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15"/>
  </p:notesMasterIdLst>
  <p:handoutMasterIdLst>
    <p:handoutMasterId r:id="rId16"/>
  </p:handoutMasterIdLst>
  <p:sldIdLst>
    <p:sldId id="506" r:id="rId2"/>
    <p:sldId id="537" r:id="rId3"/>
    <p:sldId id="540" r:id="rId4"/>
    <p:sldId id="541" r:id="rId5"/>
    <p:sldId id="542" r:id="rId6"/>
    <p:sldId id="546" r:id="rId7"/>
    <p:sldId id="547" r:id="rId8"/>
    <p:sldId id="538" r:id="rId9"/>
    <p:sldId id="456" r:id="rId10"/>
    <p:sldId id="543" r:id="rId11"/>
    <p:sldId id="544" r:id="rId12"/>
    <p:sldId id="545" r:id="rId13"/>
    <p:sldId id="530" r:id="rId14"/>
  </p:sldIdLst>
  <p:sldSz cx="9144000" cy="6858000" type="screen4x3"/>
  <p:notesSz cx="6792913" cy="9925050"/>
  <p:defaultTextStyle>
    <a:defPPr>
      <a:defRPr lang="nl-NL"/>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9" autoAdjust="0"/>
  </p:normalViewPr>
  <p:slideViewPr>
    <p:cSldViewPr>
      <p:cViewPr varScale="1">
        <p:scale>
          <a:sx n="82" d="100"/>
          <a:sy n="82" d="100"/>
        </p:scale>
        <p:origin x="14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2"/>
            <a:ext cx="2943230" cy="495388"/>
          </a:xfrm>
          <a:prstGeom prst="rect">
            <a:avLst/>
          </a:prstGeom>
          <a:noFill/>
          <a:ln w="9525">
            <a:noFill/>
            <a:miter lim="800000"/>
            <a:headEnd/>
            <a:tailEnd/>
          </a:ln>
          <a:effectLst/>
        </p:spPr>
        <p:txBody>
          <a:bodyPr vert="horz" wrap="square" lIns="91527" tIns="45765" rIns="91527" bIns="45765" numCol="1" anchor="t" anchorCtr="0" compatLnSpc="1">
            <a:prstTxWarp prst="textNoShape">
              <a:avLst/>
            </a:prstTxWarp>
          </a:bodyPr>
          <a:lstStyle>
            <a:lvl1pPr defTabSz="915499">
              <a:defRPr sz="1200">
                <a:latin typeface="Times New Roman" charset="0"/>
              </a:defRPr>
            </a:lvl1pPr>
          </a:lstStyle>
          <a:p>
            <a:pPr>
              <a:defRPr/>
            </a:pPr>
            <a:endParaRPr lang="nl-NL"/>
          </a:p>
        </p:txBody>
      </p:sp>
      <p:sp>
        <p:nvSpPr>
          <p:cNvPr id="41987" name="Rectangle 3"/>
          <p:cNvSpPr>
            <a:spLocks noGrp="1" noChangeArrowheads="1"/>
          </p:cNvSpPr>
          <p:nvPr>
            <p:ph type="dt" sz="quarter" idx="1"/>
          </p:nvPr>
        </p:nvSpPr>
        <p:spPr bwMode="auto">
          <a:xfrm>
            <a:off x="3848119" y="2"/>
            <a:ext cx="2943230" cy="495388"/>
          </a:xfrm>
          <a:prstGeom prst="rect">
            <a:avLst/>
          </a:prstGeom>
          <a:noFill/>
          <a:ln w="9525">
            <a:noFill/>
            <a:miter lim="800000"/>
            <a:headEnd/>
            <a:tailEnd/>
          </a:ln>
          <a:effectLst/>
        </p:spPr>
        <p:txBody>
          <a:bodyPr vert="horz" wrap="square" lIns="91527" tIns="45765" rIns="91527" bIns="45765" numCol="1" anchor="t" anchorCtr="0" compatLnSpc="1">
            <a:prstTxWarp prst="textNoShape">
              <a:avLst/>
            </a:prstTxWarp>
          </a:bodyPr>
          <a:lstStyle>
            <a:lvl1pPr algn="r" defTabSz="915499">
              <a:defRPr sz="1200">
                <a:latin typeface="Times New Roman" charset="0"/>
              </a:defRPr>
            </a:lvl1pPr>
          </a:lstStyle>
          <a:p>
            <a:pPr>
              <a:defRPr/>
            </a:pPr>
            <a:endParaRPr lang="nl-NL"/>
          </a:p>
        </p:txBody>
      </p:sp>
      <p:sp>
        <p:nvSpPr>
          <p:cNvPr id="41988" name="Rectangle 4"/>
          <p:cNvSpPr>
            <a:spLocks noGrp="1" noChangeArrowheads="1"/>
          </p:cNvSpPr>
          <p:nvPr>
            <p:ph type="ftr" sz="quarter" idx="2"/>
          </p:nvPr>
        </p:nvSpPr>
        <p:spPr bwMode="auto">
          <a:xfrm>
            <a:off x="0" y="9428089"/>
            <a:ext cx="2943230" cy="495387"/>
          </a:xfrm>
          <a:prstGeom prst="rect">
            <a:avLst/>
          </a:prstGeom>
          <a:noFill/>
          <a:ln w="9525">
            <a:noFill/>
            <a:miter lim="800000"/>
            <a:headEnd/>
            <a:tailEnd/>
          </a:ln>
          <a:effectLst/>
        </p:spPr>
        <p:txBody>
          <a:bodyPr vert="horz" wrap="square" lIns="91527" tIns="45765" rIns="91527" bIns="45765" numCol="1" anchor="b" anchorCtr="0" compatLnSpc="1">
            <a:prstTxWarp prst="textNoShape">
              <a:avLst/>
            </a:prstTxWarp>
          </a:bodyPr>
          <a:lstStyle>
            <a:lvl1pPr defTabSz="915499">
              <a:defRPr sz="1200">
                <a:latin typeface="Times New Roman" charset="0"/>
              </a:defRPr>
            </a:lvl1pPr>
          </a:lstStyle>
          <a:p>
            <a:pPr>
              <a:defRPr/>
            </a:pPr>
            <a:endParaRPr lang="nl-NL"/>
          </a:p>
        </p:txBody>
      </p:sp>
      <p:sp>
        <p:nvSpPr>
          <p:cNvPr id="41989" name="Rectangle 5"/>
          <p:cNvSpPr>
            <a:spLocks noGrp="1" noChangeArrowheads="1"/>
          </p:cNvSpPr>
          <p:nvPr>
            <p:ph type="sldNum" sz="quarter" idx="3"/>
          </p:nvPr>
        </p:nvSpPr>
        <p:spPr bwMode="auto">
          <a:xfrm>
            <a:off x="3848119" y="9428089"/>
            <a:ext cx="2943230" cy="495387"/>
          </a:xfrm>
          <a:prstGeom prst="rect">
            <a:avLst/>
          </a:prstGeom>
          <a:noFill/>
          <a:ln w="9525">
            <a:noFill/>
            <a:miter lim="800000"/>
            <a:headEnd/>
            <a:tailEnd/>
          </a:ln>
          <a:effectLst/>
        </p:spPr>
        <p:txBody>
          <a:bodyPr vert="horz" wrap="square" lIns="91527" tIns="45765" rIns="91527" bIns="45765" numCol="1" anchor="b" anchorCtr="0" compatLnSpc="1">
            <a:prstTxWarp prst="textNoShape">
              <a:avLst/>
            </a:prstTxWarp>
          </a:bodyPr>
          <a:lstStyle>
            <a:lvl1pPr algn="r" defTabSz="915499">
              <a:defRPr sz="1200">
                <a:latin typeface="Times New Roman" charset="0"/>
              </a:defRPr>
            </a:lvl1pPr>
          </a:lstStyle>
          <a:p>
            <a:pPr>
              <a:defRPr/>
            </a:pPr>
            <a:fld id="{4348C903-18B9-4575-8B5A-8AC695D3D732}" type="slidenum">
              <a:rPr lang="nl-NL"/>
              <a:pPr>
                <a:defRPr/>
              </a:pPr>
              <a:t>‹nr.›</a:t>
            </a:fld>
            <a:endParaRPr lang="nl-NL"/>
          </a:p>
        </p:txBody>
      </p:sp>
    </p:spTree>
    <p:extLst>
      <p:ext uri="{BB962C8B-B14F-4D97-AF65-F5344CB8AC3E}">
        <p14:creationId xmlns:p14="http://schemas.microsoft.com/office/powerpoint/2010/main" val="3568486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2"/>
            <a:ext cx="2943230" cy="495388"/>
          </a:xfrm>
          <a:prstGeom prst="rect">
            <a:avLst/>
          </a:prstGeom>
          <a:noFill/>
          <a:ln w="9525">
            <a:noFill/>
            <a:miter lim="800000"/>
            <a:headEnd/>
            <a:tailEnd/>
          </a:ln>
          <a:effectLst/>
        </p:spPr>
        <p:txBody>
          <a:bodyPr vert="horz" wrap="square" lIns="91527" tIns="45765" rIns="91527" bIns="45765" numCol="1" anchor="t" anchorCtr="0" compatLnSpc="1">
            <a:prstTxWarp prst="textNoShape">
              <a:avLst/>
            </a:prstTxWarp>
          </a:bodyPr>
          <a:lstStyle>
            <a:lvl1pPr defTabSz="915499">
              <a:defRPr sz="1200">
                <a:latin typeface="Times New Roman" charset="0"/>
              </a:defRPr>
            </a:lvl1pPr>
          </a:lstStyle>
          <a:p>
            <a:pPr>
              <a:defRPr/>
            </a:pPr>
            <a:endParaRPr lang="en-US"/>
          </a:p>
        </p:txBody>
      </p:sp>
      <p:sp>
        <p:nvSpPr>
          <p:cNvPr id="134147" name="Rectangle 3"/>
          <p:cNvSpPr>
            <a:spLocks noGrp="1" noChangeArrowheads="1"/>
          </p:cNvSpPr>
          <p:nvPr>
            <p:ph type="dt" idx="1"/>
          </p:nvPr>
        </p:nvSpPr>
        <p:spPr bwMode="auto">
          <a:xfrm>
            <a:off x="3848119" y="2"/>
            <a:ext cx="2943230" cy="495388"/>
          </a:xfrm>
          <a:prstGeom prst="rect">
            <a:avLst/>
          </a:prstGeom>
          <a:noFill/>
          <a:ln w="9525">
            <a:noFill/>
            <a:miter lim="800000"/>
            <a:headEnd/>
            <a:tailEnd/>
          </a:ln>
          <a:effectLst/>
        </p:spPr>
        <p:txBody>
          <a:bodyPr vert="horz" wrap="square" lIns="91527" tIns="45765" rIns="91527" bIns="45765" numCol="1" anchor="t" anchorCtr="0" compatLnSpc="1">
            <a:prstTxWarp prst="textNoShape">
              <a:avLst/>
            </a:prstTxWarp>
          </a:bodyPr>
          <a:lstStyle>
            <a:lvl1pPr algn="r" defTabSz="915499">
              <a:defRPr sz="1200">
                <a:latin typeface="Times New Roman"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915988" y="746125"/>
            <a:ext cx="4960937" cy="3722688"/>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79449" y="4714833"/>
            <a:ext cx="5434018" cy="4464779"/>
          </a:xfrm>
          <a:prstGeom prst="rect">
            <a:avLst/>
          </a:prstGeom>
          <a:noFill/>
          <a:ln w="9525">
            <a:noFill/>
            <a:miter lim="800000"/>
            <a:headEnd/>
            <a:tailEnd/>
          </a:ln>
          <a:effectLst/>
        </p:spPr>
        <p:txBody>
          <a:bodyPr vert="horz" wrap="square" lIns="91527" tIns="45765" rIns="91527" bIns="45765" numCol="1" anchor="t" anchorCtr="0" compatLnSpc="1">
            <a:prstTxWarp prst="textNoShape">
              <a:avLst/>
            </a:prstTxWarp>
          </a:bodyPr>
          <a:lstStyle/>
          <a:p>
            <a:pPr lvl="0"/>
            <a:r>
              <a:rPr lang="en-US" noProof="0"/>
              <a:t>Klik om de opmaakprofielen van de modeltekst te bewerken</a:t>
            </a:r>
          </a:p>
          <a:p>
            <a:pPr lvl="1"/>
            <a:r>
              <a:rPr lang="en-US" noProof="0"/>
              <a:t>Tweede niveau</a:t>
            </a:r>
          </a:p>
          <a:p>
            <a:pPr lvl="2"/>
            <a:r>
              <a:rPr lang="en-US" noProof="0"/>
              <a:t>Derde niveau</a:t>
            </a:r>
          </a:p>
          <a:p>
            <a:pPr lvl="3"/>
            <a:r>
              <a:rPr lang="en-US" noProof="0"/>
              <a:t>Vierde niveau</a:t>
            </a:r>
          </a:p>
          <a:p>
            <a:pPr lvl="4"/>
            <a:r>
              <a:rPr lang="en-US" noProof="0"/>
              <a:t>Vijfde niveau</a:t>
            </a:r>
          </a:p>
        </p:txBody>
      </p:sp>
      <p:sp>
        <p:nvSpPr>
          <p:cNvPr id="134150" name="Rectangle 6"/>
          <p:cNvSpPr>
            <a:spLocks noGrp="1" noChangeArrowheads="1"/>
          </p:cNvSpPr>
          <p:nvPr>
            <p:ph type="ftr" sz="quarter" idx="4"/>
          </p:nvPr>
        </p:nvSpPr>
        <p:spPr bwMode="auto">
          <a:xfrm>
            <a:off x="0" y="9428089"/>
            <a:ext cx="2943230" cy="495387"/>
          </a:xfrm>
          <a:prstGeom prst="rect">
            <a:avLst/>
          </a:prstGeom>
          <a:noFill/>
          <a:ln w="9525">
            <a:noFill/>
            <a:miter lim="800000"/>
            <a:headEnd/>
            <a:tailEnd/>
          </a:ln>
          <a:effectLst/>
        </p:spPr>
        <p:txBody>
          <a:bodyPr vert="horz" wrap="square" lIns="91527" tIns="45765" rIns="91527" bIns="45765" numCol="1" anchor="b" anchorCtr="0" compatLnSpc="1">
            <a:prstTxWarp prst="textNoShape">
              <a:avLst/>
            </a:prstTxWarp>
          </a:bodyPr>
          <a:lstStyle>
            <a:lvl1pPr defTabSz="915499">
              <a:defRPr sz="1200">
                <a:latin typeface="Times New Roman" charset="0"/>
              </a:defRPr>
            </a:lvl1pPr>
          </a:lstStyle>
          <a:p>
            <a:pPr>
              <a:defRPr/>
            </a:pPr>
            <a:endParaRPr lang="en-US"/>
          </a:p>
        </p:txBody>
      </p:sp>
      <p:sp>
        <p:nvSpPr>
          <p:cNvPr id="134151" name="Rectangle 7"/>
          <p:cNvSpPr>
            <a:spLocks noGrp="1" noChangeArrowheads="1"/>
          </p:cNvSpPr>
          <p:nvPr>
            <p:ph type="sldNum" sz="quarter" idx="5"/>
          </p:nvPr>
        </p:nvSpPr>
        <p:spPr bwMode="auto">
          <a:xfrm>
            <a:off x="3848119" y="9428089"/>
            <a:ext cx="2943230" cy="495387"/>
          </a:xfrm>
          <a:prstGeom prst="rect">
            <a:avLst/>
          </a:prstGeom>
          <a:noFill/>
          <a:ln w="9525">
            <a:noFill/>
            <a:miter lim="800000"/>
            <a:headEnd/>
            <a:tailEnd/>
          </a:ln>
          <a:effectLst/>
        </p:spPr>
        <p:txBody>
          <a:bodyPr vert="horz" wrap="square" lIns="91527" tIns="45765" rIns="91527" bIns="45765" numCol="1" anchor="b" anchorCtr="0" compatLnSpc="1">
            <a:prstTxWarp prst="textNoShape">
              <a:avLst/>
            </a:prstTxWarp>
          </a:bodyPr>
          <a:lstStyle>
            <a:lvl1pPr algn="r" defTabSz="915499">
              <a:defRPr sz="1200">
                <a:latin typeface="Times New Roman" charset="0"/>
              </a:defRPr>
            </a:lvl1pPr>
          </a:lstStyle>
          <a:p>
            <a:pPr>
              <a:defRPr/>
            </a:pPr>
            <a:fld id="{9CB452DD-D7C9-4C61-BB65-0B08A31596B0}" type="slidenum">
              <a:rPr lang="en-US"/>
              <a:pPr>
                <a:defRPr/>
              </a:pPr>
              <a:t>‹nr.›</a:t>
            </a:fld>
            <a:endParaRPr lang="en-US"/>
          </a:p>
        </p:txBody>
      </p:sp>
    </p:spTree>
    <p:extLst>
      <p:ext uri="{BB962C8B-B14F-4D97-AF65-F5344CB8AC3E}">
        <p14:creationId xmlns:p14="http://schemas.microsoft.com/office/powerpoint/2010/main" val="393192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pPr>
              <a:defRPr/>
            </a:pPr>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pPr>
              <a:defRPr/>
            </a:pPr>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pPr>
              <a:defRPr/>
            </a:pPr>
            <a:fld id="{B317D6BF-A42F-4050-A80D-77437785F341}" type="slidenum">
              <a:rPr lang="nl-NL" smtClean="0"/>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pPr>
              <a:defRPr/>
            </a:pPr>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D23C71A2-A0CA-4643-8914-08396974F725}" type="slidenum">
              <a:rPr lang="nl-NL" smtClean="0"/>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pPr>
              <a:defRPr/>
            </a:pPr>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291067F9-DF73-4222-8324-5DC9EC1F484F}" type="slidenum">
              <a:rPr lang="nl-NL" smtClean="0"/>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pPr>
              <a:defRPr/>
            </a:pPr>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4E7AF5A7-9E3E-468D-873D-462FA5D3DC49}" type="slidenum">
              <a:rPr lang="nl-NL" smtClean="0"/>
              <a:pPr>
                <a:defRPr/>
              </a:pPr>
              <a:t>‹nr.›</a:t>
            </a:fld>
            <a:endParaRPr lang="nl-NL"/>
          </a:p>
        </p:txBody>
      </p:sp>
      <p:sp>
        <p:nvSpPr>
          <p:cNvPr id="7" name="Titel 6"/>
          <p:cNvSpPr>
            <a:spLocks noGrp="1"/>
          </p:cNvSpPr>
          <p:nvPr>
            <p:ph type="title"/>
          </p:nvPr>
        </p:nvSpPr>
        <p:spPr/>
        <p:txBody>
          <a:bodyPr rtlCol="0"/>
          <a:lstStyle/>
          <a:p>
            <a:r>
              <a:rPr kumimoji="0" lang="nl-NL"/>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pPr>
              <a:defRPr/>
            </a:pPr>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108A506F-9C5F-42F3-B1F2-523E64E4C380}" type="slidenum">
              <a:rPr lang="nl-NL" smtClean="0"/>
              <a:pPr>
                <a:defRPr/>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pPr>
              <a:defRPr/>
            </a:pPr>
            <a:endParaRPr lang="nl-NL"/>
          </a:p>
        </p:txBody>
      </p:sp>
      <p:sp>
        <p:nvSpPr>
          <p:cNvPr id="6" name="Tijdelijke aanduiding voor voettekst 5"/>
          <p:cNvSpPr>
            <a:spLocks noGrp="1"/>
          </p:cNvSpPr>
          <p:nvPr>
            <p:ph type="ftr" sz="quarter" idx="11"/>
          </p:nvPr>
        </p:nvSpPr>
        <p:spPr/>
        <p:txBody>
          <a:bodyPr/>
          <a:lstStyle/>
          <a:p>
            <a:pPr>
              <a:defRPr/>
            </a:pPr>
            <a:endParaRPr lang="nl-NL"/>
          </a:p>
        </p:txBody>
      </p:sp>
      <p:sp>
        <p:nvSpPr>
          <p:cNvPr id="7" name="Tijdelijke aanduiding voor dianummer 6"/>
          <p:cNvSpPr>
            <a:spLocks noGrp="1"/>
          </p:cNvSpPr>
          <p:nvPr>
            <p:ph type="sldNum" sz="quarter" idx="12"/>
          </p:nvPr>
        </p:nvSpPr>
        <p:spPr/>
        <p:txBody>
          <a:bodyPr/>
          <a:lstStyle/>
          <a:p>
            <a:pPr>
              <a:defRPr/>
            </a:pPr>
            <a:fld id="{544666BD-3CBE-4167-A295-A15346669433}" type="slidenum">
              <a:rPr lang="nl-NL" smtClean="0"/>
              <a:pPr>
                <a:defRPr/>
              </a:pPr>
              <a:t>‹nr.›</a:t>
            </a:fld>
            <a:endParaRPr lang="nl-NL"/>
          </a:p>
        </p:txBody>
      </p:sp>
      <p:sp>
        <p:nvSpPr>
          <p:cNvPr id="8" name="Titel 7"/>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pPr>
              <a:defRPr/>
            </a:pPr>
            <a:endParaRPr lang="nl-NL"/>
          </a:p>
        </p:txBody>
      </p:sp>
      <p:sp>
        <p:nvSpPr>
          <p:cNvPr id="8" name="Tijdelijke aanduiding voor voettekst 7"/>
          <p:cNvSpPr>
            <a:spLocks noGrp="1"/>
          </p:cNvSpPr>
          <p:nvPr>
            <p:ph type="ftr" sz="quarter" idx="11"/>
          </p:nvPr>
        </p:nvSpPr>
        <p:spPr/>
        <p:txBody>
          <a:bodyPr/>
          <a:lstStyle/>
          <a:p>
            <a:pPr>
              <a:defRPr/>
            </a:pPr>
            <a:endParaRPr lang="nl-NL"/>
          </a:p>
        </p:txBody>
      </p:sp>
      <p:sp>
        <p:nvSpPr>
          <p:cNvPr id="9" name="Tijdelijke aanduiding voor dianummer 8"/>
          <p:cNvSpPr>
            <a:spLocks noGrp="1"/>
          </p:cNvSpPr>
          <p:nvPr>
            <p:ph type="sldNum" sz="quarter" idx="12"/>
          </p:nvPr>
        </p:nvSpPr>
        <p:spPr/>
        <p:txBody>
          <a:bodyPr/>
          <a:lstStyle/>
          <a:p>
            <a:pPr>
              <a:defRPr/>
            </a:pPr>
            <a:fld id="{B8AA1E22-FA37-475C-A049-990072EB890D}" type="slidenum">
              <a:rPr lang="nl-NL" smtClean="0"/>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pPr>
              <a:defRPr/>
            </a:pPr>
            <a:endParaRPr lang="nl-NL"/>
          </a:p>
        </p:txBody>
      </p:sp>
      <p:sp>
        <p:nvSpPr>
          <p:cNvPr id="4" name="Tijdelijke aanduiding voor voettekst 3"/>
          <p:cNvSpPr>
            <a:spLocks noGrp="1"/>
          </p:cNvSpPr>
          <p:nvPr>
            <p:ph type="ftr" sz="quarter" idx="11"/>
          </p:nvPr>
        </p:nvSpPr>
        <p:spPr/>
        <p:txBody>
          <a:bodyPr/>
          <a:lstStyle/>
          <a:p>
            <a:pPr>
              <a:defRPr/>
            </a:pPr>
            <a:endParaRPr lang="nl-NL"/>
          </a:p>
        </p:txBody>
      </p:sp>
      <p:sp>
        <p:nvSpPr>
          <p:cNvPr id="5" name="Tijdelijke aanduiding voor dianummer 4"/>
          <p:cNvSpPr>
            <a:spLocks noGrp="1"/>
          </p:cNvSpPr>
          <p:nvPr>
            <p:ph type="sldNum" sz="quarter" idx="12"/>
          </p:nvPr>
        </p:nvSpPr>
        <p:spPr/>
        <p:txBody>
          <a:bodyPr/>
          <a:lstStyle/>
          <a:p>
            <a:pPr>
              <a:defRPr/>
            </a:pPr>
            <a:fld id="{10C75B81-5B41-437B-AD25-AB6690C72589}" type="slidenum">
              <a:rPr lang="nl-NL" smtClean="0"/>
              <a:pPr>
                <a:defRPr/>
              </a:pPr>
              <a:t>‹nr.›</a:t>
            </a:fld>
            <a:endParaRPr lang="nl-NL"/>
          </a:p>
        </p:txBody>
      </p:sp>
      <p:sp>
        <p:nvSpPr>
          <p:cNvPr id="6" name="Titel 5"/>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pPr>
              <a:defRPr/>
            </a:pPr>
            <a:endParaRPr lang="nl-NL"/>
          </a:p>
        </p:txBody>
      </p:sp>
      <p:sp>
        <p:nvSpPr>
          <p:cNvPr id="3" name="Tijdelijke aanduiding voor voettekst 2"/>
          <p:cNvSpPr>
            <a:spLocks noGrp="1"/>
          </p:cNvSpPr>
          <p:nvPr>
            <p:ph type="ftr" sz="quarter" idx="11"/>
          </p:nvPr>
        </p:nvSpPr>
        <p:spPr/>
        <p:txBody>
          <a:bodyPr/>
          <a:lstStyle/>
          <a:p>
            <a:pPr>
              <a:defRPr/>
            </a:pPr>
            <a:endParaRPr lang="nl-NL"/>
          </a:p>
        </p:txBody>
      </p:sp>
      <p:sp>
        <p:nvSpPr>
          <p:cNvPr id="4" name="Tijdelijke aanduiding voor dianummer 3"/>
          <p:cNvSpPr>
            <a:spLocks noGrp="1"/>
          </p:cNvSpPr>
          <p:nvPr>
            <p:ph type="sldNum" sz="quarter" idx="12"/>
          </p:nvPr>
        </p:nvSpPr>
        <p:spPr/>
        <p:txBody>
          <a:bodyPr/>
          <a:lstStyle/>
          <a:p>
            <a:pPr>
              <a:defRPr/>
            </a:pPr>
            <a:fld id="{8A04EA51-FA01-4FEC-A76D-4F2EC9572537}" type="slidenum">
              <a:rPr lang="nl-NL" smtClean="0"/>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p>
            <a:pPr>
              <a:defRPr/>
            </a:pPr>
            <a:endParaRPr lang="nl-NL"/>
          </a:p>
        </p:txBody>
      </p:sp>
      <p:sp>
        <p:nvSpPr>
          <p:cNvPr id="6" name="Tijdelijke aanduiding voor voettekst 5"/>
          <p:cNvSpPr>
            <a:spLocks noGrp="1"/>
          </p:cNvSpPr>
          <p:nvPr>
            <p:ph type="ftr" sz="quarter" idx="11"/>
          </p:nvPr>
        </p:nvSpPr>
        <p:spPr/>
        <p:txBody>
          <a:bodyPr/>
          <a:lstStyle/>
          <a:p>
            <a:pPr>
              <a:defRPr/>
            </a:pPr>
            <a:endParaRPr lang="nl-NL"/>
          </a:p>
        </p:txBody>
      </p:sp>
      <p:sp>
        <p:nvSpPr>
          <p:cNvPr id="7" name="Tijdelijke aanduiding voor dianummer 6"/>
          <p:cNvSpPr>
            <a:spLocks noGrp="1"/>
          </p:cNvSpPr>
          <p:nvPr>
            <p:ph type="sldNum" sz="quarter" idx="12"/>
          </p:nvPr>
        </p:nvSpPr>
        <p:spPr/>
        <p:txBody>
          <a:bodyPr/>
          <a:lstStyle/>
          <a:p>
            <a:pPr>
              <a:defRPr/>
            </a:pPr>
            <a:fld id="{EF3079E7-8D3D-42A8-9A4F-B1629014FADD}" type="slidenum">
              <a:rPr lang="nl-NL" smtClean="0"/>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pPr>
              <a:defRPr/>
            </a:pPr>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pPr>
              <a:defRPr/>
            </a:pPr>
            <a:fld id="{BD20F4D1-72E4-42DA-95DB-539258A5086D}" type="slidenum">
              <a:rPr lang="nl-NL" smtClean="0"/>
              <a:pPr>
                <a:defRPr/>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3F7EF761-B5E9-4DDF-B237-24C5C5B6BC02}" type="slidenum">
              <a:rPr lang="nl-NL" smtClean="0"/>
              <a:pPr>
                <a:defRPr/>
              </a:pPr>
              <a:t>‹nr.›</a:t>
            </a:fld>
            <a:endParaRPr lang="nl-NL"/>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8"/>
            <a:ext cx="7772400" cy="1166286"/>
          </a:xfrm>
        </p:spPr>
        <p:txBody>
          <a:bodyPr>
            <a:noAutofit/>
          </a:bodyPr>
          <a:lstStyle/>
          <a:p>
            <a:pPr algn="ctr"/>
            <a:r>
              <a:rPr lang="nl-NL" dirty="0"/>
              <a:t> </a:t>
            </a:r>
          </a:p>
        </p:txBody>
      </p:sp>
      <p:sp>
        <p:nvSpPr>
          <p:cNvPr id="3" name="Ondertitel 2"/>
          <p:cNvSpPr>
            <a:spLocks noGrp="1"/>
          </p:cNvSpPr>
          <p:nvPr>
            <p:ph type="subTitle" idx="1"/>
          </p:nvPr>
        </p:nvSpPr>
        <p:spPr>
          <a:xfrm>
            <a:off x="755576" y="758473"/>
            <a:ext cx="7515955" cy="3830582"/>
          </a:xfrm>
        </p:spPr>
        <p:txBody>
          <a:bodyPr>
            <a:normAutofit lnSpcReduction="10000"/>
          </a:bodyPr>
          <a:lstStyle/>
          <a:p>
            <a:pPr algn="l"/>
            <a:endParaRPr lang="nl-NL" sz="2600" dirty="0"/>
          </a:p>
          <a:p>
            <a:pPr algn="l"/>
            <a:endParaRPr lang="nl-NL" sz="2600" dirty="0"/>
          </a:p>
          <a:p>
            <a:pPr algn="l"/>
            <a:endParaRPr lang="nl-NL" sz="2600" dirty="0"/>
          </a:p>
          <a:p>
            <a:pPr algn="l"/>
            <a:endParaRPr lang="nl-NL" sz="2600" dirty="0"/>
          </a:p>
          <a:p>
            <a:pPr algn="l"/>
            <a:endParaRPr lang="nl-NL" sz="2600" dirty="0"/>
          </a:p>
          <a:p>
            <a:pPr algn="l"/>
            <a:endParaRPr lang="nl-NL" sz="2600" dirty="0"/>
          </a:p>
          <a:p>
            <a:pPr algn="l"/>
            <a:endParaRPr lang="nl-NL" sz="2600" dirty="0"/>
          </a:p>
          <a:p>
            <a:pPr algn="l"/>
            <a:r>
              <a:rPr lang="nl-NL" sz="2600" dirty="0"/>
              <a:t>Onderzoek en goed mentorschap</a:t>
            </a:r>
          </a:p>
          <a:p>
            <a:pPr algn="l"/>
            <a:r>
              <a:rPr lang="nl-NL" sz="2600" dirty="0"/>
              <a:t>Prof. mr. Kees Blankman</a:t>
            </a:r>
          </a:p>
        </p:txBody>
      </p:sp>
      <p:pic>
        <p:nvPicPr>
          <p:cNvPr id="4" name="Picture 5">
            <a:extLst>
              <a:ext uri="{FF2B5EF4-FFF2-40B4-BE49-F238E27FC236}">
                <a16:creationId xmlns:a16="http://schemas.microsoft.com/office/drawing/2014/main" id="{2A2FB19C-1A0D-47D2-A6C8-D090E729A6DA}"/>
              </a:ext>
            </a:extLst>
          </p:cNvPr>
          <p:cNvPicPr>
            <a:picLocks noChangeAspect="1" noChangeArrowheads="1"/>
          </p:cNvPicPr>
          <p:nvPr/>
        </p:nvPicPr>
        <p:blipFill>
          <a:blip r:embed="rId2" cstate="print"/>
          <a:srcRect/>
          <a:stretch>
            <a:fillRect/>
          </a:stretch>
        </p:blipFill>
        <p:spPr bwMode="auto">
          <a:xfrm>
            <a:off x="6156176" y="2857663"/>
            <a:ext cx="2448272" cy="1584176"/>
          </a:xfrm>
          <a:prstGeom prst="rect">
            <a:avLst/>
          </a:prstGeom>
          <a:noFill/>
          <a:ln w="9525">
            <a:noFill/>
            <a:miter lim="800000"/>
            <a:headEnd/>
            <a:tailEnd/>
          </a:ln>
        </p:spPr>
      </p:pic>
      <p:pic>
        <p:nvPicPr>
          <p:cNvPr id="6" name="Afbeelding 5">
            <a:extLst>
              <a:ext uri="{FF2B5EF4-FFF2-40B4-BE49-F238E27FC236}">
                <a16:creationId xmlns:a16="http://schemas.microsoft.com/office/drawing/2014/main" id="{B3D3CA31-12BB-4F42-85C6-F00EAF7B00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404664"/>
            <a:ext cx="3024336" cy="3024336"/>
          </a:xfrm>
          <a:prstGeom prst="rect">
            <a:avLst/>
          </a:prstGeom>
        </p:spPr>
      </p:pic>
      <p:pic>
        <p:nvPicPr>
          <p:cNvPr id="7" name="Picture 2">
            <a:extLst>
              <a:ext uri="{FF2B5EF4-FFF2-40B4-BE49-F238E27FC236}">
                <a16:creationId xmlns:a16="http://schemas.microsoft.com/office/drawing/2014/main" id="{2A6DDE4E-193D-4E68-ACE5-E32369CF23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758473"/>
            <a:ext cx="2232025"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04964F6-D958-4461-ABA9-456D14FDA671}"/>
              </a:ext>
            </a:extLst>
          </p:cNvPr>
          <p:cNvSpPr>
            <a:spLocks noGrp="1"/>
          </p:cNvSpPr>
          <p:nvPr>
            <p:ph idx="1"/>
          </p:nvPr>
        </p:nvSpPr>
        <p:spPr>
          <a:xfrm>
            <a:off x="457200" y="1481328"/>
            <a:ext cx="8363272" cy="4525963"/>
          </a:xfrm>
        </p:spPr>
        <p:txBody>
          <a:bodyPr>
            <a:normAutofit/>
          </a:bodyPr>
          <a:lstStyle/>
          <a:p>
            <a:r>
              <a:rPr lang="nl-NL" dirty="0"/>
              <a:t>Hoe kan worden bevorderd (gewaarborgd) dat wens en voorkeuren van de cliënt maximaal worden gehonoreerd?</a:t>
            </a:r>
          </a:p>
          <a:p>
            <a:r>
              <a:rPr lang="nl-NL" dirty="0"/>
              <a:t>Alle beslissingen nemen in overleg met cliënt?</a:t>
            </a:r>
          </a:p>
          <a:p>
            <a:r>
              <a:rPr lang="nl-NL" dirty="0"/>
              <a:t>Primair ondersteunen en alleen bij gevaar gebruik maken van bevoegdheid ?</a:t>
            </a:r>
          </a:p>
          <a:p>
            <a:r>
              <a:rPr lang="nl-NL" dirty="0"/>
              <a:t>Wilsbekwaam verzet honoreren?</a:t>
            </a:r>
          </a:p>
          <a:p>
            <a:r>
              <a:rPr lang="nl-NL" dirty="0"/>
              <a:t>De mentor als oplosser van problemen?</a:t>
            </a:r>
          </a:p>
          <a:p>
            <a:r>
              <a:rPr lang="nl-NL" dirty="0"/>
              <a:t>Is er een </a:t>
            </a:r>
            <a:r>
              <a:rPr lang="nl-NL" dirty="0" err="1"/>
              <a:t>zelfevaluatieinstrument</a:t>
            </a:r>
            <a:r>
              <a:rPr lang="nl-NL" dirty="0"/>
              <a:t>? </a:t>
            </a:r>
          </a:p>
        </p:txBody>
      </p:sp>
      <p:sp>
        <p:nvSpPr>
          <p:cNvPr id="3" name="Titel 2">
            <a:extLst>
              <a:ext uri="{FF2B5EF4-FFF2-40B4-BE49-F238E27FC236}">
                <a16:creationId xmlns:a16="http://schemas.microsoft.com/office/drawing/2014/main" id="{8AF48D31-C743-46A8-976B-852237AE9765}"/>
              </a:ext>
            </a:extLst>
          </p:cNvPr>
          <p:cNvSpPr>
            <a:spLocks noGrp="1"/>
          </p:cNvSpPr>
          <p:nvPr>
            <p:ph type="title"/>
          </p:nvPr>
        </p:nvSpPr>
        <p:spPr/>
        <p:txBody>
          <a:bodyPr/>
          <a:lstStyle/>
          <a:p>
            <a:r>
              <a:rPr lang="nl-NL" dirty="0"/>
              <a:t>Doorwerking in mentorschap</a:t>
            </a:r>
          </a:p>
        </p:txBody>
      </p:sp>
    </p:spTree>
    <p:extLst>
      <p:ext uri="{BB962C8B-B14F-4D97-AF65-F5344CB8AC3E}">
        <p14:creationId xmlns:p14="http://schemas.microsoft.com/office/powerpoint/2010/main" val="3911834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2551582-EB8E-415C-A646-77A7663AF04B}"/>
              </a:ext>
            </a:extLst>
          </p:cNvPr>
          <p:cNvSpPr>
            <a:spLocks noGrp="1"/>
          </p:cNvSpPr>
          <p:nvPr>
            <p:ph idx="1"/>
          </p:nvPr>
        </p:nvSpPr>
        <p:spPr>
          <a:xfrm>
            <a:off x="457200" y="1361039"/>
            <a:ext cx="8229600" cy="4525963"/>
          </a:xfrm>
        </p:spPr>
        <p:txBody>
          <a:bodyPr>
            <a:noAutofit/>
          </a:bodyPr>
          <a:lstStyle/>
          <a:p>
            <a:pPr marL="0" indent="0">
              <a:buFont typeface="Arial" charset="0"/>
              <a:buNone/>
              <a:defRPr/>
            </a:pPr>
            <a:r>
              <a:rPr lang="nl-NL" sz="1800" dirty="0"/>
              <a:t>1. Een man van 55 jaar woont op een instelling voor verstandelijk beperkten en is redelijk in staat voor zichzelf te zorgen. Hij fietst op het terrein en doet ook boodschappen met de fiets in het nabijgelegen dorp. Hieraan ontleent hij veel plezier. Nu is bij hem staar ontdekt en de arts heeft aangegeven dat hij aan beide ogen moet worden geopereerd; als dit niet gebeurt kan hij over enige tijd een aantal dingen niet meer zelf doen waaronder naar het dorp fietsen. De arts en het team vragen u om toestemming om de behandeling te mogen uitvoeren. De man zelf geeft aan dat hij de operatie niet wil, maar het is duidelijk dat hij niet goed begrijpt wat de gevolgen van niet opereren zijn. Hij herhaalt steeds dat hij het niet wil omdat zijn zus toen ze 15 jaar was met haar oog in een spijker is gevallen en haar oog heeft moeten missen. Hij wil daarom geen operaties aan zijn ogen. De arts zegt tegen u dat verzet van iemand die wilsonbekwaam is, juridisch geen verzet is, en dat u als mentor gewoon toestemming kunt geven.</a:t>
            </a:r>
          </a:p>
          <a:p>
            <a:pPr>
              <a:buFont typeface="Arial" charset="0"/>
              <a:buChar char="•"/>
              <a:defRPr/>
            </a:pPr>
            <a:r>
              <a:rPr lang="nl-NL" sz="1800" dirty="0"/>
              <a:t>Wat gaat u doen?</a:t>
            </a:r>
          </a:p>
        </p:txBody>
      </p:sp>
      <p:sp>
        <p:nvSpPr>
          <p:cNvPr id="3" name="Titel 2">
            <a:extLst>
              <a:ext uri="{FF2B5EF4-FFF2-40B4-BE49-F238E27FC236}">
                <a16:creationId xmlns:a16="http://schemas.microsoft.com/office/drawing/2014/main" id="{C5CEBB5F-664E-447E-A322-7A06464144D3}"/>
              </a:ext>
            </a:extLst>
          </p:cNvPr>
          <p:cNvSpPr>
            <a:spLocks noGrp="1"/>
          </p:cNvSpPr>
          <p:nvPr>
            <p:ph type="title"/>
          </p:nvPr>
        </p:nvSpPr>
        <p:spPr/>
        <p:txBody>
          <a:bodyPr/>
          <a:lstStyle/>
          <a:p>
            <a:r>
              <a:rPr lang="nl-NL" dirty="0"/>
              <a:t>Casus </a:t>
            </a:r>
          </a:p>
        </p:txBody>
      </p:sp>
    </p:spTree>
    <p:extLst>
      <p:ext uri="{BB962C8B-B14F-4D97-AF65-F5344CB8AC3E}">
        <p14:creationId xmlns:p14="http://schemas.microsoft.com/office/powerpoint/2010/main" val="2782168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FD6B61F-84A6-4F19-A97F-8933405D0763}"/>
              </a:ext>
            </a:extLst>
          </p:cNvPr>
          <p:cNvSpPr>
            <a:spLocks noGrp="1"/>
          </p:cNvSpPr>
          <p:nvPr>
            <p:ph idx="1"/>
          </p:nvPr>
        </p:nvSpPr>
        <p:spPr>
          <a:xfrm>
            <a:off x="471804" y="846138"/>
            <a:ext cx="8229600" cy="4525963"/>
          </a:xfrm>
        </p:spPr>
        <p:txBody>
          <a:bodyPr>
            <a:noAutofit/>
          </a:bodyPr>
          <a:lstStyle/>
          <a:p>
            <a:pPr marL="0" indent="0">
              <a:buFont typeface="Arial" panose="020B0604020202020204" pitchFamily="34" charset="0"/>
              <a:buNone/>
              <a:defRPr/>
            </a:pPr>
            <a:r>
              <a:rPr lang="nl-NL" altLang="nl-NL" sz="1900" dirty="0"/>
              <a:t>2. U bent mentor van een vrouw in een rolstoel die naast een verstandelijke handicap suikerziekte heeft. Ze woont in een begeleide woonvorm; de hulpverlening komt regelmatig langs maar 24 uurs toezicht is er niet. Er is een zorgvuldig afgesteld dieet voor haar vastgesteld </a:t>
            </a:r>
            <a:r>
              <a:rPr lang="nl-NL" altLang="nl-NL" sz="1900" dirty="0" err="1"/>
              <a:t>ivm</a:t>
            </a:r>
            <a:r>
              <a:rPr lang="nl-NL" altLang="nl-NL" sz="1900" dirty="0"/>
              <a:t> haar suikerziekte. Ze is van niet-Nederlandse afkomt en haar familie die haar veel bezoekt, neemt altijd heerlijke zoete lekkernijen voor haar mee. Hoewel de hulpverlening de familie met klem heeft gevraagd dit niet meer te doen, gebeurt dit toch nog steeds. Al enkele malen is mevrouw weggezakt door te grote schommelingen in haar suikerspiegel en 14 dagen terug is ze er bijna aan overleden. Ze weet ergens wel dat het niet goed voor haar is, maar kan de verleiding toch niet weerstaan als er door de familie zoete lekkernijen naar binnen worden gebracht. De hulpverleners willen een contactverbod voor de familie die hoewel ze herhaaldelijk gewaarschuwd zijn, zich niets hiervan lijken aan te trekken.</a:t>
            </a:r>
          </a:p>
          <a:p>
            <a:pPr>
              <a:defRPr/>
            </a:pPr>
            <a:r>
              <a:rPr lang="nl-NL" altLang="nl-NL" sz="1900" dirty="0"/>
              <a:t>Wat gaat u doen?</a:t>
            </a:r>
            <a:endParaRPr lang="nl-NL" sz="1900" dirty="0"/>
          </a:p>
        </p:txBody>
      </p:sp>
      <p:sp>
        <p:nvSpPr>
          <p:cNvPr id="3" name="Titel 2">
            <a:extLst>
              <a:ext uri="{FF2B5EF4-FFF2-40B4-BE49-F238E27FC236}">
                <a16:creationId xmlns:a16="http://schemas.microsoft.com/office/drawing/2014/main" id="{E3FD2EC4-164C-417E-995E-76D420355D53}"/>
              </a:ext>
            </a:extLst>
          </p:cNvPr>
          <p:cNvSpPr>
            <a:spLocks noGrp="1"/>
          </p:cNvSpPr>
          <p:nvPr>
            <p:ph type="title"/>
          </p:nvPr>
        </p:nvSpPr>
        <p:spPr/>
        <p:txBody>
          <a:bodyPr/>
          <a:lstStyle/>
          <a:p>
            <a:endParaRPr lang="nl-NL"/>
          </a:p>
        </p:txBody>
      </p:sp>
    </p:spTree>
    <p:extLst>
      <p:ext uri="{BB962C8B-B14F-4D97-AF65-F5344CB8AC3E}">
        <p14:creationId xmlns:p14="http://schemas.microsoft.com/office/powerpoint/2010/main" val="14362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4BFB445-2EFC-40DA-973B-629475FD53C7}"/>
              </a:ext>
            </a:extLst>
          </p:cNvPr>
          <p:cNvSpPr>
            <a:spLocks noGrp="1"/>
          </p:cNvSpPr>
          <p:nvPr>
            <p:ph idx="1"/>
          </p:nvPr>
        </p:nvSpPr>
        <p:spPr/>
        <p:txBody>
          <a:bodyPr>
            <a:normAutofit fontScale="92500" lnSpcReduction="10000"/>
          </a:bodyPr>
          <a:lstStyle/>
          <a:p>
            <a:pPr>
              <a:lnSpc>
                <a:spcPct val="150000"/>
              </a:lnSpc>
            </a:pPr>
            <a:r>
              <a:rPr lang="nl-NL" dirty="0" err="1"/>
              <a:t>Wgbo</a:t>
            </a:r>
            <a:r>
              <a:rPr lang="nl-NL" dirty="0"/>
              <a:t>: wilsonbekwaam en ernstig nadeel voor zichzelf (</a:t>
            </a:r>
            <a:r>
              <a:rPr lang="nl-NL" sz="2200" dirty="0"/>
              <a:t>vooral recht integriteit v.h. lichaam</a:t>
            </a:r>
            <a:r>
              <a:rPr lang="nl-NL" dirty="0"/>
              <a:t>) en toestemming vertegenwoordiger v.d. patiënt</a:t>
            </a:r>
          </a:p>
          <a:p>
            <a:pPr>
              <a:lnSpc>
                <a:spcPct val="150000"/>
              </a:lnSpc>
            </a:pPr>
            <a:r>
              <a:rPr lang="nl-NL" dirty="0" err="1"/>
              <a:t>Wvggz</a:t>
            </a:r>
            <a:r>
              <a:rPr lang="nl-NL" dirty="0"/>
              <a:t>: </a:t>
            </a:r>
            <a:r>
              <a:rPr lang="nl-NL" dirty="0" err="1"/>
              <a:t>pschi</a:t>
            </a:r>
            <a:r>
              <a:rPr lang="nl-NL" dirty="0"/>
              <a:t>(</a:t>
            </a:r>
            <a:r>
              <a:rPr lang="nl-NL" dirty="0" err="1"/>
              <a:t>atri</a:t>
            </a:r>
            <a:r>
              <a:rPr lang="nl-NL" dirty="0"/>
              <a:t>)</a:t>
            </a:r>
            <a:r>
              <a:rPr lang="nl-NL" dirty="0" err="1"/>
              <a:t>sche</a:t>
            </a:r>
            <a:r>
              <a:rPr lang="nl-NL" dirty="0"/>
              <a:t> stoornis en ernstig nadeel voor zichzelf of anderen (</a:t>
            </a:r>
            <a:r>
              <a:rPr lang="nl-NL" sz="2200" dirty="0"/>
              <a:t>beperking recht op integriteit van lichaam en recht op vrijheid</a:t>
            </a:r>
            <a:r>
              <a:rPr lang="nl-NL" dirty="0"/>
              <a:t>)</a:t>
            </a:r>
          </a:p>
          <a:p>
            <a:pPr>
              <a:lnSpc>
                <a:spcPct val="150000"/>
              </a:lnSpc>
            </a:pPr>
            <a:r>
              <a:rPr lang="nl-NL" dirty="0"/>
              <a:t>WZD: pg of </a:t>
            </a:r>
            <a:r>
              <a:rPr lang="nl-NL" dirty="0" err="1"/>
              <a:t>vg</a:t>
            </a:r>
            <a:r>
              <a:rPr lang="nl-NL" dirty="0"/>
              <a:t> en ernstig nadeel voor zichzelf of anderen (</a:t>
            </a:r>
            <a:r>
              <a:rPr lang="nl-NL" sz="2200" dirty="0"/>
              <a:t>evenals </a:t>
            </a:r>
            <a:r>
              <a:rPr lang="nl-NL" sz="2200" dirty="0" err="1"/>
              <a:t>Wvggz</a:t>
            </a:r>
            <a:r>
              <a:rPr lang="nl-NL" sz="2200" dirty="0"/>
              <a:t> gericht op beide rechten</a:t>
            </a:r>
            <a:r>
              <a:rPr lang="nl-NL" dirty="0"/>
              <a:t>)</a:t>
            </a:r>
          </a:p>
        </p:txBody>
      </p:sp>
      <p:sp>
        <p:nvSpPr>
          <p:cNvPr id="3" name="Titel 2">
            <a:extLst>
              <a:ext uri="{FF2B5EF4-FFF2-40B4-BE49-F238E27FC236}">
                <a16:creationId xmlns:a16="http://schemas.microsoft.com/office/drawing/2014/main" id="{A7389003-B0F9-46DB-8F60-7D0C08BE2391}"/>
              </a:ext>
            </a:extLst>
          </p:cNvPr>
          <p:cNvSpPr>
            <a:spLocks noGrp="1"/>
          </p:cNvSpPr>
          <p:nvPr>
            <p:ph type="title"/>
          </p:nvPr>
        </p:nvSpPr>
        <p:spPr>
          <a:xfrm>
            <a:off x="457200" y="274638"/>
            <a:ext cx="8507288" cy="1143000"/>
          </a:xfrm>
        </p:spPr>
        <p:txBody>
          <a:bodyPr>
            <a:normAutofit fontScale="90000"/>
          </a:bodyPr>
          <a:lstStyle/>
          <a:p>
            <a:r>
              <a:rPr lang="nl-NL" dirty="0"/>
              <a:t>Drie wetten met criteria voor dwang</a:t>
            </a:r>
          </a:p>
        </p:txBody>
      </p:sp>
    </p:spTree>
    <p:extLst>
      <p:ext uri="{BB962C8B-B14F-4D97-AF65-F5344CB8AC3E}">
        <p14:creationId xmlns:p14="http://schemas.microsoft.com/office/powerpoint/2010/main" val="115365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87BC825-1D79-4B56-B3B6-CFEE310926BE}"/>
              </a:ext>
            </a:extLst>
          </p:cNvPr>
          <p:cNvSpPr>
            <a:spLocks noGrp="1"/>
          </p:cNvSpPr>
          <p:nvPr>
            <p:ph idx="1"/>
          </p:nvPr>
        </p:nvSpPr>
        <p:spPr>
          <a:xfrm>
            <a:off x="457200" y="1481328"/>
            <a:ext cx="8507288" cy="4525963"/>
          </a:xfrm>
        </p:spPr>
        <p:txBody>
          <a:bodyPr>
            <a:normAutofit/>
          </a:bodyPr>
          <a:lstStyle/>
          <a:p>
            <a:pPr>
              <a:lnSpc>
                <a:spcPct val="150000"/>
              </a:lnSpc>
            </a:pPr>
            <a:r>
              <a:rPr lang="nl-NL" sz="2500" dirty="0"/>
              <a:t>Aanleiding voor wetenschappelijk onderzoek naar regelgeving en toepassing van curatele, bewind, mentorschap (</a:t>
            </a:r>
            <a:r>
              <a:rPr lang="nl-NL" sz="2500" dirty="0" err="1"/>
              <a:t>cbm</a:t>
            </a:r>
            <a:r>
              <a:rPr lang="nl-NL" sz="2500" dirty="0"/>
              <a:t>) en het levenstestament (LT)</a:t>
            </a:r>
          </a:p>
          <a:p>
            <a:pPr>
              <a:lnSpc>
                <a:spcPct val="150000"/>
              </a:lnSpc>
            </a:pPr>
            <a:r>
              <a:rPr lang="nl-NL" sz="2500" dirty="0"/>
              <a:t>‘Op weg naar een nieuwe balans tussen autonomie en bescherming van (kwetsbare) ouderen’; opzet empirisch onderzoek en betrokkenheid NBPM </a:t>
            </a:r>
          </a:p>
          <a:p>
            <a:pPr>
              <a:lnSpc>
                <a:spcPct val="150000"/>
              </a:lnSpc>
            </a:pPr>
            <a:r>
              <a:rPr lang="nl-NL" sz="2500" dirty="0"/>
              <a:t>Mentorschap en art. 12 VN-Gehandicaptenverdrag</a:t>
            </a:r>
          </a:p>
          <a:p>
            <a:endParaRPr lang="nl-NL" sz="2500" dirty="0"/>
          </a:p>
        </p:txBody>
      </p:sp>
      <p:sp>
        <p:nvSpPr>
          <p:cNvPr id="3" name="Titel 2">
            <a:extLst>
              <a:ext uri="{FF2B5EF4-FFF2-40B4-BE49-F238E27FC236}">
                <a16:creationId xmlns:a16="http://schemas.microsoft.com/office/drawing/2014/main" id="{9FB128B0-2857-4E25-A26C-D71F512F1BDE}"/>
              </a:ext>
            </a:extLst>
          </p:cNvPr>
          <p:cNvSpPr>
            <a:spLocks noGrp="1"/>
          </p:cNvSpPr>
          <p:nvPr>
            <p:ph type="title"/>
          </p:nvPr>
        </p:nvSpPr>
        <p:spPr/>
        <p:txBody>
          <a:bodyPr/>
          <a:lstStyle/>
          <a:p>
            <a:r>
              <a:rPr lang="nl-NL" dirty="0"/>
              <a:t>Onderwerpen</a:t>
            </a:r>
          </a:p>
        </p:txBody>
      </p:sp>
    </p:spTree>
    <p:extLst>
      <p:ext uri="{BB962C8B-B14F-4D97-AF65-F5344CB8AC3E}">
        <p14:creationId xmlns:p14="http://schemas.microsoft.com/office/powerpoint/2010/main" val="43019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1C84EFB-9389-4A63-B9AE-15A544A86EEB}"/>
              </a:ext>
            </a:extLst>
          </p:cNvPr>
          <p:cNvSpPr>
            <a:spLocks noGrp="1"/>
          </p:cNvSpPr>
          <p:nvPr>
            <p:ph idx="1"/>
          </p:nvPr>
        </p:nvSpPr>
        <p:spPr>
          <a:xfrm>
            <a:off x="457200" y="1481328"/>
            <a:ext cx="8507288" cy="4525963"/>
          </a:xfrm>
        </p:spPr>
        <p:txBody>
          <a:bodyPr>
            <a:normAutofit fontScale="85000" lnSpcReduction="10000"/>
          </a:bodyPr>
          <a:lstStyle/>
          <a:p>
            <a:pPr>
              <a:lnSpc>
                <a:spcPct val="150000"/>
              </a:lnSpc>
            </a:pPr>
            <a:r>
              <a:rPr lang="nl-NL" dirty="0"/>
              <a:t>De invoering van het VN-Gehandicaptenverdrag met meer nadruk op autonomie en minder op bescherming</a:t>
            </a:r>
          </a:p>
          <a:p>
            <a:pPr>
              <a:lnSpc>
                <a:spcPct val="150000"/>
              </a:lnSpc>
            </a:pPr>
            <a:r>
              <a:rPr lang="nl-NL" dirty="0"/>
              <a:t>Het groeiende aantal kwetsbare ouderen</a:t>
            </a:r>
          </a:p>
          <a:p>
            <a:pPr>
              <a:lnSpc>
                <a:spcPct val="150000"/>
              </a:lnSpc>
            </a:pPr>
            <a:r>
              <a:rPr lang="nl-NL" dirty="0"/>
              <a:t>In Nederland ontbreekt een balans: bij </a:t>
            </a:r>
            <a:r>
              <a:rPr lang="nl-NL" dirty="0" err="1"/>
              <a:t>cbm</a:t>
            </a:r>
            <a:r>
              <a:rPr lang="nl-NL" dirty="0"/>
              <a:t> nadruk op bescherming (teveel ?) bijv. doordat de cliënt van rechtswege handelingsonbekwaam / onbevoegd wordt, terwijl het LT (teveel ?) de autonomie en eigen regie benadrukt en bijv. geen verplicht toezicht kent </a:t>
            </a:r>
          </a:p>
        </p:txBody>
      </p:sp>
      <p:sp>
        <p:nvSpPr>
          <p:cNvPr id="3" name="Titel 2">
            <a:extLst>
              <a:ext uri="{FF2B5EF4-FFF2-40B4-BE49-F238E27FC236}">
                <a16:creationId xmlns:a16="http://schemas.microsoft.com/office/drawing/2014/main" id="{1D5AAE34-8005-454C-9106-5E13656516FC}"/>
              </a:ext>
            </a:extLst>
          </p:cNvPr>
          <p:cNvSpPr>
            <a:spLocks noGrp="1"/>
          </p:cNvSpPr>
          <p:nvPr>
            <p:ph type="title"/>
          </p:nvPr>
        </p:nvSpPr>
        <p:spPr/>
        <p:txBody>
          <a:bodyPr>
            <a:normAutofit/>
          </a:bodyPr>
          <a:lstStyle/>
          <a:p>
            <a:r>
              <a:rPr lang="nl-NL" dirty="0"/>
              <a:t>Aanleiding voor het onderzoek</a:t>
            </a:r>
          </a:p>
        </p:txBody>
      </p:sp>
    </p:spTree>
    <p:extLst>
      <p:ext uri="{BB962C8B-B14F-4D97-AF65-F5344CB8AC3E}">
        <p14:creationId xmlns:p14="http://schemas.microsoft.com/office/powerpoint/2010/main" val="463515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EC12CC2-01AB-4B29-892F-6BC3F3CA9692}"/>
              </a:ext>
            </a:extLst>
          </p:cNvPr>
          <p:cNvSpPr>
            <a:spLocks noGrp="1"/>
          </p:cNvSpPr>
          <p:nvPr>
            <p:ph idx="1"/>
          </p:nvPr>
        </p:nvSpPr>
        <p:spPr>
          <a:xfrm>
            <a:off x="457200" y="1417638"/>
            <a:ext cx="8507288" cy="4589653"/>
          </a:xfrm>
        </p:spPr>
        <p:txBody>
          <a:bodyPr>
            <a:normAutofit fontScale="25000" lnSpcReduction="20000"/>
          </a:bodyPr>
          <a:lstStyle/>
          <a:p>
            <a:pPr marL="342900" indent="-342900">
              <a:lnSpc>
                <a:spcPct val="150000"/>
              </a:lnSpc>
              <a:spcBef>
                <a:spcPct val="20000"/>
              </a:spcBef>
              <a:buClr>
                <a:schemeClr val="accent1">
                  <a:lumMod val="75000"/>
                </a:schemeClr>
              </a:buClr>
              <a:buFont typeface="Arial" pitchFamily="34" charset="0"/>
              <a:buChar char="•"/>
            </a:pPr>
            <a:r>
              <a:rPr lang="nl-NL" sz="8300" dirty="0">
                <a:solidFill>
                  <a:schemeClr val="tx1">
                    <a:lumMod val="85000"/>
                    <a:lumOff val="15000"/>
                  </a:schemeClr>
                </a:solidFill>
                <a:ea typeface="Verdana" pitchFamily="34" charset="0"/>
              </a:rPr>
              <a:t>Bescherming familievermogen (Romeins recht)</a:t>
            </a:r>
          </a:p>
          <a:p>
            <a:pPr marL="342900" indent="-342900">
              <a:lnSpc>
                <a:spcPct val="150000"/>
              </a:lnSpc>
              <a:spcBef>
                <a:spcPct val="20000"/>
              </a:spcBef>
              <a:buClr>
                <a:schemeClr val="accent1">
                  <a:lumMod val="75000"/>
                </a:schemeClr>
              </a:buClr>
              <a:buFont typeface="Arial" pitchFamily="34" charset="0"/>
              <a:buChar char="•"/>
            </a:pPr>
            <a:r>
              <a:rPr lang="nl-NL" sz="8300" dirty="0">
                <a:solidFill>
                  <a:schemeClr val="tx1">
                    <a:lumMod val="85000"/>
                    <a:lumOff val="15000"/>
                  </a:schemeClr>
                </a:solidFill>
                <a:ea typeface="Verdana" pitchFamily="34" charset="0"/>
              </a:rPr>
              <a:t>Vermijden onzekerheid in rechts- en maatschappelijk verkeer</a:t>
            </a:r>
          </a:p>
          <a:p>
            <a:pPr marL="342900" indent="-342900">
              <a:lnSpc>
                <a:spcPct val="150000"/>
              </a:lnSpc>
              <a:buClr>
                <a:schemeClr val="accent1">
                  <a:lumMod val="75000"/>
                </a:schemeClr>
              </a:buClr>
              <a:buFont typeface="Arial" pitchFamily="34" charset="0"/>
              <a:buChar char="•"/>
            </a:pPr>
            <a:r>
              <a:rPr lang="nl-NL" sz="8300" dirty="0">
                <a:solidFill>
                  <a:schemeClr val="tx1">
                    <a:lumMod val="85000"/>
                    <a:lumOff val="15000"/>
                  </a:schemeClr>
                </a:solidFill>
                <a:ea typeface="Verdana" pitchFamily="34" charset="0"/>
              </a:rPr>
              <a:t>Voorkomen dat goederen in waarde achteruit gaan doordat de eigenaar niet optreedt</a:t>
            </a:r>
          </a:p>
          <a:p>
            <a:pPr marL="342900" indent="-342900">
              <a:lnSpc>
                <a:spcPct val="150000"/>
              </a:lnSpc>
              <a:spcBef>
                <a:spcPct val="20000"/>
              </a:spcBef>
              <a:buClr>
                <a:schemeClr val="accent1">
                  <a:lumMod val="75000"/>
                </a:schemeClr>
              </a:buClr>
              <a:buFont typeface="Arial" pitchFamily="34" charset="0"/>
              <a:buChar char="•"/>
            </a:pPr>
            <a:r>
              <a:rPr lang="nl-NL" sz="8300" dirty="0">
                <a:solidFill>
                  <a:schemeClr val="tx1">
                    <a:lumMod val="85000"/>
                    <a:lumOff val="15000"/>
                  </a:schemeClr>
                </a:solidFill>
                <a:ea typeface="Verdana" pitchFamily="34" charset="0"/>
              </a:rPr>
              <a:t>Beschermen van een persoon met een beperking (financieel, medisch, persoonlijk)</a:t>
            </a:r>
          </a:p>
          <a:p>
            <a:pPr marL="342900" indent="-342900">
              <a:lnSpc>
                <a:spcPct val="150000"/>
              </a:lnSpc>
              <a:spcBef>
                <a:spcPct val="20000"/>
              </a:spcBef>
              <a:buClr>
                <a:schemeClr val="accent1">
                  <a:lumMod val="75000"/>
                </a:schemeClr>
              </a:buClr>
              <a:buFont typeface="Arial" pitchFamily="34" charset="0"/>
              <a:buChar char="•"/>
            </a:pPr>
            <a:r>
              <a:rPr lang="nl-NL" sz="8300" dirty="0">
                <a:solidFill>
                  <a:schemeClr val="tx1">
                    <a:lumMod val="85000"/>
                    <a:lumOff val="15000"/>
                  </a:schemeClr>
                </a:solidFill>
                <a:ea typeface="Verdana" pitchFamily="34" charset="0"/>
              </a:rPr>
              <a:t>Ondersteunen van een persoon met een beperking om het leven te leiden dat hij wil, met ruimte voor ‘</a:t>
            </a:r>
            <a:r>
              <a:rPr lang="nl-NL" sz="8300" dirty="0" err="1">
                <a:solidFill>
                  <a:schemeClr val="tx1">
                    <a:lumMod val="85000"/>
                    <a:lumOff val="15000"/>
                  </a:schemeClr>
                </a:solidFill>
                <a:ea typeface="Verdana" pitchFamily="34" charset="0"/>
              </a:rPr>
              <a:t>unwise</a:t>
            </a:r>
            <a:r>
              <a:rPr lang="nl-NL" sz="8300" dirty="0">
                <a:solidFill>
                  <a:schemeClr val="tx1">
                    <a:lumMod val="85000"/>
                    <a:lumOff val="15000"/>
                  </a:schemeClr>
                </a:solidFill>
                <a:ea typeface="Verdana" pitchFamily="34" charset="0"/>
              </a:rPr>
              <a:t> </a:t>
            </a:r>
            <a:r>
              <a:rPr lang="nl-NL" sz="8300" dirty="0" err="1">
                <a:solidFill>
                  <a:schemeClr val="tx1">
                    <a:lumMod val="85000"/>
                    <a:lumOff val="15000"/>
                  </a:schemeClr>
                </a:solidFill>
                <a:ea typeface="Verdana" pitchFamily="34" charset="0"/>
              </a:rPr>
              <a:t>decisions</a:t>
            </a:r>
            <a:r>
              <a:rPr lang="nl-NL" sz="8300" dirty="0">
                <a:solidFill>
                  <a:schemeClr val="tx1">
                    <a:lumMod val="85000"/>
                    <a:lumOff val="15000"/>
                  </a:schemeClr>
                </a:solidFill>
                <a:ea typeface="Verdana" pitchFamily="34" charset="0"/>
              </a:rPr>
              <a:t>’</a:t>
            </a:r>
          </a:p>
          <a:p>
            <a:endParaRPr lang="nl-NL" dirty="0"/>
          </a:p>
        </p:txBody>
      </p:sp>
      <p:sp>
        <p:nvSpPr>
          <p:cNvPr id="3" name="Titel 2">
            <a:extLst>
              <a:ext uri="{FF2B5EF4-FFF2-40B4-BE49-F238E27FC236}">
                <a16:creationId xmlns:a16="http://schemas.microsoft.com/office/drawing/2014/main" id="{FC906AB3-E984-432D-96C9-362975D9BE2C}"/>
              </a:ext>
            </a:extLst>
          </p:cNvPr>
          <p:cNvSpPr>
            <a:spLocks noGrp="1"/>
          </p:cNvSpPr>
          <p:nvPr>
            <p:ph type="title"/>
          </p:nvPr>
        </p:nvSpPr>
        <p:spPr/>
        <p:txBody>
          <a:bodyPr/>
          <a:lstStyle/>
          <a:p>
            <a:r>
              <a:rPr lang="nl-NL" dirty="0"/>
              <a:t>Ontwikkeling </a:t>
            </a:r>
            <a:r>
              <a:rPr lang="nl-NL"/>
              <a:t>in waarden</a:t>
            </a:r>
          </a:p>
        </p:txBody>
      </p:sp>
    </p:spTree>
    <p:extLst>
      <p:ext uri="{BB962C8B-B14F-4D97-AF65-F5344CB8AC3E}">
        <p14:creationId xmlns:p14="http://schemas.microsoft.com/office/powerpoint/2010/main" val="79890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A20EB2A-1F14-48BF-A52C-1888702C06E3}"/>
              </a:ext>
            </a:extLst>
          </p:cNvPr>
          <p:cNvSpPr>
            <a:spLocks noGrp="1"/>
          </p:cNvSpPr>
          <p:nvPr>
            <p:ph idx="1"/>
          </p:nvPr>
        </p:nvSpPr>
        <p:spPr/>
        <p:txBody>
          <a:bodyPr>
            <a:normAutofit fontScale="85000" lnSpcReduction="10000"/>
          </a:bodyPr>
          <a:lstStyle/>
          <a:p>
            <a:pPr>
              <a:lnSpc>
                <a:spcPct val="150000"/>
              </a:lnSpc>
              <a:buClr>
                <a:schemeClr val="accent1">
                  <a:lumMod val="75000"/>
                </a:schemeClr>
              </a:buClr>
            </a:pPr>
            <a:r>
              <a:rPr lang="nl-NL" dirty="0">
                <a:solidFill>
                  <a:schemeClr val="tx1">
                    <a:lumMod val="85000"/>
                    <a:lumOff val="15000"/>
                  </a:schemeClr>
                </a:solidFill>
                <a:cs typeface="+mn-cs"/>
              </a:rPr>
              <a:t>Vanouds nadruk op bescherming: curatele met alles of niets karakter </a:t>
            </a:r>
          </a:p>
          <a:p>
            <a:pPr>
              <a:lnSpc>
                <a:spcPct val="150000"/>
              </a:lnSpc>
              <a:buClr>
                <a:schemeClr val="accent1">
                  <a:lumMod val="75000"/>
                </a:schemeClr>
              </a:buClr>
            </a:pPr>
            <a:r>
              <a:rPr lang="nl-NL" dirty="0">
                <a:solidFill>
                  <a:schemeClr val="tx1">
                    <a:lumMod val="85000"/>
                    <a:lumOff val="15000"/>
                  </a:schemeClr>
                </a:solidFill>
                <a:cs typeface="+mn-cs"/>
              </a:rPr>
              <a:t>Invoering beschermingsbewind (sept. 1982) en mentorschap (jan. 1995); onbevoegdheid</a:t>
            </a:r>
          </a:p>
          <a:p>
            <a:pPr>
              <a:lnSpc>
                <a:spcPct val="150000"/>
              </a:lnSpc>
              <a:buClr>
                <a:schemeClr val="accent1">
                  <a:lumMod val="75000"/>
                </a:schemeClr>
              </a:buClr>
            </a:pPr>
            <a:r>
              <a:rPr lang="nl-NL" dirty="0">
                <a:solidFill>
                  <a:schemeClr val="tx1">
                    <a:lumMod val="85000"/>
                    <a:lumOff val="15000"/>
                  </a:schemeClr>
                </a:solidFill>
              </a:rPr>
              <a:t>L</a:t>
            </a:r>
            <a:r>
              <a:rPr lang="nl-NL" dirty="0">
                <a:solidFill>
                  <a:schemeClr val="tx1">
                    <a:lumMod val="85000"/>
                    <a:lumOff val="15000"/>
                  </a:schemeClr>
                </a:solidFill>
                <a:cs typeface="+mn-cs"/>
              </a:rPr>
              <a:t>evenstestament (LT) is een voorziening voor een ev. latere periode van wilsonbekwaamheid; leidt niet tot onbevoegdheid of handelingsonbekwaamheid</a:t>
            </a:r>
          </a:p>
          <a:p>
            <a:pPr>
              <a:lnSpc>
                <a:spcPct val="150000"/>
              </a:lnSpc>
              <a:buClr>
                <a:schemeClr val="accent1">
                  <a:lumMod val="75000"/>
                </a:schemeClr>
              </a:buClr>
            </a:pPr>
            <a:r>
              <a:rPr lang="nl-NL" dirty="0">
                <a:solidFill>
                  <a:schemeClr val="tx1">
                    <a:lumMod val="85000"/>
                    <a:lumOff val="15000"/>
                  </a:schemeClr>
                </a:solidFill>
                <a:cs typeface="+mn-cs"/>
              </a:rPr>
              <a:t>VN-Gehandicaptenverdrag met name art. 12</a:t>
            </a:r>
          </a:p>
        </p:txBody>
      </p:sp>
      <p:sp>
        <p:nvSpPr>
          <p:cNvPr id="3" name="Titel 2">
            <a:extLst>
              <a:ext uri="{FF2B5EF4-FFF2-40B4-BE49-F238E27FC236}">
                <a16:creationId xmlns:a16="http://schemas.microsoft.com/office/drawing/2014/main" id="{1238522D-E110-4E6A-AB75-9FE164064495}"/>
              </a:ext>
            </a:extLst>
          </p:cNvPr>
          <p:cNvSpPr>
            <a:spLocks noGrp="1"/>
          </p:cNvSpPr>
          <p:nvPr>
            <p:ph type="title"/>
          </p:nvPr>
        </p:nvSpPr>
        <p:spPr>
          <a:xfrm>
            <a:off x="457200" y="274638"/>
            <a:ext cx="8686800" cy="1143000"/>
          </a:xfrm>
        </p:spPr>
        <p:txBody>
          <a:bodyPr>
            <a:noAutofit/>
          </a:bodyPr>
          <a:lstStyle/>
          <a:p>
            <a:r>
              <a:rPr lang="nl-NL" sz="3600" dirty="0"/>
              <a:t>Wilsbekwaam wordt belangrijker dan handelingsonbekwaam of onbevoegd</a:t>
            </a:r>
          </a:p>
        </p:txBody>
      </p:sp>
    </p:spTree>
    <p:extLst>
      <p:ext uri="{BB962C8B-B14F-4D97-AF65-F5344CB8AC3E}">
        <p14:creationId xmlns:p14="http://schemas.microsoft.com/office/powerpoint/2010/main" val="25581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97C365B-EE89-4722-8B95-D30F231AD987}"/>
              </a:ext>
            </a:extLst>
          </p:cNvPr>
          <p:cNvSpPr>
            <a:spLocks noGrp="1"/>
          </p:cNvSpPr>
          <p:nvPr>
            <p:ph idx="1"/>
          </p:nvPr>
        </p:nvSpPr>
        <p:spPr>
          <a:xfrm>
            <a:off x="457200" y="1700808"/>
            <a:ext cx="8229600" cy="4306483"/>
          </a:xfrm>
        </p:spPr>
        <p:txBody>
          <a:bodyPr>
            <a:normAutofit fontScale="92500" lnSpcReduction="20000"/>
          </a:bodyPr>
          <a:lstStyle/>
          <a:p>
            <a:r>
              <a:rPr lang="nl-NL" dirty="0"/>
              <a:t>Ontwikkeling in waarden naar ondersteuning en de ontwikkeling naar maatwerk waarbij een cliënt niet direct handelingsonbekwaam of onbevoegd wordt verklaard bij instelling van een </a:t>
            </a:r>
            <a:r>
              <a:rPr lang="nl-NL" dirty="0" err="1"/>
              <a:t>cbm</a:t>
            </a:r>
            <a:r>
              <a:rPr lang="nl-NL" dirty="0"/>
              <a:t> maar per aangelegenheid wordt nagegaan of de cliënt wilsbekwaam is, sluit aan bij de door de CRPD ingezette ontwikkeling al is deze radicaler</a:t>
            </a:r>
          </a:p>
          <a:p>
            <a:r>
              <a:rPr lang="nl-NL" dirty="0"/>
              <a:t>Belangrijke vraag voor het onderzoek is waar het evenwicht ligt tussen autonomie en bescherming (dat is veelal cliënt – en situatieafhankelijk) en of een beter meer mensenrechtelijk systeem kan worden ontwikkeld dat in lijn is met de CRPD</a:t>
            </a:r>
          </a:p>
          <a:p>
            <a:pPr marL="109728" indent="0">
              <a:buNone/>
            </a:pPr>
            <a:r>
              <a:rPr lang="nl-NL" dirty="0"/>
              <a:t> </a:t>
            </a:r>
          </a:p>
        </p:txBody>
      </p:sp>
      <p:sp>
        <p:nvSpPr>
          <p:cNvPr id="3" name="Titel 2">
            <a:extLst>
              <a:ext uri="{FF2B5EF4-FFF2-40B4-BE49-F238E27FC236}">
                <a16:creationId xmlns:a16="http://schemas.microsoft.com/office/drawing/2014/main" id="{F1554479-92D5-42F6-88F5-6A3FFA96DA5C}"/>
              </a:ext>
            </a:extLst>
          </p:cNvPr>
          <p:cNvSpPr>
            <a:spLocks noGrp="1"/>
          </p:cNvSpPr>
          <p:nvPr>
            <p:ph type="title"/>
          </p:nvPr>
        </p:nvSpPr>
        <p:spPr/>
        <p:txBody>
          <a:bodyPr>
            <a:normAutofit fontScale="90000"/>
          </a:bodyPr>
          <a:lstStyle/>
          <a:p>
            <a:r>
              <a:rPr lang="nl-NL" dirty="0"/>
              <a:t>Zoeken naar een nieuwe balans o.g.v. ontwikkelingen en CRPD</a:t>
            </a:r>
          </a:p>
        </p:txBody>
      </p:sp>
    </p:spTree>
    <p:extLst>
      <p:ext uri="{BB962C8B-B14F-4D97-AF65-F5344CB8AC3E}">
        <p14:creationId xmlns:p14="http://schemas.microsoft.com/office/powerpoint/2010/main" val="1305622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F09EBD1-2260-4D67-9191-A3908A554C60}"/>
              </a:ext>
            </a:extLst>
          </p:cNvPr>
          <p:cNvSpPr>
            <a:spLocks noGrp="1"/>
          </p:cNvSpPr>
          <p:nvPr>
            <p:ph idx="1"/>
          </p:nvPr>
        </p:nvSpPr>
        <p:spPr/>
        <p:txBody>
          <a:bodyPr/>
          <a:lstStyle/>
          <a:p>
            <a:endParaRPr lang="nl-NL" dirty="0"/>
          </a:p>
          <a:p>
            <a:r>
              <a:rPr lang="nl-NL" sz="3200" dirty="0"/>
              <a:t>Presentatie van Roos Nieuwboer over de opzet van het onderzoek, met name het empirisch gedeelte (deze </a:t>
            </a:r>
            <a:r>
              <a:rPr lang="nl-NL" sz="3200"/>
              <a:t>presentatie is los </a:t>
            </a:r>
            <a:r>
              <a:rPr lang="nl-NL" sz="3200" dirty="0"/>
              <a:t>bijgesloten)</a:t>
            </a:r>
          </a:p>
        </p:txBody>
      </p:sp>
      <p:sp>
        <p:nvSpPr>
          <p:cNvPr id="3" name="Titel 2">
            <a:extLst>
              <a:ext uri="{FF2B5EF4-FFF2-40B4-BE49-F238E27FC236}">
                <a16:creationId xmlns:a16="http://schemas.microsoft.com/office/drawing/2014/main" id="{DFCB0CA0-B0EA-47EE-86BA-12F6D32C68A8}"/>
              </a:ext>
            </a:extLst>
          </p:cNvPr>
          <p:cNvSpPr>
            <a:spLocks noGrp="1"/>
          </p:cNvSpPr>
          <p:nvPr>
            <p:ph type="title"/>
          </p:nvPr>
        </p:nvSpPr>
        <p:spPr/>
        <p:txBody>
          <a:bodyPr/>
          <a:lstStyle/>
          <a:p>
            <a:endParaRPr lang="nl-NL"/>
          </a:p>
        </p:txBody>
      </p:sp>
    </p:spTree>
    <p:extLst>
      <p:ext uri="{BB962C8B-B14F-4D97-AF65-F5344CB8AC3E}">
        <p14:creationId xmlns:p14="http://schemas.microsoft.com/office/powerpoint/2010/main" val="216102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DF29CF6-B6A5-465C-AC0F-8D110F9C6B0B}"/>
              </a:ext>
            </a:extLst>
          </p:cNvPr>
          <p:cNvSpPr>
            <a:spLocks noGrp="1"/>
          </p:cNvSpPr>
          <p:nvPr>
            <p:ph idx="1"/>
          </p:nvPr>
        </p:nvSpPr>
        <p:spPr>
          <a:xfrm>
            <a:off x="457200" y="1481328"/>
            <a:ext cx="8507288" cy="4525963"/>
          </a:xfrm>
        </p:spPr>
        <p:txBody>
          <a:bodyPr>
            <a:normAutofit/>
          </a:bodyPr>
          <a:lstStyle/>
          <a:p>
            <a:pPr marL="109728" indent="0">
              <a:buNone/>
            </a:pPr>
            <a:r>
              <a:rPr lang="nl-NL" dirty="0"/>
              <a:t>CBM en levenstestamenten moeten in overeen- stemming zijn met internationale mensenrechten en waarborgen bevatten tegen misbruik; </a:t>
            </a:r>
          </a:p>
          <a:p>
            <a:pPr marL="109728" indent="0">
              <a:buNone/>
            </a:pPr>
            <a:r>
              <a:rPr lang="nl-NL" dirty="0" err="1"/>
              <a:t>Cbm</a:t>
            </a:r>
            <a:r>
              <a:rPr lang="nl-NL" dirty="0"/>
              <a:t> en levenstestamenten moeten zodanig worden geregeld en toegepast dat de rechten, wil en voorkeuren van de persoon worden gerespecteerd, dat er geen sprake is van belangenconflict of op misbruik gerichte beïnvloeding en dat ze zo kort mogelijk duren;</a:t>
            </a:r>
          </a:p>
          <a:p>
            <a:pPr marL="109728" indent="0">
              <a:buNone/>
            </a:pPr>
            <a:r>
              <a:rPr lang="nl-NL" dirty="0"/>
              <a:t>Er moet regelmatig proportioneel toezicht zijn. </a:t>
            </a:r>
          </a:p>
          <a:p>
            <a:endParaRPr lang="nl-NL" dirty="0"/>
          </a:p>
        </p:txBody>
      </p:sp>
      <p:sp>
        <p:nvSpPr>
          <p:cNvPr id="3" name="Titel 2">
            <a:extLst>
              <a:ext uri="{FF2B5EF4-FFF2-40B4-BE49-F238E27FC236}">
                <a16:creationId xmlns:a16="http://schemas.microsoft.com/office/drawing/2014/main" id="{717B6E17-E124-4DE7-B5CD-DB0DD0BEA57B}"/>
              </a:ext>
            </a:extLst>
          </p:cNvPr>
          <p:cNvSpPr>
            <a:spLocks noGrp="1"/>
          </p:cNvSpPr>
          <p:nvPr>
            <p:ph type="title"/>
          </p:nvPr>
        </p:nvSpPr>
        <p:spPr/>
        <p:txBody>
          <a:bodyPr>
            <a:normAutofit/>
          </a:bodyPr>
          <a:lstStyle/>
          <a:p>
            <a:r>
              <a:rPr lang="nl-NL" dirty="0"/>
              <a:t>Kwaliteitsnorm uit art. 12 CRPD</a:t>
            </a:r>
          </a:p>
        </p:txBody>
      </p:sp>
    </p:spTree>
    <p:extLst>
      <p:ext uri="{BB962C8B-B14F-4D97-AF65-F5344CB8AC3E}">
        <p14:creationId xmlns:p14="http://schemas.microsoft.com/office/powerpoint/2010/main" val="722785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481328"/>
            <a:ext cx="8363272" cy="4525963"/>
          </a:xfrm>
        </p:spPr>
        <p:txBody>
          <a:bodyPr>
            <a:normAutofit/>
          </a:bodyPr>
          <a:lstStyle/>
          <a:p>
            <a:pPr marL="624078" indent="-514350"/>
            <a:r>
              <a:rPr lang="nl-NL" dirty="0"/>
              <a:t>Wat de mentor denkt dat in het belang van de cliënt is</a:t>
            </a:r>
          </a:p>
          <a:p>
            <a:pPr marL="624078" indent="-514350"/>
            <a:r>
              <a:rPr lang="nl-NL" dirty="0"/>
              <a:t>Wat familieleden denken dat in het belang van de cliënt is</a:t>
            </a:r>
          </a:p>
          <a:p>
            <a:pPr marL="624078" indent="-514350"/>
            <a:r>
              <a:rPr lang="nl-NL" dirty="0"/>
              <a:t>Wat andere professionals zeggen dat in het belang van de cliënt is</a:t>
            </a:r>
          </a:p>
          <a:p>
            <a:pPr marL="624078" indent="-514350"/>
            <a:r>
              <a:rPr lang="nl-NL" dirty="0"/>
              <a:t>Wat leidt tot harmonie in familie /consensus</a:t>
            </a:r>
          </a:p>
          <a:p>
            <a:pPr marL="624078" indent="-514350"/>
            <a:r>
              <a:rPr lang="nl-NL" dirty="0"/>
              <a:t>Wat de mentor zou willen als hij in de situatie van de cliënt verkeerde</a:t>
            </a:r>
          </a:p>
          <a:p>
            <a:pPr marL="624078" indent="-514350"/>
            <a:r>
              <a:rPr lang="nl-NL" dirty="0"/>
              <a:t>Wat de mentor denkt dat de cliënt zou willen </a:t>
            </a:r>
          </a:p>
        </p:txBody>
      </p:sp>
      <p:sp>
        <p:nvSpPr>
          <p:cNvPr id="3" name="Titel 2"/>
          <p:cNvSpPr>
            <a:spLocks noGrp="1"/>
          </p:cNvSpPr>
          <p:nvPr>
            <p:ph type="title"/>
          </p:nvPr>
        </p:nvSpPr>
        <p:spPr/>
        <p:txBody>
          <a:bodyPr>
            <a:normAutofit/>
          </a:bodyPr>
          <a:lstStyle/>
          <a:p>
            <a:r>
              <a:rPr lang="nl-NL" sz="3200" dirty="0"/>
              <a:t>In welke mate zijn de volgende factoren van invloed bij beslissingen ? (volgorde)</a:t>
            </a:r>
          </a:p>
        </p:txBody>
      </p:sp>
    </p:spTree>
    <p:extLst>
      <p:ext uri="{BB962C8B-B14F-4D97-AF65-F5344CB8AC3E}">
        <p14:creationId xmlns:p14="http://schemas.microsoft.com/office/powerpoint/2010/main" val="7467370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1059</Words>
  <Application>Microsoft Office PowerPoint</Application>
  <PresentationFormat>Diavoorstelling (4:3)</PresentationFormat>
  <Paragraphs>62</Paragraphs>
  <Slides>13</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13</vt:i4>
      </vt:variant>
    </vt:vector>
  </HeadingPairs>
  <TitlesOfParts>
    <vt:vector size="21" baseType="lpstr">
      <vt:lpstr>Arial</vt:lpstr>
      <vt:lpstr>Lucida Sans Unicode</vt:lpstr>
      <vt:lpstr>Tahoma</vt:lpstr>
      <vt:lpstr>Times New Roman</vt:lpstr>
      <vt:lpstr>Verdana</vt:lpstr>
      <vt:lpstr>Wingdings 2</vt:lpstr>
      <vt:lpstr>Wingdings 3</vt:lpstr>
      <vt:lpstr>Concours</vt:lpstr>
      <vt:lpstr> </vt:lpstr>
      <vt:lpstr>Onderwerpen</vt:lpstr>
      <vt:lpstr>Aanleiding voor het onderzoek</vt:lpstr>
      <vt:lpstr>Ontwikkeling in waarden</vt:lpstr>
      <vt:lpstr>Wilsbekwaam wordt belangrijker dan handelingsonbekwaam of onbevoegd</vt:lpstr>
      <vt:lpstr>Zoeken naar een nieuwe balans o.g.v. ontwikkelingen en CRPD</vt:lpstr>
      <vt:lpstr>PowerPoint-presentatie</vt:lpstr>
      <vt:lpstr>Kwaliteitsnorm uit art. 12 CRPD</vt:lpstr>
      <vt:lpstr>In welke mate zijn de volgende factoren van invloed bij beslissingen ? (volgorde)</vt:lpstr>
      <vt:lpstr>Doorwerking in mentorschap</vt:lpstr>
      <vt:lpstr>Casus </vt:lpstr>
      <vt:lpstr>PowerPoint-presentatie</vt:lpstr>
      <vt:lpstr>Drie wetten met criteria voor dwang</vt:lpstr>
    </vt:vector>
  </TitlesOfParts>
  <Company>Vrije Universiteit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Pedagogische maatregelen en het wettelijk kader; algemeen</dc:title>
  <dc:creator>k.blankman</dc:creator>
  <cp:lastModifiedBy>Kees Blankman</cp:lastModifiedBy>
  <cp:revision>499</cp:revision>
  <cp:lastPrinted>2021-11-05T13:51:08Z</cp:lastPrinted>
  <dcterms:created xsi:type="dcterms:W3CDTF">2006-01-25T15:18:18Z</dcterms:created>
  <dcterms:modified xsi:type="dcterms:W3CDTF">2021-11-26T16:23:52Z</dcterms:modified>
</cp:coreProperties>
</file>