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49"/>
  </p:notesMasterIdLst>
  <p:handoutMasterIdLst>
    <p:handoutMasterId r:id="rId50"/>
  </p:handoutMasterIdLst>
  <p:sldIdLst>
    <p:sldId id="258" r:id="rId5"/>
    <p:sldId id="356" r:id="rId6"/>
    <p:sldId id="461" r:id="rId7"/>
    <p:sldId id="457" r:id="rId8"/>
    <p:sldId id="458" r:id="rId9"/>
    <p:sldId id="281" r:id="rId10"/>
    <p:sldId id="286" r:id="rId11"/>
    <p:sldId id="260" r:id="rId12"/>
    <p:sldId id="277" r:id="rId13"/>
    <p:sldId id="414" r:id="rId14"/>
    <p:sldId id="364" r:id="rId15"/>
    <p:sldId id="326" r:id="rId16"/>
    <p:sldId id="267" r:id="rId17"/>
    <p:sldId id="365" r:id="rId18"/>
    <p:sldId id="459" r:id="rId19"/>
    <p:sldId id="439" r:id="rId20"/>
    <p:sldId id="370" r:id="rId21"/>
    <p:sldId id="440" r:id="rId22"/>
    <p:sldId id="371" r:id="rId23"/>
    <p:sldId id="441" r:id="rId24"/>
    <p:sldId id="301" r:id="rId25"/>
    <p:sldId id="309" r:id="rId26"/>
    <p:sldId id="295" r:id="rId27"/>
    <p:sldId id="373" r:id="rId28"/>
    <p:sldId id="442" r:id="rId29"/>
    <p:sldId id="606" r:id="rId30"/>
    <p:sldId id="545" r:id="rId31"/>
    <p:sldId id="443" r:id="rId32"/>
    <p:sldId id="378" r:id="rId33"/>
    <p:sldId id="469" r:id="rId34"/>
    <p:sldId id="444" r:id="rId35"/>
    <p:sldId id="377" r:id="rId36"/>
    <p:sldId id="465" r:id="rId37"/>
    <p:sldId id="379" r:id="rId38"/>
    <p:sldId id="310" r:id="rId39"/>
    <p:sldId id="311" r:id="rId40"/>
    <p:sldId id="261" r:id="rId41"/>
    <p:sldId id="579" r:id="rId42"/>
    <p:sldId id="580" r:id="rId43"/>
    <p:sldId id="605" r:id="rId44"/>
    <p:sldId id="582" r:id="rId45"/>
    <p:sldId id="546" r:id="rId46"/>
    <p:sldId id="445" r:id="rId47"/>
    <p:sldId id="471" r:id="rId4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968B"/>
    <a:srgbClr val="EFBA25"/>
    <a:srgbClr val="003C58"/>
    <a:srgbClr val="6DBADA"/>
    <a:srgbClr val="E30613"/>
    <a:srgbClr val="ED6C77"/>
    <a:srgbClr val="AED5A9"/>
    <a:srgbClr val="66C1E6"/>
    <a:srgbClr val="53BAE1"/>
    <a:srgbClr val="87CE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1324F-946D-4DD6-81BD-0F9049B4421C}" v="19" dt="2021-04-06T09:43:58.34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29743" autoAdjust="0"/>
    <p:restoredTop sz="24431" autoAdjust="0"/>
  </p:normalViewPr>
  <p:slideViewPr>
    <p:cSldViewPr snapToGrid="0">
      <p:cViewPr varScale="1">
        <p:scale>
          <a:sx n="27" d="100"/>
          <a:sy n="27" d="100"/>
        </p:scale>
        <p:origin x="3060" y="48"/>
      </p:cViewPr>
      <p:guideLst/>
    </p:cSldViewPr>
  </p:slideViewPr>
  <p:notesTextViewPr>
    <p:cViewPr>
      <p:scale>
        <a:sx n="3" d="2"/>
        <a:sy n="3" d="2"/>
      </p:scale>
      <p:origin x="0" y="0"/>
    </p:cViewPr>
  </p:notesTextViewPr>
  <p:notesViewPr>
    <p:cSldViewPr snapToGrid="0">
      <p:cViewPr>
        <p:scale>
          <a:sx n="70" d="100"/>
          <a:sy n="70" d="100"/>
        </p:scale>
        <p:origin x="4194" y="5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 xmlns:a16="http://schemas.microsoft.com/office/drawing/2014/main" id="{85C80F68-181F-4C07-A8DF-56198C570095}"/>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 xmlns:a16="http://schemas.microsoft.com/office/drawing/2014/main" id="{D48B61D9-376D-4451-97FA-DEFB5B6DE463}"/>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D2FE035E-8F92-41B6-A6E5-03A455E50D54}" type="datetimeFigureOut">
              <a:rPr lang="nl-NL" smtClean="0"/>
              <a:t>25-11-2021</a:t>
            </a:fld>
            <a:endParaRPr lang="nl-NL" dirty="0"/>
          </a:p>
        </p:txBody>
      </p:sp>
      <p:pic>
        <p:nvPicPr>
          <p:cNvPr id="9" name="Afbeelding 8">
            <a:extLst>
              <a:ext uri="{FF2B5EF4-FFF2-40B4-BE49-F238E27FC236}">
                <a16:creationId xmlns="" xmlns:a16="http://schemas.microsoft.com/office/drawing/2014/main" id="{CDDA7152-6886-4327-ABDA-64C5A42460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24488" y="8161189"/>
            <a:ext cx="517506" cy="906991"/>
          </a:xfrm>
          <a:prstGeom prst="rect">
            <a:avLst/>
          </a:prstGeom>
        </p:spPr>
      </p:pic>
      <p:sp>
        <p:nvSpPr>
          <p:cNvPr id="10" name="Titel 4">
            <a:extLst>
              <a:ext uri="{FF2B5EF4-FFF2-40B4-BE49-F238E27FC236}">
                <a16:creationId xmlns="" xmlns:a16="http://schemas.microsoft.com/office/drawing/2014/main" id="{987F8136-4467-41D2-8E55-1A9F132FC762}"/>
              </a:ext>
            </a:extLst>
          </p:cNvPr>
          <p:cNvSpPr txBox="1">
            <a:spLocks/>
          </p:cNvSpPr>
          <p:nvPr/>
        </p:nvSpPr>
        <p:spPr>
          <a:xfrm>
            <a:off x="1314582" y="8489032"/>
            <a:ext cx="4508200" cy="69229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500" b="1" i="0" kern="1200" baseline="0">
                <a:solidFill>
                  <a:srgbClr val="CC0209"/>
                </a:solidFill>
                <a:effectLst/>
                <a:latin typeface="Source Sans Pro" panose="020B0503030403020204" pitchFamily="34" charset="0"/>
                <a:ea typeface="Source Sans Pro" panose="020B0503030403020204" pitchFamily="34" charset="0"/>
                <a:cs typeface="+mj-cs"/>
              </a:defRPr>
            </a:lvl1pPr>
          </a:lstStyle>
          <a:p>
            <a:pPr algn="r"/>
            <a:r>
              <a:rPr lang="nl-NL" sz="1200" b="0" i="0" baseline="0" dirty="0">
                <a:solidFill>
                  <a:schemeClr val="tx1"/>
                </a:solidFill>
                <a:latin typeface="Rockwell" panose="02060603020205020403" pitchFamily="18" charset="0"/>
              </a:rPr>
              <a:t>Vragen over het levenseinde? Wij zijn ervoor.</a:t>
            </a:r>
          </a:p>
        </p:txBody>
      </p:sp>
    </p:spTree>
    <p:extLst>
      <p:ext uri="{BB962C8B-B14F-4D97-AF65-F5344CB8AC3E}">
        <p14:creationId xmlns:p14="http://schemas.microsoft.com/office/powerpoint/2010/main" val="3838281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ia-afbeelding 3"/>
          <p:cNvSpPr>
            <a:spLocks noGrp="1" noRot="1" noChangeAspect="1"/>
          </p:cNvSpPr>
          <p:nvPr>
            <p:ph type="sldImg" idx="2"/>
          </p:nvPr>
        </p:nvSpPr>
        <p:spPr>
          <a:xfrm>
            <a:off x="685800" y="173038"/>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7" name="Tijdelijke aanduiding voor dianummer 6"/>
          <p:cNvSpPr>
            <a:spLocks noGrp="1"/>
          </p:cNvSpPr>
          <p:nvPr>
            <p:ph type="sldNum" sz="quarter" idx="5"/>
          </p:nvPr>
        </p:nvSpPr>
        <p:spPr>
          <a:xfrm>
            <a:off x="1" y="8705255"/>
            <a:ext cx="725677" cy="459316"/>
          </a:xfrm>
          <a:prstGeom prst="rect">
            <a:avLst/>
          </a:prstGeom>
        </p:spPr>
        <p:txBody>
          <a:bodyPr vert="horz" lIns="91440" tIns="45720" rIns="91440" bIns="45720" rtlCol="0" anchor="b"/>
          <a:lstStyle>
            <a:lvl1pPr algn="r">
              <a:defRPr sz="1200">
                <a:solidFill>
                  <a:schemeClr val="tx2"/>
                </a:solidFill>
              </a:defRPr>
            </a:lvl1pPr>
          </a:lstStyle>
          <a:p>
            <a:fld id="{C0C4358A-78EA-44D6-B567-BC01D1AB75CB}" type="slidenum">
              <a:rPr lang="nl-NL" smtClean="0"/>
              <a:pPr/>
              <a:t>‹nr.›</a:t>
            </a:fld>
            <a:endParaRPr lang="nl-NL"/>
          </a:p>
        </p:txBody>
      </p:sp>
      <p:sp>
        <p:nvSpPr>
          <p:cNvPr id="8" name="Tijdelijke aanduiding voor notities 7">
            <a:extLst>
              <a:ext uri="{FF2B5EF4-FFF2-40B4-BE49-F238E27FC236}">
                <a16:creationId xmlns="" xmlns:a16="http://schemas.microsoft.com/office/drawing/2014/main" id="{869C4862-B2AA-48D7-A380-42CF4BE3653D}"/>
              </a:ext>
            </a:extLst>
          </p:cNvPr>
          <p:cNvSpPr>
            <a:spLocks noGrp="1"/>
          </p:cNvSpPr>
          <p:nvPr>
            <p:ph type="body" sz="quarter" idx="3"/>
          </p:nvPr>
        </p:nvSpPr>
        <p:spPr>
          <a:xfrm>
            <a:off x="685800" y="3452329"/>
            <a:ext cx="6076858" cy="5519055"/>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 name="Afbeelding 4">
            <a:extLst>
              <a:ext uri="{FF2B5EF4-FFF2-40B4-BE49-F238E27FC236}">
                <a16:creationId xmlns="" xmlns:a16="http://schemas.microsoft.com/office/drawing/2014/main" id="{F1E66DAA-5958-49D3-AF18-EA4C8E91B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0318" y="8184445"/>
            <a:ext cx="882340" cy="871311"/>
          </a:xfrm>
          <a:prstGeom prst="rect">
            <a:avLst/>
          </a:prstGeom>
        </p:spPr>
      </p:pic>
    </p:spTree>
    <p:extLst>
      <p:ext uri="{BB962C8B-B14F-4D97-AF65-F5344CB8AC3E}">
        <p14:creationId xmlns:p14="http://schemas.microsoft.com/office/powerpoint/2010/main" val="746993020"/>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vve.nl/wat-euthanasi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xpertisecentrumeuthanasie.nl/" TargetMode="External"/><Relationship Id="rId5" Type="http://schemas.openxmlformats.org/officeDocument/2006/relationships/hyperlink" Target="https://www.euthanasiecommissie.nl/" TargetMode="External"/><Relationship Id="rId4" Type="http://schemas.openxmlformats.org/officeDocument/2006/relationships/hyperlink" Target="https://www.knmg.nl/advies-richtlijnen/dossiers/euthanasie.ht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vve.nl/informatie/euthanasie/euthanasiepraktijk/euthanasie-bij-dementi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lzheimer-nederland.nl/dementie/herkennen-symptome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uthanasiecommissie.nl/uitspraken-en-uitleg/dementi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euthanasiecommissie.nl/uitspraken-en-uitleg/dementie/documenten/publicaties/oordelen/2019/2019-61-tm-2019-80/oordeel-2019-7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vve.sharepoint.com/sites/Adviescentrum/Gedeelde%20documenten/Forms/AllItems.aspx?id=/sites/Adviescentrum/Gedeelde%20documenten/Adviescentrum%20intern/Steunpunt%20Levenseinde%20en%20Dementie/video%20fragmenten%20voor%20scholing/Zembla_5%20min%20fragment_Als%20ik%20dement%20ben,%20wil%20ik%20dood.mp4&amp;parent=/sites/Adviescentrum/Gedeelde%20documenten/Adviescentrum%20intern/Steunpunt%20Levenseinde%20en%20Dementie/video%20fragmenten%20voor%20scholing&amp;p=true&amp;originalPath=aHR0cHM6Ly9udnZlLnNoYXJlcG9pbnQuY29tLzp2Oi9zL0Fkdmllc2NlbnRydW0vRVhMOFd5bnhzQ2xTcHowemhIRl8xQmdCSUFOQ0hBMk1iRE50YUJjcXF0bUhHUT9ydGltZT1PWEZhYzM4TTJFZ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rechtspraak.nl/Organisatie-en-contact/Organisatie/Rechtbanken/Rechtbank-Den-Haag/Nieuws/Paginas/Specialist-ouderengeneeskunde-ontslagen-van-alle-rechtsvervolging.aspx" TargetMode="External"/><Relationship Id="rId3" Type="http://schemas.openxmlformats.org/officeDocument/2006/relationships/hyperlink" Target="https://nos.nl/nieuwsuur/artikel/2298638-een-patient-moet-snappen-dat-de-dokter-hem-dood-gaat-maken.html" TargetMode="External"/><Relationship Id="rId7" Type="http://schemas.openxmlformats.org/officeDocument/2006/relationships/hyperlink" Target="https://uitspraken.rechtspraak.nl/inziendocument?id=ECLI:NL:HR:2020:712"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uitspraken.rechtspraak.nl/inziendocument?id=ECLI:NL:HR:2020:713" TargetMode="External"/><Relationship Id="rId5" Type="http://schemas.openxmlformats.org/officeDocument/2006/relationships/hyperlink" Target="https://uitspraken.rechtspraak.nl/inziendocument?id=ECLI:NL:RBDHA:2019:9506" TargetMode="External"/><Relationship Id="rId4" Type="http://schemas.openxmlformats.org/officeDocument/2006/relationships/hyperlink" Target="https://nos.nl/nieuwsuur/artikel/2301148-euthanasie-arts-voor-de-rechter-waarom-juist-deze-zaak.html" TargetMode="External"/><Relationship Id="rId9" Type="http://schemas.openxmlformats.org/officeDocument/2006/relationships/hyperlink" Target="https://nos.nl/nieuwsuur/artikel/2337237-vervolgde-euthanasiearts-doet-voor-het-eerst-haar-verhaal-ik-zou-het-weer-doen.htm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vve.nl/mijnnvve/login"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nvve.nl/spreekuren/" TargetMode="External"/><Relationship Id="rId4" Type="http://schemas.openxmlformats.org/officeDocument/2006/relationships/hyperlink" Target="https://nvve.nl/onze-diensten/ledenondersteuning/"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vve.nl/informatie/palliatieve-sedatie/palliatieve-sedatie-vs-euthanasi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vve.nl/wat-euthanasie" TargetMode="External"/><Relationship Id="rId7" Type="http://schemas.openxmlformats.org/officeDocument/2006/relationships/hyperlink" Target="https://nvve.nl/files/8914/3462/1734/PatientenfolderSCEN2007.pd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xpertisecentrumeuthanasie.nl/" TargetMode="External"/><Relationship Id="rId5" Type="http://schemas.openxmlformats.org/officeDocument/2006/relationships/hyperlink" Target="https://www.euthanasiecommissie.nl/euthanasiecode-2018" TargetMode="External"/><Relationship Id="rId4" Type="http://schemas.openxmlformats.org/officeDocument/2006/relationships/hyperlink" Target="https://www.knmg.nl/advies-richtlijnen/dossiers/euthanasie.ht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3"/>
          <p:cNvSpPr>
            <a:spLocks noGrp="1" noChangeArrowheads="1"/>
          </p:cNvSpPr>
          <p:nvPr>
            <p:ph type="body" idx="1"/>
          </p:nvPr>
        </p:nvSpPr>
        <p:spPr/>
        <p:txBody>
          <a:bodyPr/>
          <a:lstStyle/>
          <a:p>
            <a:r>
              <a:rPr lang="nl-NL" b="1" dirty="0"/>
              <a:t>Over deze lezing:</a:t>
            </a:r>
            <a:r>
              <a:rPr lang="nl-NL" dirty="0"/>
              <a:t/>
            </a:r>
            <a:br>
              <a:rPr lang="nl-NL" dirty="0"/>
            </a:br>
            <a:r>
              <a:rPr lang="nl-NL" dirty="0"/>
              <a:t>Lezing over Dementie en het zelfgekozen levenseinde. Doelgroep: leden en niet leden, professionals</a:t>
            </a:r>
          </a:p>
          <a:p>
            <a:endParaRPr lang="nl-NL" dirty="0"/>
          </a:p>
          <a:p>
            <a:r>
              <a:rPr lang="nl-NL" dirty="0"/>
              <a:t>Na deze lezing, weet de doelgroep:</a:t>
            </a:r>
          </a:p>
          <a:p>
            <a:pPr marL="171450" lvl="0" indent="-171450">
              <a:buFont typeface="Arial" panose="020B0604020202020204" pitchFamily="34" charset="0"/>
              <a:buChar char="•"/>
            </a:pPr>
            <a:r>
              <a:rPr lang="nl-NL" dirty="0"/>
              <a:t>De waarde van de wilsverklaring bij dementie</a:t>
            </a:r>
          </a:p>
          <a:p>
            <a:pPr marL="171450" lvl="0" indent="-171450">
              <a:buFont typeface="Arial" panose="020B0604020202020204" pitchFamily="34" charset="0"/>
              <a:buChar char="•"/>
            </a:pPr>
            <a:r>
              <a:rPr lang="nl-NL" dirty="0"/>
              <a:t>Welke actie(s) er ondernomen moeten worden vanuit de patiënt</a:t>
            </a:r>
          </a:p>
          <a:p>
            <a:pPr marL="171450" lvl="0" indent="-171450">
              <a:buFont typeface="Arial" panose="020B0604020202020204" pitchFamily="34" charset="0"/>
              <a:buChar char="•"/>
            </a:pPr>
            <a:r>
              <a:rPr lang="nl-NL" dirty="0"/>
              <a:t>Hoe het wel lukt om euthanasie te krijgen</a:t>
            </a:r>
          </a:p>
          <a:p>
            <a:pPr marL="171450" lvl="0" indent="-171450">
              <a:buFont typeface="Arial" panose="020B0604020202020204" pitchFamily="34" charset="0"/>
              <a:buChar char="•"/>
            </a:pPr>
            <a:r>
              <a:rPr lang="nl-NL" dirty="0"/>
              <a:t>Een stappenplan</a:t>
            </a:r>
          </a:p>
          <a:p>
            <a:pPr marL="171450" lvl="0" indent="-171450">
              <a:buFont typeface="Arial" panose="020B0604020202020204" pitchFamily="34" charset="0"/>
              <a:buChar char="•"/>
            </a:pPr>
            <a:r>
              <a:rPr lang="nl-NL" dirty="0"/>
              <a:t>Wat er nog meer ondernomen kan worden en wat</a:t>
            </a:r>
          </a:p>
          <a:p>
            <a:pPr marL="171450" lvl="0" indent="-171450">
              <a:buFont typeface="Arial" panose="020B0604020202020204" pitchFamily="34" charset="0"/>
              <a:buChar char="•"/>
            </a:pPr>
            <a:r>
              <a:rPr lang="nl-NL" dirty="0"/>
              <a:t>Wat arts, naasten en andere betrokkenen kunnen doen als niets meer kan</a:t>
            </a:r>
          </a:p>
          <a:p>
            <a:endParaRPr lang="nl-NL" dirty="0"/>
          </a:p>
          <a:p>
            <a:r>
              <a:rPr lang="nl-NL" dirty="0"/>
              <a:t>De spreker past zijn/haar persoonlijke spreekstijl zo aan, dat deze bij de doelgroep past. Kort en krachtig bij niet leden, meer verdieping en jargon bij professionals. De presentaties zijn zo gemaakt, dat dit allemaal kan met deze dia’s.</a:t>
            </a:r>
          </a:p>
          <a:p>
            <a:r>
              <a:rPr lang="nl-NL" dirty="0"/>
              <a:t>Let op: er worden animaties gebruikt bij sommige teksten. Neem dit goed door zodat je precies weet wanneer de dia inloopt.</a:t>
            </a:r>
          </a:p>
          <a:p>
            <a:endParaRPr lang="nl-NL" dirty="0"/>
          </a:p>
          <a:p>
            <a:r>
              <a:rPr lang="nl-NL" b="1" dirty="0"/>
              <a:t>VOOR DE SPREKER</a:t>
            </a:r>
          </a:p>
          <a:p>
            <a:r>
              <a:rPr lang="nl-NL" dirty="0"/>
              <a:t>Welkom bij deze lezing over ‘Dementie en het zelfgekozen levenseinde, wat je niet moet vergeten’ </a:t>
            </a:r>
          </a:p>
          <a:p>
            <a:r>
              <a:rPr lang="nl-NL" dirty="0"/>
              <a:t>Mijn naam is xxx en ik ben als voorlichter verbonden aan de Levenseinde Academie van de NVVE. Samen met mijn 20 collega’s verzorgen wij per jaar zo’n 150 lezingen per jaar. En vandaag voor u …</a:t>
            </a:r>
          </a:p>
          <a:p>
            <a:endParaRPr lang="nl-NL" dirty="0"/>
          </a:p>
          <a:p>
            <a:r>
              <a:rPr lang="nl-NL" dirty="0"/>
              <a:t>Ruimte voor persoonlijk verhaal, vraag aan de zaal of actualiteit (op basis van jouw persoonlijke presentatiestijl).</a:t>
            </a:r>
          </a:p>
          <a:p>
            <a:endParaRPr lang="nl-NL" dirty="0"/>
          </a:p>
          <a:p>
            <a:r>
              <a:rPr lang="nl-NL" b="1" dirty="0"/>
              <a:t>AANVULLENDE ACHTERGROND INFORMATIE BEHOREND BIJ DEZE DIA (EXTRA)</a:t>
            </a:r>
          </a:p>
          <a:p>
            <a:r>
              <a:rPr lang="nl-NL" dirty="0"/>
              <a:t>Mensen met dementie stellen er enorm prijs op om hen geen dementerenden te noemen. Wij gebruiken de term: mensen met dementie.</a:t>
            </a:r>
          </a:p>
          <a:p>
            <a:r>
              <a:rPr lang="nl-NL" dirty="0"/>
              <a:t>Bij deze lezing is de brochure over de laatste levensfase onmisbaar, maar ook de brochure </a:t>
            </a:r>
            <a:br>
              <a:rPr lang="nl-NL" dirty="0"/>
            </a:br>
            <a:r>
              <a:rPr lang="nl-NL" dirty="0"/>
              <a:t>Toelichting bij de wilsverklaringen en de informatie over dementie bij de Regionale </a:t>
            </a:r>
            <a:br>
              <a:rPr lang="nl-NL" dirty="0"/>
            </a:br>
            <a:r>
              <a:rPr lang="nl-NL" dirty="0"/>
              <a:t>Toetsingscommissie (Euthanasie code).</a:t>
            </a:r>
          </a:p>
          <a:p>
            <a:r>
              <a:rPr lang="nl-NL" dirty="0"/>
              <a:t>Op </a:t>
            </a:r>
            <a:r>
              <a:rPr lang="nl-NL" dirty="0" err="1"/>
              <a:t>sharepoint</a:t>
            </a:r>
            <a:r>
              <a:rPr lang="nl-NL" dirty="0"/>
              <a:t> staat de (ver)oude brochure Dementie en het zelfgekozen levenseinde. Dit </a:t>
            </a:r>
            <a:br>
              <a:rPr lang="nl-NL" dirty="0"/>
            </a:br>
            <a:r>
              <a:rPr lang="nl-NL" dirty="0"/>
              <a:t>is een zeer uitgebreide en mooie brochure om te gebruiken als kennisbron voor jezelf.</a:t>
            </a:r>
          </a:p>
          <a:p>
            <a:endParaRPr lang="nl-NL" dirty="0"/>
          </a:p>
          <a:p>
            <a:endParaRPr lang="nl-NL" dirty="0"/>
          </a:p>
        </p:txBody>
      </p:sp>
      <p:sp>
        <p:nvSpPr>
          <p:cNvPr id="4" name="Tijdelijke aanduiding voor dia-afbeelding 3">
            <a:extLst>
              <a:ext uri="{FF2B5EF4-FFF2-40B4-BE49-F238E27FC236}">
                <a16:creationId xmlns="" xmlns:a16="http://schemas.microsoft.com/office/drawing/2014/main" id="{3BE0FEF3-12C0-48B1-9659-BA734816B5AF}"/>
              </a:ext>
            </a:extLst>
          </p:cNvPr>
          <p:cNvSpPr>
            <a:spLocks noGrp="1" noRot="1" noChangeAspect="1"/>
          </p:cNvSpPr>
          <p:nvPr>
            <p:ph type="sldImg"/>
          </p:nvPr>
        </p:nvSpPr>
        <p:spPr/>
      </p:sp>
      <p:sp>
        <p:nvSpPr>
          <p:cNvPr id="6" name="Tijdelijke aanduiding voor dianummer 3">
            <a:extLst>
              <a:ext uri="{FF2B5EF4-FFF2-40B4-BE49-F238E27FC236}">
                <a16:creationId xmlns="" xmlns:a16="http://schemas.microsoft.com/office/drawing/2014/main" id="{4C1EA80D-E71F-4BB4-AF3D-2031204963DD}"/>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a:t>
            </a:fld>
            <a:endParaRPr lang="nl-NL" dirty="0"/>
          </a:p>
        </p:txBody>
      </p:sp>
    </p:spTree>
    <p:extLst>
      <p:ext uri="{BB962C8B-B14F-4D97-AF65-F5344CB8AC3E}">
        <p14:creationId xmlns:p14="http://schemas.microsoft.com/office/powerpoint/2010/main" val="2157845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jdelijke aanduiding voor notities 2"/>
          <p:cNvSpPr>
            <a:spLocks noGrp="1"/>
          </p:cNvSpPr>
          <p:nvPr>
            <p:ph type="body" idx="1"/>
          </p:nvPr>
        </p:nvSpPr>
        <p:spPr>
          <a:xfrm>
            <a:off x="234778" y="3452329"/>
            <a:ext cx="6527880" cy="5519055"/>
          </a:xfrm>
        </p:spPr>
        <p:txBody>
          <a:bodyPr/>
          <a:lstStyle/>
          <a:p>
            <a:pPr lvl="0"/>
            <a:r>
              <a:rPr lang="en-GB" b="1" dirty="0"/>
              <a:t>VOOR DE SPREKER</a:t>
            </a:r>
          </a:p>
          <a:p>
            <a:r>
              <a:rPr lang="nl-NL" dirty="0"/>
              <a:t>Euthanasie kan, mits er aan de zorgvuldigheidscriteria kan worden voldaan, maar er zijn ook risico’s waardoor het niet lukt. De zorgvuldigheidscriteria komen in het geding als;</a:t>
            </a:r>
          </a:p>
          <a:p>
            <a:pPr marL="171450" indent="-171450">
              <a:buFont typeface="Arial" panose="020B0604020202020204" pitchFamily="34" charset="0"/>
              <a:buChar char="•"/>
            </a:pPr>
            <a:r>
              <a:rPr lang="nl-NL" dirty="0"/>
              <a:t>Niet alle artsen willen bij dementie euthanasie uitvoeren en er is geen verplichting om het te doen. Ga met de arts in gesprek en bespreek welke opties er wel zijn. Als u nog wilsbekwaam bent, kunt u overwegen om een andere arts te vinden of om het Expertise Centrum Euthanasie te benaderen.</a:t>
            </a:r>
          </a:p>
          <a:p>
            <a:pPr marL="171450" indent="-171450">
              <a:buFont typeface="Arial" panose="020B0604020202020204" pitchFamily="34" charset="0"/>
              <a:buChar char="•"/>
            </a:pPr>
            <a:r>
              <a:rPr lang="nl-NL" dirty="0"/>
              <a:t>Er is vaak geen wilsverklaring of schriftelijk euthanasieverzoek om op terug te vallen. Als iemand wilsonbekwaam is geworden, is een wilsverklaring noodzakelijk om te kunnen vaststellen of het euthanasie verzoek vrijwillig en weloverwogen is.</a:t>
            </a:r>
            <a:br>
              <a:rPr lang="nl-NL" dirty="0"/>
            </a:br>
            <a:r>
              <a:rPr lang="nl-NL" dirty="0"/>
              <a:t>Mensen hebben er niet eerder aan gedacht om het vast te leggen. Daarom is het zo fijn en belangrijk dat veel mensen naar onze bijeenkomsten komen en beseffen dat een wilsverklaring opstellen en bespreken zeer belangrijks is.</a:t>
            </a:r>
          </a:p>
          <a:p>
            <a:pPr marL="171450" indent="-171450">
              <a:buFont typeface="Arial" panose="020B0604020202020204" pitchFamily="34" charset="0"/>
              <a:buChar char="•"/>
            </a:pPr>
            <a:r>
              <a:rPr lang="nl-NL" dirty="0"/>
              <a:t>Het verzoek om euthanasie kan verdampen door geheugenproblemen of gedragsverandering. De patiënt weet niet meer dat hij een verzoek om euthanasie heeft of begrijpt niet meer waarom hij dat heeft.</a:t>
            </a:r>
          </a:p>
          <a:p>
            <a:pPr marL="171450" indent="-171450">
              <a:buFont typeface="Arial" panose="020B0604020202020204" pitchFamily="34" charset="0"/>
              <a:buChar char="•"/>
            </a:pPr>
            <a:r>
              <a:rPr lang="nl-NL" sz="1100" b="1" kern="1200" dirty="0">
                <a:solidFill>
                  <a:schemeClr val="tx1"/>
                </a:solidFill>
                <a:effectLst/>
                <a:latin typeface="+mn-lt"/>
                <a:ea typeface="+mn-ea"/>
                <a:cs typeface="+mn-cs"/>
              </a:rPr>
              <a:t>Als er geen wilsverklaring is kan</a:t>
            </a:r>
            <a:r>
              <a:rPr lang="nl-NL" sz="1100" kern="1200" dirty="0">
                <a:solidFill>
                  <a:schemeClr val="tx1"/>
                </a:solidFill>
                <a:effectLst/>
                <a:latin typeface="+mn-lt"/>
                <a:ea typeface="+mn-ea"/>
                <a:cs typeface="+mn-cs"/>
              </a:rPr>
              <a:t> door </a:t>
            </a:r>
            <a:r>
              <a:rPr lang="nl-NL" sz="1100" b="1" kern="1200" dirty="0">
                <a:solidFill>
                  <a:schemeClr val="tx1"/>
                </a:solidFill>
                <a:effectLst/>
                <a:latin typeface="+mn-lt"/>
                <a:ea typeface="+mn-ea"/>
                <a:cs typeface="+mn-cs"/>
              </a:rPr>
              <a:t>communicatie</a:t>
            </a:r>
            <a:r>
              <a:rPr lang="nl-NL" sz="1100" kern="1200" dirty="0">
                <a:solidFill>
                  <a:schemeClr val="tx1"/>
                </a:solidFill>
                <a:effectLst/>
                <a:latin typeface="+mn-lt"/>
                <a:ea typeface="+mn-ea"/>
                <a:cs typeface="+mn-cs"/>
              </a:rPr>
              <a:t>problemen een weloverwogen verzoek niet worden geformuleerd</a:t>
            </a:r>
          </a:p>
          <a:p>
            <a:pPr marL="171450" indent="-171450">
              <a:buFont typeface="Arial" panose="020B0604020202020204" pitchFamily="34" charset="0"/>
              <a:buChar char="•"/>
            </a:pPr>
            <a:r>
              <a:rPr lang="nl-NL" dirty="0"/>
              <a:t>De patiënt kan tegenstrijdige signalen afgeven. De ene dag wil het hij wel en de andere dag niet meer</a:t>
            </a:r>
          </a:p>
          <a:p>
            <a:pPr marL="171450" indent="-171450">
              <a:buFont typeface="Arial" panose="020B0604020202020204" pitchFamily="34" charset="0"/>
              <a:buChar char="•"/>
            </a:pPr>
            <a:r>
              <a:rPr lang="nl-NL" dirty="0"/>
              <a:t>De patiënt ontkent dat hij dementie heeft, omdat hij geen inzicht meer heeft in zijn ziekte.</a:t>
            </a:r>
          </a:p>
          <a:p>
            <a:pPr marL="0" indent="0">
              <a:buFont typeface="Arial" panose="020B0604020202020204" pitchFamily="34" charset="0"/>
              <a:buNone/>
            </a:pPr>
            <a:r>
              <a:rPr lang="nl-NL" dirty="0"/>
              <a:t>Dan voldoet de patiënt niet meer aan de zorgvuldigheidscriteria van de wet: weloverwogen en vrijwillig verzoek waardoor de arts de euthanasie waarschijnlijk niet meer zal uitvoeren. Dus, als het belangrijk is, is het zaak om dit voor te zijn en mogelijk iets te vroeg euthanasie te krijgen.</a:t>
            </a:r>
          </a:p>
          <a:p>
            <a:endParaRPr lang="nl-NL" dirty="0"/>
          </a:p>
          <a:p>
            <a:r>
              <a:rPr lang="nl-NL" b="1" dirty="0"/>
              <a:t>ACHTERGRONDINFORMATIE</a:t>
            </a:r>
          </a:p>
          <a:p>
            <a:r>
              <a:rPr lang="nl-NL" dirty="0"/>
              <a:t>Euthanasie bij wilsonbekwame personen met vergevorderde dementie, is alleen mogelijk gebleken in bepaalde </a:t>
            </a:r>
            <a:r>
              <a:rPr lang="nl-NL" dirty="0" err="1"/>
              <a:t>situaties:Als</a:t>
            </a:r>
            <a:r>
              <a:rPr lang="nl-NL" dirty="0"/>
              <a:t> er sprake is van zichtbaar ondraaglijk lijden (bijvoorbeeld als iemand erg angstig is, verdrietig, in paniek of duidelijk een doodswens uit, als er sprake is van pijn of ernstige ontluistering) én  Als er een wilsverklaring is waarin beschreven staat wat de betreffende persoon als ondraaglijk ervaart</a:t>
            </a:r>
          </a:p>
          <a:p>
            <a:r>
              <a:rPr lang="nl-NL" dirty="0"/>
              <a:t>Euthanasie bij wilsonbekwame mensen met vergevorderde dementie is zeldzaam om verschillende redenen omdat:</a:t>
            </a:r>
          </a:p>
          <a:p>
            <a:r>
              <a:rPr lang="nl-NL" dirty="0"/>
              <a:t>- er weinig artsen zijn die dit willen doen</a:t>
            </a:r>
          </a:p>
          <a:p>
            <a:r>
              <a:rPr lang="nl-NL" dirty="0"/>
              <a:t>- er vaak geen wilsverklaring is</a:t>
            </a:r>
          </a:p>
          <a:p>
            <a:r>
              <a:rPr lang="nl-NL" dirty="0"/>
              <a:t>- het moeilijk is vast te stellen of de betreffende personen lijden</a:t>
            </a:r>
          </a:p>
          <a:p>
            <a:r>
              <a:rPr lang="nl-NL" dirty="0"/>
              <a:t>- betrokkenen vaak zelfs ontkennen dat er sprake is van lijden</a:t>
            </a:r>
          </a:p>
          <a:p>
            <a:endParaRPr lang="nl-NL" dirty="0"/>
          </a:p>
        </p:txBody>
      </p:sp>
      <p:sp>
        <p:nvSpPr>
          <p:cNvPr id="3" name="Tijdelijke aanduiding voor dia-afbeelding 2">
            <a:extLst>
              <a:ext uri="{FF2B5EF4-FFF2-40B4-BE49-F238E27FC236}">
                <a16:creationId xmlns="" xmlns:a16="http://schemas.microsoft.com/office/drawing/2014/main" id="{C30ED800-4F3E-4386-B9CC-81235446A45A}"/>
              </a:ext>
            </a:extLst>
          </p:cNvPr>
          <p:cNvSpPr>
            <a:spLocks noGrp="1" noRot="1" noChangeAspect="1"/>
          </p:cNvSpPr>
          <p:nvPr>
            <p:ph type="sldImg"/>
          </p:nvPr>
        </p:nvSpPr>
        <p:spPr/>
      </p:sp>
      <p:sp>
        <p:nvSpPr>
          <p:cNvPr id="4" name="Tijdelijke aanduiding voor dianummer 3">
            <a:extLst>
              <a:ext uri="{FF2B5EF4-FFF2-40B4-BE49-F238E27FC236}">
                <a16:creationId xmlns="" xmlns:a16="http://schemas.microsoft.com/office/drawing/2014/main" id="{B8C628EE-9963-40DE-A308-96EFFFDB1F47}"/>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10</a:t>
            </a:fld>
            <a:endParaRPr lang="nl-NL" dirty="0"/>
          </a:p>
        </p:txBody>
      </p:sp>
    </p:spTree>
    <p:extLst>
      <p:ext uri="{BB962C8B-B14F-4D97-AF65-F5344CB8AC3E}">
        <p14:creationId xmlns:p14="http://schemas.microsoft.com/office/powerpoint/2010/main" val="462529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a:xfrm>
            <a:off x="420130" y="3452329"/>
            <a:ext cx="6342528" cy="5519055"/>
          </a:xfrm>
        </p:spPr>
        <p:txBody>
          <a:bodyPr/>
          <a:lstStyle/>
          <a:p>
            <a:pPr lvl="0"/>
            <a:r>
              <a:rPr lang="nl-NL" b="1" noProof="0" dirty="0"/>
              <a:t>VOOR DE SPREKER</a:t>
            </a:r>
          </a:p>
          <a:p>
            <a:pPr lvl="0"/>
            <a:r>
              <a:rPr lang="nl-NL" noProof="0" dirty="0"/>
              <a:t>Veel van onze leden geven aan dat zij om euthanasie verzoeken als zij dement worden en zijn. In 2020 overleden er in totaal 168.566 mensen, waarvan er 6.938 mensen euthanasie hebben gekregen. Daarvan waren er 170 dement, waaronder 2 in een verder gevorderd stadium. In Nederland zijn er ongeveer 280.000 mensen met dementie.</a:t>
            </a:r>
          </a:p>
          <a:p>
            <a:pPr lvl="0"/>
            <a:endParaRPr lang="nl-NL" noProof="0" dirty="0"/>
          </a:p>
          <a:p>
            <a:pPr lvl="0"/>
            <a:r>
              <a:rPr lang="nl-NL" b="1" noProof="0" dirty="0"/>
              <a:t>ACHTERGRONDINFORMATIE</a:t>
            </a:r>
            <a:r>
              <a:rPr lang="nl-NL" noProof="0" dirty="0"/>
              <a:t> </a:t>
            </a:r>
          </a:p>
          <a:p>
            <a:r>
              <a:rPr lang="nl-NL" noProof="0" dirty="0"/>
              <a:t>Zie jaarverslag </a:t>
            </a:r>
            <a:r>
              <a:rPr lang="nl-NL" b="1" noProof="0" dirty="0"/>
              <a:t>2020</a:t>
            </a:r>
            <a:r>
              <a:rPr lang="nl-NL" noProof="0" dirty="0"/>
              <a:t> van de RTE</a:t>
            </a:r>
          </a:p>
          <a:p>
            <a:pPr lvl="0"/>
            <a:r>
              <a:rPr lang="nl-NL" noProof="0" dirty="0"/>
              <a:t>Meer achtergrond informatie in cijfers: De </a:t>
            </a:r>
            <a:r>
              <a:rPr lang="nl-NL" noProof="0" dirty="0" err="1"/>
              <a:t>factsheet</a:t>
            </a:r>
            <a:r>
              <a:rPr lang="nl-NL" noProof="0" dirty="0"/>
              <a:t> van Alzheimer Nederland met duidelijke cijfers en feiten: alzheimer-nederland.nl/</a:t>
            </a:r>
            <a:r>
              <a:rPr lang="nl-NL" noProof="0" dirty="0" err="1"/>
              <a:t>factsheet</a:t>
            </a:r>
            <a:r>
              <a:rPr lang="nl-NL" noProof="0" dirty="0"/>
              <a:t>-cijfers-en-feiten-over-dementie</a:t>
            </a:r>
          </a:p>
          <a:p>
            <a:r>
              <a:rPr lang="nl-NL" noProof="0" dirty="0"/>
              <a:t>Hoeveel mensen lijden aan dementie: </a:t>
            </a:r>
          </a:p>
          <a:p>
            <a:r>
              <a:rPr lang="nl-NL" noProof="0" dirty="0"/>
              <a:t>Het aantal mensen met dementie is door de vergrijzing vervijfvoudigd. Van 50.000 in 1950 tot ruim 280.000 nu. Het aantal zal de komende 25 jaar verdubbelen tot meer dan een half miljoen.</a:t>
            </a:r>
          </a:p>
          <a:p>
            <a:r>
              <a:rPr lang="nl-NL" noProof="0" dirty="0"/>
              <a:t>In Nederland hebben ruim 280.000 mensen dementie.</a:t>
            </a:r>
          </a:p>
          <a:p>
            <a:r>
              <a:rPr lang="nl-NL" noProof="0" dirty="0"/>
              <a:t>    - Hiervan zijn er 12.000 jonger dan 65 jaar.</a:t>
            </a:r>
          </a:p>
          <a:p>
            <a:r>
              <a:rPr lang="nl-NL" noProof="0" dirty="0"/>
              <a:t>    - Hiervan wonen er ruim 80.000 in verpleeg- of verzorgingshuizen.</a:t>
            </a:r>
          </a:p>
          <a:p>
            <a:r>
              <a:rPr lang="nl-NL" noProof="0" dirty="0"/>
              <a:t>    - Hiervan hebben er ruim 100.000 nog geen diagnose.</a:t>
            </a:r>
          </a:p>
          <a:p>
            <a:r>
              <a:rPr lang="nl-NL" noProof="0" dirty="0"/>
              <a:t>Ieder uur krijgen vijf mensen in Nederland dementie. Erkenning duurt echter lang. Gemiddeld duurt het 14 maanden voordat de diagnose wordt gesteld. Bij jonge mensen duurt dit gemiddeld meer dan 4 jaar.</a:t>
            </a:r>
          </a:p>
          <a:p>
            <a:r>
              <a:rPr lang="nl-NL" noProof="0" dirty="0"/>
              <a:t>Het aantal mensen met dementie zal als gevolg van de vergrijzing in de toekomst explosief stijgen naar meer dan een half miljoen in 2040. Tot 2050 zal het aantal mensen met dementie verder oplopen naar ruim 620.000.</a:t>
            </a:r>
          </a:p>
          <a:p>
            <a:r>
              <a:rPr lang="nl-NL" b="1" noProof="0" dirty="0"/>
              <a:t>Risico op dementie:</a:t>
            </a:r>
          </a:p>
          <a:p>
            <a:r>
              <a:rPr lang="nl-NL" noProof="0" dirty="0"/>
              <a:t>Leeftijd is de belangrijkste risicofactor voor dementie. De kans op dementie neemt sterk toe met de leeftijd:</a:t>
            </a:r>
          </a:p>
          <a:p>
            <a:r>
              <a:rPr lang="nl-NL" noProof="0" dirty="0"/>
              <a:t>- Ruim 8% van de mensen boven de 65 jaar heeft dementie.</a:t>
            </a:r>
          </a:p>
          <a:p>
            <a:r>
              <a:rPr lang="nl-NL" noProof="0" dirty="0"/>
              <a:t>- Ruim 25% van de mensen boven de 80 jaar heeft dementie.</a:t>
            </a:r>
          </a:p>
          <a:p>
            <a:r>
              <a:rPr lang="nl-NL" noProof="0" dirty="0"/>
              <a:t>- Ruim 40% van de mensen boven de 90 jaar heeft dementie. </a:t>
            </a:r>
          </a:p>
          <a:p>
            <a:r>
              <a:rPr lang="nl-NL" noProof="0" dirty="0"/>
              <a:t>De kans is 1 op 5 dat iemand in zijn leven dementie krijgt. Bij vrouwen is dit 1 op 3, doordat de levensverwachting van vrouwen hoger is. Bij mannen 1 op de 7.</a:t>
            </a:r>
          </a:p>
          <a:p>
            <a:r>
              <a:rPr lang="nl-NL" noProof="0" dirty="0"/>
              <a:t>Erfelijke vormen van dementie zijn zeldzaam. Deze vormen van dementie treffen mensen vaak al ver voor het 65e levensjaar. Iemand met een eerstegraads familielid (ouder, broer of zus) die na het 65e levensjaar dementie kreeg, heeft zelf slechts een klein verhoogd risico op de ziekte.</a:t>
            </a:r>
          </a:p>
          <a:p>
            <a:endParaRPr lang="nl-NL" noProof="0" dirty="0"/>
          </a:p>
          <a:p>
            <a:endParaRPr lang="nl-NL" noProof="0" dirty="0"/>
          </a:p>
          <a:p>
            <a:endParaRPr lang="nl-NL" noProof="0" dirty="0"/>
          </a:p>
        </p:txBody>
      </p:sp>
      <p:sp>
        <p:nvSpPr>
          <p:cNvPr id="4" name="Tijdelijke aanduiding voor dia-afbeelding 3">
            <a:extLst>
              <a:ext uri="{FF2B5EF4-FFF2-40B4-BE49-F238E27FC236}">
                <a16:creationId xmlns="" xmlns:a16="http://schemas.microsoft.com/office/drawing/2014/main" id="{976BBD69-4060-48E7-B167-A15332DADDDB}"/>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B1618090-7179-4A06-BCED-5B173FDA3B75}"/>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11</a:t>
            </a:fld>
            <a:endParaRPr lang="nl-NL" dirty="0"/>
          </a:p>
        </p:txBody>
      </p:sp>
    </p:spTree>
    <p:extLst>
      <p:ext uri="{BB962C8B-B14F-4D97-AF65-F5344CB8AC3E}">
        <p14:creationId xmlns:p14="http://schemas.microsoft.com/office/powerpoint/2010/main" val="762527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Als je cijfers wilt gebruiken, kun je deze of die uit de vorige dia gebruiken.</a:t>
            </a:r>
          </a:p>
          <a:p>
            <a:endParaRPr lang="nl-NL" dirty="0"/>
          </a:p>
          <a:p>
            <a:r>
              <a:rPr lang="nl-NL" b="1" dirty="0"/>
              <a:t>ACHTERGRONDINFORMATIE</a:t>
            </a:r>
          </a:p>
          <a:p>
            <a:endParaRPr lang="nl-NL" dirty="0"/>
          </a:p>
        </p:txBody>
      </p:sp>
      <p:sp>
        <p:nvSpPr>
          <p:cNvPr id="5" name="Tijdelijke aanduiding voor dia-afbeelding 4">
            <a:extLst>
              <a:ext uri="{FF2B5EF4-FFF2-40B4-BE49-F238E27FC236}">
                <a16:creationId xmlns="" xmlns:a16="http://schemas.microsoft.com/office/drawing/2014/main" id="{74F85B26-895D-4C61-BC94-8608273ACDD0}"/>
              </a:ext>
            </a:extLst>
          </p:cNvPr>
          <p:cNvSpPr>
            <a:spLocks noGrp="1" noRot="1" noChangeAspect="1"/>
          </p:cNvSpPr>
          <p:nvPr>
            <p:ph type="sldImg"/>
          </p:nvPr>
        </p:nvSpPr>
        <p:spPr/>
      </p:sp>
      <p:sp>
        <p:nvSpPr>
          <p:cNvPr id="4" name="Tijdelijke aanduiding voor dianummer 3">
            <a:extLst>
              <a:ext uri="{FF2B5EF4-FFF2-40B4-BE49-F238E27FC236}">
                <a16:creationId xmlns="" xmlns:a16="http://schemas.microsoft.com/office/drawing/2014/main" id="{EDC73535-ACD9-4330-BF99-BA850FC2868C}"/>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12</a:t>
            </a:fld>
            <a:endParaRPr lang="nl-NL" dirty="0"/>
          </a:p>
        </p:txBody>
      </p:sp>
    </p:spTree>
    <p:extLst>
      <p:ext uri="{BB962C8B-B14F-4D97-AF65-F5344CB8AC3E}">
        <p14:creationId xmlns:p14="http://schemas.microsoft.com/office/powerpoint/2010/main" val="385111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73038"/>
            <a:ext cx="5486400" cy="3086100"/>
          </a:xfrm>
        </p:spPr>
      </p:sp>
      <p:sp>
        <p:nvSpPr>
          <p:cNvPr id="3" name="Tijdelijke aanduiding voor notities 2"/>
          <p:cNvSpPr>
            <a:spLocks noGrp="1"/>
          </p:cNvSpPr>
          <p:nvPr>
            <p:ph type="body" idx="1"/>
          </p:nvPr>
        </p:nvSpPr>
        <p:spPr/>
        <p:txBody>
          <a:bodyPr/>
          <a:lstStyle/>
          <a:p>
            <a:pPr>
              <a:lnSpc>
                <a:spcPct val="100000"/>
              </a:lnSpc>
              <a:spcBef>
                <a:spcPts val="0"/>
              </a:spcBef>
              <a:spcAft>
                <a:spcPts val="0"/>
              </a:spcAft>
            </a:pPr>
            <a:r>
              <a:rPr lang="en-GB" b="1" dirty="0"/>
              <a:t>VOOR DE SPREKER</a:t>
            </a:r>
          </a:p>
          <a:p>
            <a:pPr eaLnBrk="1" hangingPunct="1">
              <a:lnSpc>
                <a:spcPct val="100000"/>
              </a:lnSpc>
              <a:spcBef>
                <a:spcPts val="0"/>
              </a:spcBef>
              <a:spcAft>
                <a:spcPts val="0"/>
              </a:spcAft>
            </a:pPr>
            <a:r>
              <a:rPr lang="nl-NL" dirty="0"/>
              <a:t>Euthanasie is – onder een aantal voorwaarden, die we zorgvuldigheidseisen noemen – mogelijk in Nederland. Als de arts zich aan die </a:t>
            </a:r>
            <a:r>
              <a:rPr lang="nl-NL" dirty="0" err="1"/>
              <a:t>zorgvuldigseisen</a:t>
            </a:r>
            <a:r>
              <a:rPr lang="nl-NL" dirty="0"/>
              <a:t> houdt, mag hij zonder dat hij daarvoor strafbaar is, euthanasie – of hulp bij zelfdoding – uitvoeren. </a:t>
            </a:r>
          </a:p>
          <a:p>
            <a:pPr eaLnBrk="1" hangingPunct="1">
              <a:lnSpc>
                <a:spcPct val="100000"/>
              </a:lnSpc>
              <a:spcBef>
                <a:spcPts val="0"/>
              </a:spcBef>
              <a:spcAft>
                <a:spcPts val="0"/>
              </a:spcAft>
            </a:pPr>
            <a:endParaRPr lang="nl-NL" dirty="0"/>
          </a:p>
          <a:p>
            <a:pPr marL="171450" indent="-171450" eaLnBrk="1" hangingPunct="1">
              <a:lnSpc>
                <a:spcPct val="100000"/>
              </a:lnSpc>
              <a:spcBef>
                <a:spcPts val="0"/>
              </a:spcBef>
              <a:spcAft>
                <a:spcPts val="0"/>
              </a:spcAft>
              <a:buFont typeface="Arial" panose="020B0604020202020204" pitchFamily="34" charset="0"/>
              <a:buChar char="•"/>
            </a:pPr>
            <a:r>
              <a:rPr lang="nl-NL" dirty="0"/>
              <a:t>Om euthanasie uit te mogen voeren, moet er sprake zijn van ondraaglijk en uitzichtloos lijden. Er moet dus een lichamelijke of psychiatrische aandoening zijn.  Mensen die gezond zijn, komen niet voor euthanasie in aanmerking.</a:t>
            </a:r>
          </a:p>
          <a:p>
            <a:pPr marL="171450" indent="-171450" eaLnBrk="1" hangingPunct="1">
              <a:lnSpc>
                <a:spcPct val="100000"/>
              </a:lnSpc>
              <a:spcBef>
                <a:spcPts val="0"/>
              </a:spcBef>
              <a:spcAft>
                <a:spcPts val="0"/>
              </a:spcAft>
              <a:buFont typeface="Arial" panose="020B0604020202020204" pitchFamily="34" charset="0"/>
              <a:buChar char="•"/>
            </a:pPr>
            <a:r>
              <a:rPr lang="nl-NL" dirty="0"/>
              <a:t>De euthanasie moet worden uitgevoerd door een arts. Deze arts moet zich houden aan de zorgvuldigheidseisen zoals deze zijn vastgelegd in de Euthanasiewet. </a:t>
            </a:r>
          </a:p>
          <a:p>
            <a:pPr marL="171450" indent="-171450" eaLnBrk="1" hangingPunct="1">
              <a:lnSpc>
                <a:spcPct val="100000"/>
              </a:lnSpc>
              <a:spcBef>
                <a:spcPts val="0"/>
              </a:spcBef>
              <a:spcAft>
                <a:spcPts val="0"/>
              </a:spcAft>
              <a:buFont typeface="Arial" panose="020B0604020202020204" pitchFamily="34" charset="0"/>
              <a:buChar char="•"/>
            </a:pPr>
            <a:r>
              <a:rPr lang="nl-NL" dirty="0"/>
              <a:t>Of de arts zich aan deze zorgvuldigheidseisen houdt, wordt vooraf getoetst een onafhankelijk consulent, dat is vaak een SCEN-arts, en achteraf door de Regionale Toetsingscommissie Euthanasie. </a:t>
            </a:r>
          </a:p>
          <a:p>
            <a:pPr marL="171450" indent="-171450" eaLnBrk="1" hangingPunct="1">
              <a:lnSpc>
                <a:spcPct val="100000"/>
              </a:lnSpc>
              <a:spcBef>
                <a:spcPts val="0"/>
              </a:spcBef>
              <a:spcAft>
                <a:spcPts val="0"/>
              </a:spcAft>
              <a:buFont typeface="Arial" panose="020B0604020202020204" pitchFamily="34" charset="0"/>
              <a:buChar char="•"/>
            </a:pPr>
            <a:r>
              <a:rPr lang="nl-NL" dirty="0"/>
              <a:t>Pas als de Regionale Toetsingscommissie de euthanasie als zorgvuldig heeft beoordeeld, is de uitvoering niet strafbaar.</a:t>
            </a:r>
          </a:p>
          <a:p>
            <a:pPr eaLnBrk="1" hangingPunct="1">
              <a:lnSpc>
                <a:spcPct val="100000"/>
              </a:lnSpc>
              <a:spcBef>
                <a:spcPts val="0"/>
              </a:spcBef>
              <a:spcAft>
                <a:spcPts val="0"/>
              </a:spcAft>
            </a:pPr>
            <a:endParaRPr lang="nl-NL" dirty="0"/>
          </a:p>
          <a:p>
            <a:pPr eaLnBrk="1" hangingPunct="1">
              <a:lnSpc>
                <a:spcPct val="100000"/>
              </a:lnSpc>
              <a:spcBef>
                <a:spcPts val="0"/>
              </a:spcBef>
              <a:spcAft>
                <a:spcPts val="0"/>
              </a:spcAft>
            </a:pPr>
            <a:r>
              <a:rPr lang="nl-NL" dirty="0"/>
              <a:t>De NVVE geeft de wilsverklaring ‘Euthanasieverzoek’ uit. Dit Euthanasieverzoek behandel ik straks uitgebreid.</a:t>
            </a:r>
          </a:p>
          <a:p>
            <a:pPr>
              <a:lnSpc>
                <a:spcPct val="100000"/>
              </a:lnSpc>
              <a:spcBef>
                <a:spcPts val="0"/>
              </a:spcBef>
              <a:spcAft>
                <a:spcPts val="0"/>
              </a:spcAft>
            </a:pPr>
            <a:endParaRPr lang="en-GB" b="1" dirty="0"/>
          </a:p>
          <a:p>
            <a:pPr>
              <a:lnSpc>
                <a:spcPct val="100000"/>
              </a:lnSpc>
              <a:spcBef>
                <a:spcPts val="0"/>
              </a:spcBef>
              <a:spcAft>
                <a:spcPts val="0"/>
              </a:spcAft>
            </a:pPr>
            <a:r>
              <a:rPr lang="en-GB" b="1" dirty="0"/>
              <a:t>ACHTERGRONDINFORMATIE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NVVE website staat uitgebreide informatie over euthanasie: </a:t>
            </a:r>
            <a:r>
              <a:rPr lang="nl-NL" dirty="0">
                <a:hlinkClick r:id="rId3"/>
              </a:rPr>
              <a:t>https://www.nvve.nl/wat-euthanasie</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Ook andere sites besteden er aandacht aan, zoals bijvoorbeeld: https://www.rijksoverheid.nl/onderwerpen/levenseinde-en-euthanasie/inhoud/euthanasie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a:t>
            </a:r>
            <a:r>
              <a:rPr lang="nl-NL" dirty="0">
                <a:hlinkClick r:id="rId4"/>
              </a:rPr>
              <a:t>https://www.knmg.nl/advies-richtlijnen/dossiers/euthanasie.htm</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verdere verdieping, Euthanasiecode 2018 (was code of </a:t>
            </a:r>
            <a:r>
              <a:rPr lang="nl-NL" dirty="0" err="1"/>
              <a:t>practise</a:t>
            </a:r>
            <a:r>
              <a:rPr lang="nl-NL" dirty="0"/>
              <a:t>) en casuïstiek: </a:t>
            </a:r>
            <a:r>
              <a:rPr lang="nl-NL" dirty="0">
                <a:hlinkClick r:id="rId5"/>
              </a:rPr>
              <a:t>https://www.euthanasiecommissie.nl/</a:t>
            </a:r>
            <a:endParaRPr lang="nl-NL" dirty="0"/>
          </a:p>
          <a:p>
            <a:pPr>
              <a:lnSpc>
                <a:spcPct val="100000"/>
              </a:lnSpc>
              <a:spcBef>
                <a:spcPts val="0"/>
              </a:spcBef>
              <a:spcAft>
                <a:spcPts val="0"/>
              </a:spcAft>
            </a:pPr>
            <a:r>
              <a:rPr lang="nl-NL" dirty="0"/>
              <a:t>Werkwijze en achtergrond Expertise Centrum Euthanasie: </a:t>
            </a:r>
            <a:r>
              <a:rPr lang="nl-NL" dirty="0">
                <a:hlinkClick r:id="rId6"/>
              </a:rPr>
              <a:t>https://expertisecentrumeuthanasie.nl/</a:t>
            </a:r>
            <a:r>
              <a:rPr lang="nl-NL" dirty="0"/>
              <a:t> </a:t>
            </a:r>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13</a:t>
            </a:fld>
            <a:endParaRPr lang="nl-NL"/>
          </a:p>
        </p:txBody>
      </p:sp>
    </p:spTree>
    <p:extLst>
      <p:ext uri="{BB962C8B-B14F-4D97-AF65-F5344CB8AC3E}">
        <p14:creationId xmlns:p14="http://schemas.microsoft.com/office/powerpoint/2010/main" val="3472264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Goed, u weet nu dat euthanasie bij dementie kan en mag. Hoe pakt u dat aan. Wat moet u nu al regelen voor het te laat is.</a:t>
            </a:r>
          </a:p>
          <a:p>
            <a:r>
              <a:rPr lang="nl-NL" dirty="0"/>
              <a:t>We bespraken eerder als dat er geen euthanasie kan worden uitgevoerd, omdat er geen wilsverklaring is. Belangrijk dus om nu – juist als er nog niets aan de hand is- zaken op papier te zetten en uw gedachten en gevoelens te delen met uw arts en naasten.</a:t>
            </a:r>
          </a:p>
          <a:p>
            <a:r>
              <a:rPr lang="nl-NL" dirty="0"/>
              <a:t>We leggen dit uit aan de hand van een schema en een stappenplan.</a:t>
            </a:r>
          </a:p>
          <a:p>
            <a:endParaRPr lang="nl-NL" dirty="0"/>
          </a:p>
          <a:p>
            <a:r>
              <a:rPr lang="nl-NL" b="1" dirty="0"/>
              <a:t>ACHTERGRONDINFORMATIE</a:t>
            </a:r>
          </a:p>
        </p:txBody>
      </p:sp>
      <p:sp>
        <p:nvSpPr>
          <p:cNvPr id="4" name="Tijdelijke aanduiding voor dia-afbeelding 3">
            <a:extLst>
              <a:ext uri="{FF2B5EF4-FFF2-40B4-BE49-F238E27FC236}">
                <a16:creationId xmlns="" xmlns:a16="http://schemas.microsoft.com/office/drawing/2014/main" id="{6952189A-2A58-4E41-B773-775A116267D2}"/>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30ABF52E-C275-4CDD-BA9F-1DFE721C2BDC}"/>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14</a:t>
            </a:fld>
            <a:endParaRPr lang="nl-NL" dirty="0"/>
          </a:p>
        </p:txBody>
      </p:sp>
    </p:spTree>
    <p:extLst>
      <p:ext uri="{BB962C8B-B14F-4D97-AF65-F5344CB8AC3E}">
        <p14:creationId xmlns:p14="http://schemas.microsoft.com/office/powerpoint/2010/main" val="48664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Dit is een schematische weergave van de dementieproblematiek, in werkelijkheid is het proces grimmig en verschilt van persoon tot persoon. Dit schema is gemaakt om voor u inzichtelijk te maken wat u op welk moment binnen het dementieproces kunt doen. Aan de hand van deze fases gaan we in op de stappen die u kunt ondernemen.</a:t>
            </a:r>
          </a:p>
          <a:p>
            <a:endParaRPr lang="nl-NL" dirty="0"/>
          </a:p>
          <a:p>
            <a:r>
              <a:rPr lang="nl-NL" dirty="0"/>
              <a:t>We onderscheiden de volgende fases rondom dementie:</a:t>
            </a:r>
          </a:p>
          <a:p>
            <a:r>
              <a:rPr lang="nl-NL" dirty="0"/>
              <a:t>Fase 1: nog geen sprake van dementie</a:t>
            </a:r>
          </a:p>
          <a:p>
            <a:r>
              <a:rPr lang="nl-NL" dirty="0"/>
              <a:t>Fase 2: dementeringsproces is begonnen maar diagnose is nog niet gesteld</a:t>
            </a:r>
          </a:p>
          <a:p>
            <a:r>
              <a:rPr lang="nl-NL" dirty="0"/>
              <a:t>Fase 3: diagnose dementie is gesteld (hoe eerder hoe groter het tijdspad waarin u uw wensen kenbaar kunt maken en in gesprek bent met arts en naasten)</a:t>
            </a:r>
          </a:p>
          <a:p>
            <a:r>
              <a:rPr lang="nl-NL" dirty="0"/>
              <a:t>Fase 4: tijdzone waarin euthanasie nog mogelijk lijkt (wilsbekwaam)</a:t>
            </a:r>
          </a:p>
          <a:p>
            <a:r>
              <a:rPr lang="nl-NL" dirty="0"/>
              <a:t>Fase 5: patiënt is gevorderd dement en volledig wilsonbekwaam geworden. Euthanasie lijkt niet meer mogelijk</a:t>
            </a:r>
          </a:p>
          <a:p>
            <a:r>
              <a:rPr lang="nl-NL" dirty="0"/>
              <a:t>Fase 6: patiënt verkeert in een vegetatieve toestand</a:t>
            </a:r>
          </a:p>
          <a:p>
            <a:endParaRPr lang="nl-NL" dirty="0"/>
          </a:p>
          <a:p>
            <a:endParaRPr lang="nl-NL" b="1" dirty="0"/>
          </a:p>
          <a:p>
            <a:r>
              <a:rPr lang="nl-NL" b="1" dirty="0"/>
              <a:t>ACHTERGRONDINFORMATIE</a:t>
            </a:r>
          </a:p>
          <a:p>
            <a:endParaRPr lang="nl-NL" dirty="0"/>
          </a:p>
        </p:txBody>
      </p:sp>
      <p:sp>
        <p:nvSpPr>
          <p:cNvPr id="4" name="Tijdelijke aanduiding voor dia-afbeelding 3">
            <a:extLst>
              <a:ext uri="{FF2B5EF4-FFF2-40B4-BE49-F238E27FC236}">
                <a16:creationId xmlns="" xmlns:a16="http://schemas.microsoft.com/office/drawing/2014/main" id="{3C4E3AAC-6DB1-4865-A3DF-E110F0D8F373}"/>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9DC74286-6D69-496F-9C44-6DA85933DF8C}"/>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15</a:t>
            </a:fld>
            <a:endParaRPr lang="nl-NL" dirty="0"/>
          </a:p>
        </p:txBody>
      </p:sp>
    </p:spTree>
    <p:extLst>
      <p:ext uri="{BB962C8B-B14F-4D97-AF65-F5344CB8AC3E}">
        <p14:creationId xmlns:p14="http://schemas.microsoft.com/office/powerpoint/2010/main" val="1084042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noProof="0" dirty="0"/>
              <a:t>VOOR DE SPREKER</a:t>
            </a:r>
          </a:p>
          <a:p>
            <a:pPr lvl="0"/>
            <a:r>
              <a:rPr lang="nl-NL" dirty="0"/>
              <a:t>In de eerste fase is er niet zo veel aan de hand. De diagnose dementie is niet gesteld, met uw geheugen is niets mis. In deze fase, zoals we hier nu als gezonde mensen bij elkaar zijn, is het al belangrijk om na te denken over uw wensen en deze vast te leggen op papier en te bespreken met arts en naasten.</a:t>
            </a:r>
          </a:p>
          <a:p>
            <a:pPr lvl="0"/>
            <a:endParaRPr lang="nl-NL" dirty="0"/>
          </a:p>
          <a:p>
            <a:pPr lvl="0"/>
            <a:r>
              <a:rPr lang="nl-NL" dirty="0"/>
              <a:t>In deze fase is euthanasie niet van toepassing omdat er niet aan de zorgvuldigheidseisen wordt voldaan.</a:t>
            </a:r>
          </a:p>
          <a:p>
            <a:pPr lvl="0"/>
            <a:endParaRPr lang="nl-NL" dirty="0"/>
          </a:p>
          <a:p>
            <a:r>
              <a:rPr lang="nl-NL" b="1" noProof="0" dirty="0"/>
              <a:t>ACHTERGROND INFORMATIE </a:t>
            </a:r>
          </a:p>
          <a:p>
            <a:endParaRPr lang="nl-NL" dirty="0"/>
          </a:p>
        </p:txBody>
      </p:sp>
      <p:sp>
        <p:nvSpPr>
          <p:cNvPr id="5" name="Tijdelijke aanduiding voor dia-afbeelding 4">
            <a:extLst>
              <a:ext uri="{FF2B5EF4-FFF2-40B4-BE49-F238E27FC236}">
                <a16:creationId xmlns="" xmlns:a16="http://schemas.microsoft.com/office/drawing/2014/main" id="{7124992A-754F-4B59-875C-7092E0D2FCB8}"/>
              </a:ext>
            </a:extLst>
          </p:cNvPr>
          <p:cNvSpPr>
            <a:spLocks noGrp="1" noRot="1" noChangeAspect="1"/>
          </p:cNvSpPr>
          <p:nvPr>
            <p:ph type="sldImg"/>
          </p:nvPr>
        </p:nvSpPr>
        <p:spPr/>
      </p:sp>
      <p:sp>
        <p:nvSpPr>
          <p:cNvPr id="4" name="Tijdelijke aanduiding voor dianummer 3">
            <a:extLst>
              <a:ext uri="{FF2B5EF4-FFF2-40B4-BE49-F238E27FC236}">
                <a16:creationId xmlns="" xmlns:a16="http://schemas.microsoft.com/office/drawing/2014/main" id="{70EF4E71-7157-4A2B-8B00-B25225F3D745}"/>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16</a:t>
            </a:fld>
            <a:endParaRPr lang="nl-NL" dirty="0"/>
          </a:p>
        </p:txBody>
      </p:sp>
    </p:spTree>
    <p:extLst>
      <p:ext uri="{BB962C8B-B14F-4D97-AF65-F5344CB8AC3E}">
        <p14:creationId xmlns:p14="http://schemas.microsoft.com/office/powerpoint/2010/main" val="3734374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endParaRPr lang="nl-NL" b="1" dirty="0"/>
          </a:p>
          <a:p>
            <a:r>
              <a:rPr lang="nl-NL" dirty="0"/>
              <a:t>De NVVE onderscheid de volgende wilsverklaringen:</a:t>
            </a:r>
          </a:p>
          <a:p>
            <a:endParaRPr lang="nl-NL" dirty="0"/>
          </a:p>
          <a:p>
            <a:r>
              <a:rPr lang="nl-NL" dirty="0"/>
              <a:t>Behandelverbod, in het behandelverbod geeft u aan niet langer behandeld te willen worden.</a:t>
            </a:r>
          </a:p>
          <a:p>
            <a:endParaRPr lang="nl-NL" dirty="0"/>
          </a:p>
          <a:p>
            <a:r>
              <a:rPr lang="nl-NL" dirty="0"/>
              <a:t>Euthanasieverzoek, hierin legt u vast onder welke omstandigheden u graag zou willen dat de arts euthanasie toepast. Het schriftelijke euthanasieverzoek is een levendig document, wat u steeds bespreekt met arts en naasten en aanpast aan uw persoonlijke wensen en omstandigheden. Er bestaat geen recht op euthanasie, daarom is het gesprek zo belangrijk zodat arts en naasten uw wensen goed kennen.</a:t>
            </a:r>
          </a:p>
          <a:p>
            <a:endParaRPr lang="nl-NL" dirty="0"/>
          </a:p>
          <a:p>
            <a:r>
              <a:rPr lang="nl-NL" dirty="0"/>
              <a:t>Volmacht, waarin u vastlegt wie voor u opkomt als u dat zelf niet meer zou kunnen. Denk bijvoorbeeld aan een specifiek kind of een goede vriend. Let erop dat deze persoon dan boven de wettelijke volmacht gaat (partner, kinderen, </a:t>
            </a:r>
            <a:r>
              <a:rPr lang="nl-NL" dirty="0" err="1"/>
              <a:t>etc</a:t>
            </a:r>
            <a:r>
              <a:rPr lang="nl-NL" dirty="0"/>
              <a:t>)</a:t>
            </a:r>
          </a:p>
          <a:p>
            <a:endParaRPr lang="nl-NL" dirty="0"/>
          </a:p>
          <a:p>
            <a:r>
              <a:rPr lang="nl-NL" b="1" dirty="0"/>
              <a:t>ACHTERGRONDINFORMATIE</a:t>
            </a:r>
          </a:p>
          <a:p>
            <a:r>
              <a:rPr lang="nl-NL" dirty="0"/>
              <a:t>Je zou hier, die dia’s ‘Wilsverklaringen’ uit de algemene lezing toe kunnen voegen en zo dieper ingaan op de wilsverklaringen en de waarde daarvan. Er moet echter wel voldoende tijd voor zijn. Maak gebruik van de vragenblokjes om de lezing levendig te houden.</a:t>
            </a:r>
          </a:p>
          <a:p>
            <a:endParaRPr lang="nl-NL" dirty="0"/>
          </a:p>
          <a:p>
            <a:pPr lvl="0"/>
            <a:r>
              <a:rPr lang="nl-NL" dirty="0"/>
              <a:t>Stel het euthanasieverzoek op. Het is in deze fase nog niet strikt noodzakelijk om een uitgebreide toelichting bij de situatie van dementie te geven. Maar dit kan uiteraard wel, bijvoorbeeld omdat dementie in uw familie voorkomt. </a:t>
            </a:r>
          </a:p>
          <a:p>
            <a:pPr lvl="0"/>
            <a:r>
              <a:rPr lang="nl-NL" dirty="0"/>
              <a:t>Praat met uw familie en/of vrienden over uw wensen met betrekking tot uw levenseinde en vraag hun u erop te wijzen wanneer zij een vermoeden hebben   dat u meer dan normaal vergeetachtig bent.</a:t>
            </a:r>
          </a:p>
          <a:p>
            <a:endParaRPr lang="nl-NL" dirty="0"/>
          </a:p>
        </p:txBody>
      </p:sp>
      <p:sp>
        <p:nvSpPr>
          <p:cNvPr id="4" name="Tijdelijke aanduiding voor dia-afbeelding 3">
            <a:extLst>
              <a:ext uri="{FF2B5EF4-FFF2-40B4-BE49-F238E27FC236}">
                <a16:creationId xmlns="" xmlns:a16="http://schemas.microsoft.com/office/drawing/2014/main" id="{B1721383-F4D7-4174-AD90-EA5AB08E5843}"/>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09146778-4845-458A-86F8-6B57BE61559F}"/>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17</a:t>
            </a:fld>
            <a:endParaRPr lang="nl-NL" dirty="0"/>
          </a:p>
        </p:txBody>
      </p:sp>
    </p:spTree>
    <p:extLst>
      <p:ext uri="{BB962C8B-B14F-4D97-AF65-F5344CB8AC3E}">
        <p14:creationId xmlns:p14="http://schemas.microsoft.com/office/powerpoint/2010/main" val="2441129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noProof="0" dirty="0"/>
              <a:t>VOOR DE SPREKER</a:t>
            </a:r>
          </a:p>
          <a:p>
            <a:r>
              <a:rPr lang="nl-NL" b="0" i="0" dirty="0">
                <a:solidFill>
                  <a:srgbClr val="2A2A2A"/>
                </a:solidFill>
                <a:effectLst/>
                <a:latin typeface="Open Sans"/>
              </a:rPr>
              <a:t>De eerste verschijnselen van dementie verschillen per persoon en per ziekte. Het valt op dat iemand terugkerende geheugenklachten, gedragsproblemen en veranderingen in karakter heeft. Iemand heeft bijvoorbeeld moeite om te onthouden welke dag het is, of wordt sneller boos.</a:t>
            </a:r>
          </a:p>
          <a:p>
            <a:pPr algn="l" fontAlgn="base"/>
            <a:endParaRPr lang="nl-NL" b="0" i="0" dirty="0">
              <a:solidFill>
                <a:srgbClr val="000000"/>
              </a:solidFill>
              <a:effectLst/>
              <a:latin typeface="Raisonne"/>
            </a:endParaRPr>
          </a:p>
          <a:p>
            <a:pPr algn="l" fontAlgn="base"/>
            <a:r>
              <a:rPr lang="nl-NL" b="0" i="0" dirty="0">
                <a:solidFill>
                  <a:srgbClr val="000000"/>
                </a:solidFill>
                <a:effectLst/>
                <a:latin typeface="Raisonne"/>
              </a:rPr>
              <a:t>Veelvoorkomende symptomen van dementie of alzheimer:</a:t>
            </a:r>
          </a:p>
          <a:p>
            <a:pPr marL="171450" indent="-171450" algn="l" fontAlgn="base">
              <a:buFont typeface="Arial" panose="020B0604020202020204" pitchFamily="34" charset="0"/>
              <a:buChar char="•"/>
            </a:pPr>
            <a:r>
              <a:rPr lang="nl-NL" b="0" i="0" dirty="0">
                <a:solidFill>
                  <a:srgbClr val="2A2A2A"/>
                </a:solidFill>
                <a:effectLst/>
                <a:latin typeface="Open Sans"/>
              </a:rPr>
              <a:t>Vergeetachtigheid</a:t>
            </a:r>
          </a:p>
          <a:p>
            <a:pPr marL="171450" indent="-171450" algn="l" fontAlgn="base">
              <a:buFont typeface="Arial" panose="020B0604020202020204" pitchFamily="34" charset="0"/>
              <a:buChar char="•"/>
            </a:pPr>
            <a:r>
              <a:rPr lang="nl-NL" b="0" i="0" dirty="0">
                <a:solidFill>
                  <a:srgbClr val="2A2A2A"/>
                </a:solidFill>
                <a:effectLst/>
                <a:latin typeface="Open Sans"/>
              </a:rPr>
              <a:t>Problemen met dagelijkse handelingen</a:t>
            </a:r>
          </a:p>
          <a:p>
            <a:pPr marL="171450" indent="-171450" algn="l" fontAlgn="base">
              <a:buFont typeface="Arial" panose="020B0604020202020204" pitchFamily="34" charset="0"/>
              <a:buChar char="•"/>
            </a:pPr>
            <a:r>
              <a:rPr lang="nl-NL" b="0" i="0" dirty="0">
                <a:solidFill>
                  <a:srgbClr val="2A2A2A"/>
                </a:solidFill>
                <a:effectLst/>
                <a:latin typeface="Open Sans"/>
              </a:rPr>
              <a:t>Vergissingen met tijd en plaats</a:t>
            </a:r>
          </a:p>
          <a:p>
            <a:pPr marL="171450" indent="-171450" algn="l" fontAlgn="base">
              <a:buFont typeface="Arial" panose="020B0604020202020204" pitchFamily="34" charset="0"/>
              <a:buChar char="•"/>
            </a:pPr>
            <a:r>
              <a:rPr lang="nl-NL" b="0" i="0" dirty="0">
                <a:solidFill>
                  <a:srgbClr val="2A2A2A"/>
                </a:solidFill>
                <a:effectLst/>
                <a:latin typeface="Open Sans"/>
              </a:rPr>
              <a:t>Taalproblemen</a:t>
            </a:r>
          </a:p>
          <a:p>
            <a:pPr marL="171450" indent="-171450" algn="l" fontAlgn="base">
              <a:buFont typeface="Arial" panose="020B0604020202020204" pitchFamily="34" charset="0"/>
              <a:buChar char="•"/>
            </a:pPr>
            <a:r>
              <a:rPr lang="nl-NL" b="0" i="0" dirty="0">
                <a:solidFill>
                  <a:srgbClr val="2A2A2A"/>
                </a:solidFill>
                <a:effectLst/>
                <a:latin typeface="Open Sans"/>
              </a:rPr>
              <a:t>Kwijtraken van spullen</a:t>
            </a:r>
          </a:p>
          <a:p>
            <a:pPr marL="171450" indent="-171450" algn="l" fontAlgn="base">
              <a:buFont typeface="Arial" panose="020B0604020202020204" pitchFamily="34" charset="0"/>
              <a:buChar char="•"/>
            </a:pPr>
            <a:r>
              <a:rPr lang="nl-NL" b="0" i="0" dirty="0">
                <a:solidFill>
                  <a:srgbClr val="2A2A2A"/>
                </a:solidFill>
                <a:effectLst/>
                <a:latin typeface="Open Sans"/>
              </a:rPr>
              <a:t>Slecht beoordelingsvermogen</a:t>
            </a:r>
          </a:p>
          <a:p>
            <a:pPr marL="171450" indent="-171450" algn="l" fontAlgn="base">
              <a:buFont typeface="Arial" panose="020B0604020202020204" pitchFamily="34" charset="0"/>
              <a:buChar char="•"/>
            </a:pPr>
            <a:r>
              <a:rPr lang="nl-NL" b="0" i="0" dirty="0">
                <a:solidFill>
                  <a:srgbClr val="2A2A2A"/>
                </a:solidFill>
                <a:effectLst/>
                <a:latin typeface="Open Sans"/>
              </a:rPr>
              <a:t>Terugtrekken uit sociale activiteiten</a:t>
            </a:r>
          </a:p>
          <a:p>
            <a:pPr marL="171450" indent="-171450" algn="l" fontAlgn="base">
              <a:buFont typeface="Arial" panose="020B0604020202020204" pitchFamily="34" charset="0"/>
              <a:buChar char="•"/>
            </a:pPr>
            <a:r>
              <a:rPr lang="nl-NL" b="0" i="0" dirty="0">
                <a:solidFill>
                  <a:srgbClr val="2A2A2A"/>
                </a:solidFill>
                <a:effectLst/>
                <a:latin typeface="Open Sans"/>
              </a:rPr>
              <a:t>Veranderingen in gedrag en karakter</a:t>
            </a:r>
          </a:p>
          <a:p>
            <a:pPr marL="171450" indent="-171450" algn="l" fontAlgn="base">
              <a:buFont typeface="Arial" panose="020B0604020202020204" pitchFamily="34" charset="0"/>
              <a:buChar char="•"/>
            </a:pPr>
            <a:r>
              <a:rPr lang="nl-NL" b="0" i="0" dirty="0">
                <a:solidFill>
                  <a:srgbClr val="2A2A2A"/>
                </a:solidFill>
                <a:effectLst/>
                <a:latin typeface="Open Sans"/>
              </a:rPr>
              <a:t>Onrust</a:t>
            </a:r>
          </a:p>
          <a:p>
            <a:pPr marL="171450" indent="-171450" algn="l" fontAlgn="base">
              <a:buFont typeface="Arial" panose="020B0604020202020204" pitchFamily="34" charset="0"/>
              <a:buChar char="•"/>
            </a:pPr>
            <a:r>
              <a:rPr lang="nl-NL" b="0" i="0" dirty="0">
                <a:solidFill>
                  <a:srgbClr val="2A2A2A"/>
                </a:solidFill>
                <a:effectLst/>
                <a:latin typeface="Open Sans"/>
              </a:rPr>
              <a:t>Problemen met het zien</a:t>
            </a:r>
          </a:p>
          <a:p>
            <a:endParaRPr lang="nl-NL" b="0" i="0" dirty="0">
              <a:solidFill>
                <a:srgbClr val="344040"/>
              </a:solidFill>
              <a:effectLst/>
              <a:latin typeface="Source Sans Pro" panose="020B0503030403020204" pitchFamily="34" charset="0"/>
            </a:endParaRPr>
          </a:p>
          <a:p>
            <a:r>
              <a:rPr lang="nl-NL" b="0" i="0" dirty="0">
                <a:solidFill>
                  <a:srgbClr val="344040"/>
                </a:solidFill>
                <a:effectLst/>
                <a:latin typeface="Source Sans Pro" panose="020B0503030403020204" pitchFamily="34" charset="0"/>
              </a:rPr>
              <a:t>Dagelijks krijgt de NVVE veel vragen over euthanasie bij dementie. Het is een onderwerp dat sterk leeft onder onze leden en hun naasten. Uit de vragen die gesteld worden, blijkt dat er een groot verschil is tussen wat mensen weten en verwachten en hoe de weerbarstige praktijk eruit ziet.</a:t>
            </a:r>
            <a:r>
              <a:rPr lang="nl-NL" b="1" i="0" noProof="0" dirty="0">
                <a:solidFill>
                  <a:srgbClr val="344040"/>
                </a:solidFill>
                <a:effectLst/>
                <a:latin typeface="Source Sans Pro" panose="020B0503030403020204" pitchFamily="34" charset="0"/>
              </a:rPr>
              <a:t> </a:t>
            </a:r>
            <a:r>
              <a:rPr lang="nl-NL" b="0" i="0" dirty="0">
                <a:solidFill>
                  <a:srgbClr val="344040"/>
                </a:solidFill>
                <a:effectLst/>
                <a:latin typeface="Source Sans Pro" panose="020B0503030403020204" pitchFamily="34" charset="0"/>
              </a:rPr>
              <a:t>Het </a:t>
            </a:r>
            <a:r>
              <a:rPr lang="nl-NL" b="1" i="0" dirty="0">
                <a:solidFill>
                  <a:srgbClr val="344040"/>
                </a:solidFill>
                <a:effectLst/>
                <a:latin typeface="Source Sans Pro" panose="020B0503030403020204" pitchFamily="34" charset="0"/>
              </a:rPr>
              <a:t>Steunpunt levenseinde en dementie </a:t>
            </a:r>
            <a:r>
              <a:rPr lang="nl-NL" b="0" i="0" dirty="0">
                <a:solidFill>
                  <a:srgbClr val="344040"/>
                </a:solidFill>
                <a:effectLst/>
                <a:latin typeface="Source Sans Pro" panose="020B0503030403020204" pitchFamily="34" charset="0"/>
              </a:rPr>
              <a:t>biedt leden met (beginnende) dementie en hun naasten de mogelijkheid voor een goed gesprek, extra informatie of persoonlijke begeleiding.</a:t>
            </a:r>
            <a:r>
              <a:rPr lang="nl-NL" b="1" i="0" noProof="0" dirty="0">
                <a:solidFill>
                  <a:srgbClr val="344040"/>
                </a:solidFill>
                <a:effectLst/>
                <a:latin typeface="Source Sans Pro" panose="020B0503030403020204" pitchFamily="34" charset="0"/>
              </a:rPr>
              <a:t> </a:t>
            </a:r>
            <a:r>
              <a:rPr lang="nl-NL" b="0" i="0" dirty="0">
                <a:solidFill>
                  <a:srgbClr val="344040"/>
                </a:solidFill>
                <a:effectLst/>
                <a:latin typeface="Source Sans Pro" panose="020B0503030403020204" pitchFamily="34" charset="0"/>
              </a:rPr>
              <a:t>Het Steunpunt levenseinde en dementie is bedoeld voor mensen met (beginnende) dementie én hun naasten. Er zijn geen kosten aan verbonden.</a:t>
            </a:r>
          </a:p>
          <a:p>
            <a:endParaRPr lang="nl-NL" b="0" i="0" dirty="0">
              <a:solidFill>
                <a:srgbClr val="344040"/>
              </a:solidFill>
              <a:effectLst/>
              <a:latin typeface="Source Sans Pro" panose="020B0503030403020204" pitchFamily="34" charset="0"/>
            </a:endParaRPr>
          </a:p>
          <a:p>
            <a:r>
              <a:rPr lang="nl-NL" b="0" i="0" dirty="0">
                <a:solidFill>
                  <a:srgbClr val="344040"/>
                </a:solidFill>
                <a:effectLst/>
                <a:latin typeface="Source Sans Pro" panose="020B0503030403020204" pitchFamily="34" charset="0"/>
              </a:rPr>
              <a:t>In deze fase is euthanasie nog niet mogelijk, omdat de diagnose dementie nog niet is gesteld. Er kan nog niet aan de zorgvuldigheidseisen worden voldaan.</a:t>
            </a:r>
          </a:p>
          <a:p>
            <a:endParaRPr lang="nl-NL" b="0" i="0" noProof="0" dirty="0">
              <a:solidFill>
                <a:srgbClr val="344040"/>
              </a:solidFill>
              <a:effectLst/>
              <a:latin typeface="Source Sans Pro" panose="020B0503030403020204" pitchFamily="34" charset="0"/>
            </a:endParaRPr>
          </a:p>
          <a:p>
            <a:r>
              <a:rPr lang="nl-NL" b="1" i="0" noProof="0" dirty="0">
                <a:solidFill>
                  <a:srgbClr val="344040"/>
                </a:solidFill>
                <a:effectLst/>
                <a:latin typeface="Source Sans Pro" panose="020B0503030403020204" pitchFamily="34" charset="0"/>
              </a:rPr>
              <a:t>ACHTERGROND INFORMATIE</a:t>
            </a:r>
            <a:r>
              <a:rPr lang="nl-NL" b="0" i="0" noProof="0" dirty="0">
                <a:solidFill>
                  <a:srgbClr val="344040"/>
                </a:solidFill>
                <a:effectLst/>
                <a:latin typeface="Source Sans Pro" panose="020B0503030403020204" pitchFamily="34" charset="0"/>
              </a:rPr>
              <a:t/>
            </a:r>
            <a:br>
              <a:rPr lang="nl-NL" b="0" i="0" noProof="0" dirty="0">
                <a:solidFill>
                  <a:srgbClr val="344040"/>
                </a:solidFill>
                <a:effectLst/>
                <a:latin typeface="Source Sans Pro" panose="020B0503030403020204" pitchFamily="34" charset="0"/>
              </a:rPr>
            </a:br>
            <a:r>
              <a:rPr lang="nl-NL" dirty="0">
                <a:hlinkClick r:id="rId3"/>
              </a:rPr>
              <a:t>https://www.nvve.nl/informatie/euthanasie/euthanasiepraktijk/euthanasie-bij-dementie</a:t>
            </a:r>
            <a:endParaRPr lang="nl-NL" b="0" i="0" noProof="0" dirty="0">
              <a:solidFill>
                <a:srgbClr val="344040"/>
              </a:solidFill>
              <a:effectLst/>
              <a:latin typeface="Source Sans Pro" panose="020B0503030403020204" pitchFamily="34" charset="0"/>
            </a:endParaRPr>
          </a:p>
          <a:p>
            <a:r>
              <a:rPr lang="nl-NL" dirty="0">
                <a:hlinkClick r:id="rId4"/>
              </a:rPr>
              <a:t>https://www.alzheimer-nederland.nl/dementie/herkennen-symptomen</a:t>
            </a:r>
            <a:endParaRPr lang="nl-NL" b="1" noProof="0" dirty="0"/>
          </a:p>
        </p:txBody>
      </p:sp>
      <p:sp>
        <p:nvSpPr>
          <p:cNvPr id="5" name="Tijdelijke aanduiding voor dia-afbeelding 4">
            <a:extLst>
              <a:ext uri="{FF2B5EF4-FFF2-40B4-BE49-F238E27FC236}">
                <a16:creationId xmlns="" xmlns:a16="http://schemas.microsoft.com/office/drawing/2014/main" id="{FA8A4FE7-7025-4A3E-81F8-76B0CDCA0F0E}"/>
              </a:ext>
            </a:extLst>
          </p:cNvPr>
          <p:cNvSpPr>
            <a:spLocks noGrp="1" noRot="1" noChangeAspect="1"/>
          </p:cNvSpPr>
          <p:nvPr>
            <p:ph type="sldImg"/>
          </p:nvPr>
        </p:nvSpPr>
        <p:spPr/>
      </p:sp>
      <p:sp>
        <p:nvSpPr>
          <p:cNvPr id="4" name="Tijdelijke aanduiding voor dianummer 3">
            <a:extLst>
              <a:ext uri="{FF2B5EF4-FFF2-40B4-BE49-F238E27FC236}">
                <a16:creationId xmlns="" xmlns:a16="http://schemas.microsoft.com/office/drawing/2014/main" id="{7A900D3C-D430-4D95-A052-B0231082B12E}"/>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18</a:t>
            </a:fld>
            <a:endParaRPr lang="nl-NL" dirty="0"/>
          </a:p>
        </p:txBody>
      </p:sp>
    </p:spTree>
    <p:extLst>
      <p:ext uri="{BB962C8B-B14F-4D97-AF65-F5344CB8AC3E}">
        <p14:creationId xmlns:p14="http://schemas.microsoft.com/office/powerpoint/2010/main" val="4241387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nl-NL" dirty="0"/>
              <a:t>Bespreek met uw naasten uw wens rondom euthanasie. Nu bent u wilsbekwaam en in staat om goed te verwoorden en op te schrijven welke wensen u heeft ten aanzien van het levenseinde. Stel dit gesprek niet uit.</a:t>
            </a:r>
          </a:p>
          <a:p>
            <a:pPr lvl="0"/>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Stel uw wilsverklaringen op en omschrijf in het euthanasieverzoek bij de persoonlijke toelichting waarom het vooruitzicht in een toestand van gevorderde dementie te geraken voor u onaanvaardbaar is.</a:t>
            </a:r>
          </a:p>
          <a:p>
            <a:pPr lvl="0"/>
            <a:endParaRPr lang="nl-NL" dirty="0"/>
          </a:p>
          <a:p>
            <a:pPr lvl="0"/>
            <a:r>
              <a:rPr lang="nl-NL" dirty="0"/>
              <a:t>Informeer bij uw huisarts of hij bereid is om euthanasie te verlenen. Vraag door als het voor u niet duidelijk is. Dat voorkomt verwarring en teleurstelling als het zo ver is. Het geeft u ook de gelegenheid om op zoek te gaan naar een andere huisarts als u arts geen euthanasie wil verlenen. Het is immers een verzoek, de arts is niet verplicht om het uit te voeren. Vraag uw arts om hulp bij het vinden naar een andere arts. Wellicht is er een arts binnen de huisartsenpraktijk bereid om euthanasie te verlenen. U kunt ook naar het Expertise Centrum Euthanasie. Zij begeleiden artsen bij euthanasietrajecten en verlenen zorg aan hulpvragers die bij de eigen arts niet terecht kunnen. Zij nemen elk euthanasieverzoek serieus en onderzoeken of zij u verder kunnen helpen met uw euthanasiewens. Het Expertise Centrum Euthanasie (toen Levenseindekliniek) is in 2012 door de NVVE gerealiseerd.</a:t>
            </a:r>
          </a:p>
          <a:p>
            <a:pPr lvl="0"/>
            <a:endParaRPr lang="nl-NL" dirty="0"/>
          </a:p>
          <a:p>
            <a:r>
              <a:rPr lang="nl-NL" dirty="0"/>
              <a:t>Ga bij de eerste vermoedens van meer dan normale vergeetachtigheid of andere beginnende klachten naar uw huisarts en vraag om een verwijzing naar een specialist voor diagnostiek (zie www.alzheimernederland.nl) om de diagnose dementie te laten vaststellen. Zodra storende vergeetachtigheid vrijwel dagelijks optreedt, is een bezoek aan de huisarts aan te raden. Hoe eerder u weet wat er aan de hand is, hoe beter. </a:t>
            </a:r>
          </a:p>
          <a:p>
            <a:r>
              <a:rPr lang="nl-NL" dirty="0"/>
              <a:t>Mensen bij wie beginnende dementie wordt vastgesteld kunnen al vroeg met hun arts over de mogelijkheid van euthanasie praten. Hierdoor verschuift de lijn tussen fase 2 en 3 naar links en wordt de periode dat u met uw arts over uw wensen kunt praten en samen met u naar het moment van euthanasie toe kunt groeien langer.</a:t>
            </a:r>
          </a:p>
          <a:p>
            <a:endParaRPr lang="nl-NL" noProof="0" dirty="0"/>
          </a:p>
          <a:p>
            <a:r>
              <a:rPr lang="nl-NL" b="1" noProof="0" dirty="0"/>
              <a:t>ACHTERGROND INFORMATIE </a:t>
            </a:r>
          </a:p>
          <a:p>
            <a:r>
              <a:rPr lang="nl-NL" dirty="0"/>
              <a:t>NVVE Schema euthanasie bij dementie in de praktijk</a:t>
            </a:r>
          </a:p>
        </p:txBody>
      </p:sp>
      <p:sp>
        <p:nvSpPr>
          <p:cNvPr id="4" name="Tijdelijke aanduiding voor dia-afbeelding 3">
            <a:extLst>
              <a:ext uri="{FF2B5EF4-FFF2-40B4-BE49-F238E27FC236}">
                <a16:creationId xmlns="" xmlns:a16="http://schemas.microsoft.com/office/drawing/2014/main" id="{A5A7F3A6-BC31-41A8-A60C-E7C257A9DB90}"/>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A6AC17BE-E34C-47E5-9981-9050ACCE8C58}"/>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19</a:t>
            </a:fld>
            <a:endParaRPr lang="nl-NL" dirty="0"/>
          </a:p>
        </p:txBody>
      </p:sp>
    </p:spTree>
    <p:extLst>
      <p:ext uri="{BB962C8B-B14F-4D97-AF65-F5344CB8AC3E}">
        <p14:creationId xmlns:p14="http://schemas.microsoft.com/office/powerpoint/2010/main" val="1467723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noProof="0" dirty="0"/>
              <a:t>VOOR DE SPREKER </a:t>
            </a:r>
          </a:p>
          <a:p>
            <a:r>
              <a:rPr lang="nl-NL" noProof="0" dirty="0"/>
              <a:t>Inleiding naar uitleg over wat dementie is. Je kunt hier bijvoorbeeld vertellen:</a:t>
            </a:r>
          </a:p>
          <a:p>
            <a:endParaRPr lang="nl-NL" noProof="0" dirty="0"/>
          </a:p>
          <a:p>
            <a:r>
              <a:rPr lang="nl-NL" noProof="0" dirty="0"/>
              <a:t>Ieder mens vergeet wel eens wat, dat is normaal. Iedereen raakt wel eens de weg kwijt of zijn bril, vergeet een naam of een afspraak of moet er soms even bij stilstaan welke dag het is. Met het stijgen van de leeftijd gaat het geheugen langzaam achteruit (dat gebeurt al vanaf het twintigste levensjaar). Zolang de achteruitgang van het geheugen niet leidt tot verstoring van het dagelijkse leven is er sprake van normale vergeetachtigheid. Bij dementie zijn er veel meer problemen dan alleen met het geheugen. Als deze samen voor komen en zo ernstig zijn dat ze het dagelijkse leven verstoren, spreken we pas van dementie. De meeste ouderen hebben hooguit last van normale vergeetachtigheid of verstrooidheid en zijn niet dement.</a:t>
            </a:r>
          </a:p>
          <a:p>
            <a:endParaRPr lang="nl-NL" noProof="0" dirty="0"/>
          </a:p>
          <a:p>
            <a:r>
              <a:rPr lang="nl-NL" b="1" noProof="0" dirty="0"/>
              <a:t>Wat is dus eigenlijk dementie?</a:t>
            </a:r>
          </a:p>
          <a:p>
            <a:endParaRPr lang="nl-NL" b="1" noProof="0" dirty="0"/>
          </a:p>
          <a:p>
            <a:r>
              <a:rPr lang="nl-NL" b="1" noProof="0" dirty="0"/>
              <a:t>ACHTERGROND INFORMATIE</a:t>
            </a:r>
          </a:p>
          <a:p>
            <a:r>
              <a:rPr lang="nl-NL" dirty="0"/>
              <a:t>euthanasiecommissie.nl</a:t>
            </a:r>
          </a:p>
          <a:p>
            <a:pPr lvl="0"/>
            <a:r>
              <a:rPr lang="nl-NL" dirty="0"/>
              <a:t>alzheimer-nederland.nl/dementie</a:t>
            </a:r>
          </a:p>
          <a:p>
            <a:pPr lvl="0"/>
            <a:r>
              <a:rPr lang="nl-NL" dirty="0"/>
              <a:t>alzheimer-nederland.nl/</a:t>
            </a:r>
            <a:r>
              <a:rPr lang="nl-NL" dirty="0" err="1"/>
              <a:t>factsheet</a:t>
            </a:r>
            <a:r>
              <a:rPr lang="nl-NL" dirty="0"/>
              <a:t>-cijfers-en-feiten-over-dementie</a:t>
            </a:r>
          </a:p>
          <a:p>
            <a:endParaRPr lang="nl-NL" noProof="0" dirty="0"/>
          </a:p>
        </p:txBody>
      </p:sp>
      <p:sp>
        <p:nvSpPr>
          <p:cNvPr id="5" name="Tijdelijke aanduiding voor dia-afbeelding 4">
            <a:extLst>
              <a:ext uri="{FF2B5EF4-FFF2-40B4-BE49-F238E27FC236}">
                <a16:creationId xmlns="" xmlns:a16="http://schemas.microsoft.com/office/drawing/2014/main" id="{97CC9355-BBD3-4C98-96F1-CDE2447C71EF}"/>
              </a:ext>
            </a:extLst>
          </p:cNvPr>
          <p:cNvSpPr>
            <a:spLocks noGrp="1" noRot="1" noChangeAspect="1"/>
          </p:cNvSpPr>
          <p:nvPr>
            <p:ph type="sldImg"/>
          </p:nvPr>
        </p:nvSpPr>
        <p:spPr/>
      </p:sp>
      <p:sp>
        <p:nvSpPr>
          <p:cNvPr id="4" name="Tijdelijke aanduiding voor dianummer 3">
            <a:extLst>
              <a:ext uri="{FF2B5EF4-FFF2-40B4-BE49-F238E27FC236}">
                <a16:creationId xmlns="" xmlns:a16="http://schemas.microsoft.com/office/drawing/2014/main" id="{C772F5C7-2E79-43A9-BB0A-A7C283BE20AE}"/>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2</a:t>
            </a:fld>
            <a:endParaRPr lang="nl-NL" dirty="0"/>
          </a:p>
        </p:txBody>
      </p:sp>
    </p:spTree>
    <p:extLst>
      <p:ext uri="{BB962C8B-B14F-4D97-AF65-F5344CB8AC3E}">
        <p14:creationId xmlns:p14="http://schemas.microsoft.com/office/powerpoint/2010/main" val="132165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noProof="0" dirty="0"/>
              <a:t>VOOR DE SPREKER</a:t>
            </a:r>
          </a:p>
          <a:p>
            <a:pPr lvl="0"/>
            <a:r>
              <a:rPr lang="nl-NL" dirty="0"/>
              <a:t>In deze fase bent u grotendeels nog wilsbekwaam. Als de diagnose dementie is gesteld, praat dan regelmatig met uw huisarts om uw verzoek actueel te houden en de timing van een mogelijke uitvoering samen te bewaken. </a:t>
            </a:r>
          </a:p>
          <a:p>
            <a:endParaRPr lang="nl-NL" dirty="0"/>
          </a:p>
          <a:p>
            <a:r>
              <a:rPr lang="nl-NL" dirty="0"/>
              <a:t>U heeft al uw wilsverklaringen opgesteld. Nu de diagnose dementie is vastgesteld, is het belangrijk om dieper na te denken over uw wensen rondom het levenseinde. U kunt uw persoonlijke aanvullingen actualiseren met de wetenschap dat u dementie hebt. Wat is belangrijk bij het opstellen van de persoonlijke aanvulling.</a:t>
            </a:r>
          </a:p>
          <a:p>
            <a:endParaRPr lang="nl-NL" noProof="0" dirty="0"/>
          </a:p>
          <a:p>
            <a:r>
              <a:rPr lang="nl-NL" noProof="0" dirty="0"/>
              <a:t>In deze fase is euthanasie mogelijk als de patiënt aannemelijk kan maken ondraaglijk te lijden aan de actuele gevolgen en vooruitzichten van de dementie. </a:t>
            </a:r>
          </a:p>
          <a:p>
            <a:pPr lvl="0"/>
            <a:endParaRPr lang="nl-NL" dirty="0"/>
          </a:p>
          <a:p>
            <a:pPr lvl="0"/>
            <a:r>
              <a:rPr lang="nl-NL" b="1" noProof="0" dirty="0"/>
              <a:t>ACHTERGROND INFORMATIE </a:t>
            </a:r>
          </a:p>
          <a:p>
            <a:pPr lvl="0"/>
            <a:endParaRPr lang="nl-NL" dirty="0"/>
          </a:p>
          <a:p>
            <a:endParaRPr lang="nl-NL" dirty="0"/>
          </a:p>
        </p:txBody>
      </p:sp>
      <p:sp>
        <p:nvSpPr>
          <p:cNvPr id="5" name="Tijdelijke aanduiding voor dia-afbeelding 4">
            <a:extLst>
              <a:ext uri="{FF2B5EF4-FFF2-40B4-BE49-F238E27FC236}">
                <a16:creationId xmlns="" xmlns:a16="http://schemas.microsoft.com/office/drawing/2014/main" id="{59F74BAB-D3E3-4D55-8894-8EB421D17FE2}"/>
              </a:ext>
            </a:extLst>
          </p:cNvPr>
          <p:cNvSpPr>
            <a:spLocks noGrp="1" noRot="1" noChangeAspect="1"/>
          </p:cNvSpPr>
          <p:nvPr>
            <p:ph type="sldImg"/>
          </p:nvPr>
        </p:nvSpPr>
        <p:spPr/>
      </p:sp>
      <p:sp>
        <p:nvSpPr>
          <p:cNvPr id="4" name="Tijdelijke aanduiding voor dianummer 3">
            <a:extLst>
              <a:ext uri="{FF2B5EF4-FFF2-40B4-BE49-F238E27FC236}">
                <a16:creationId xmlns="" xmlns:a16="http://schemas.microsoft.com/office/drawing/2014/main" id="{B83922D5-7991-4E5D-9566-D348EDE513D3}"/>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20</a:t>
            </a:fld>
            <a:endParaRPr lang="nl-NL" dirty="0"/>
          </a:p>
        </p:txBody>
      </p:sp>
    </p:spTree>
    <p:extLst>
      <p:ext uri="{BB962C8B-B14F-4D97-AF65-F5344CB8AC3E}">
        <p14:creationId xmlns:p14="http://schemas.microsoft.com/office/powerpoint/2010/main" val="279431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jdelijke aanduiding voor notities 2"/>
          <p:cNvSpPr>
            <a:spLocks noGrp="1"/>
          </p:cNvSpPr>
          <p:nvPr>
            <p:ph type="body" idx="1"/>
          </p:nvPr>
        </p:nvSpPr>
        <p:spPr/>
        <p:txBody>
          <a:bodyPr/>
          <a:lstStyle/>
          <a:p>
            <a:pPr lvl="0"/>
            <a:r>
              <a:rPr lang="en-GB" b="1" dirty="0"/>
              <a:t>VOOR DE SPREKER</a:t>
            </a:r>
          </a:p>
          <a:p>
            <a:r>
              <a:rPr lang="nl-NL" dirty="0"/>
              <a:t>Zowel het euthanasieverzoek als het behandelverbod zijn belangrijk om uit te la te halen en opnieuw te bekijken. Pas uw persoonlijke aanvullingen aan om de huidige situatie. U kunt zich nu nog beter inbeelden wat u vreest. Bij </a:t>
            </a:r>
            <a:r>
              <a:rPr lang="nl-NL" dirty="0" err="1"/>
              <a:t>comorbiditeit</a:t>
            </a:r>
            <a:r>
              <a:rPr lang="nl-NL" dirty="0"/>
              <a:t> (meerdere aandoeningen) kunt je altijd terugvallen op het behandelverbod en juist daarom is deze extra belangrijk.</a:t>
            </a:r>
          </a:p>
          <a:p>
            <a:endParaRPr lang="nl-NL" dirty="0"/>
          </a:p>
          <a:p>
            <a:r>
              <a:rPr lang="nl-NL" dirty="0"/>
              <a:t>Een wilsverklaring moet, helemaal bij dementie, kraakhelder zijn. Daarom stelt u hem op:</a:t>
            </a:r>
          </a:p>
          <a:p>
            <a:r>
              <a:rPr lang="nl-NL" dirty="0"/>
              <a:t>Als u zelf nog kraakhelder bent en duidelijk kunt opschrijven wat u vreest</a:t>
            </a:r>
          </a:p>
          <a:p>
            <a:r>
              <a:rPr lang="nl-NL" dirty="0"/>
              <a:t>Maar blijft ook kraakhelder als u dat zelf niet meer bent</a:t>
            </a:r>
          </a:p>
          <a:p>
            <a:r>
              <a:rPr lang="nl-NL" dirty="0"/>
              <a:t>U beschrijft wanneer u sterven verkiest boven verder lijden</a:t>
            </a:r>
          </a:p>
          <a:p>
            <a:r>
              <a:rPr lang="nl-NL" dirty="0"/>
              <a:t>Beschrijft het lijden dat u heeft en dat u voorziet of vreest</a:t>
            </a:r>
          </a:p>
          <a:p>
            <a:r>
              <a:rPr lang="nl-NL" dirty="0"/>
              <a:t>Heeft geen open eindjes, dan is het niet kraakhelder</a:t>
            </a:r>
          </a:p>
          <a:p>
            <a:endParaRPr lang="nl-NL" dirty="0"/>
          </a:p>
          <a:p>
            <a:r>
              <a:rPr lang="nl-NL" dirty="0"/>
              <a:t>Een kraakheldere wilsverklaring help om de mogelijkheid op euthanasie te vergroten.</a:t>
            </a:r>
          </a:p>
          <a:p>
            <a:endParaRPr lang="nl-NL" dirty="0"/>
          </a:p>
          <a:p>
            <a:r>
              <a:rPr lang="nl-NL" b="1" dirty="0"/>
              <a:t>ACHTERGRONDINFORMATIE</a:t>
            </a:r>
          </a:p>
          <a:p>
            <a:endParaRPr lang="nl-NL" dirty="0"/>
          </a:p>
        </p:txBody>
      </p:sp>
      <p:sp>
        <p:nvSpPr>
          <p:cNvPr id="4" name="Tijdelijke aanduiding voor dia-afbeelding 3">
            <a:extLst>
              <a:ext uri="{FF2B5EF4-FFF2-40B4-BE49-F238E27FC236}">
                <a16:creationId xmlns="" xmlns:a16="http://schemas.microsoft.com/office/drawing/2014/main" id="{D27BC2E1-09C6-4C15-85A9-8DF6CD91C11B}"/>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A3F28CCE-40AD-4739-A3E2-CD2DC9A34F82}"/>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21</a:t>
            </a:fld>
            <a:endParaRPr lang="nl-NL" dirty="0"/>
          </a:p>
        </p:txBody>
      </p:sp>
    </p:spTree>
    <p:extLst>
      <p:ext uri="{BB962C8B-B14F-4D97-AF65-F5344CB8AC3E}">
        <p14:creationId xmlns:p14="http://schemas.microsoft.com/office/powerpoint/2010/main" val="4118771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en-GB" b="1" dirty="0"/>
              <a:t>VOOR DE SPREKER</a:t>
            </a:r>
          </a:p>
          <a:p>
            <a:r>
              <a:rPr lang="nl-NL" dirty="0"/>
              <a:t>Een Euthanasieverzoek is een mondeling of schriftelijk verzoek aan een arts om levensbeëindiging. In dit verzoek legt u vast in welke situatie u vindt dat er sprake is van ondraaglijk en uitzichtloos lijden en u de arts om euthanasie verzoekt. Het is een VERZOEK, u heeft dus geen recht op euthanasie. Een arts mag weigeren om eraan mee te werken. Het verzoek is altijd herroepbaar door de patiënt. Het Euthanasieverzoek hoort thuis in het patiëntendossier bij de arts en bij de volmacht. </a:t>
            </a:r>
          </a:p>
          <a:p>
            <a:r>
              <a:rPr lang="nl-NL" dirty="0"/>
              <a:t>Als u het Euthanasieverzoek bij de arts neerlegt, maak dan ook een afspraak om met elkaar over euthanasie te praten, zodat u allebei weet hoe de ander er over denkt.</a:t>
            </a:r>
          </a:p>
          <a:p>
            <a:endParaRPr lang="nl-NL" dirty="0"/>
          </a:p>
          <a:p>
            <a:r>
              <a:rPr lang="nl-NL" dirty="0"/>
              <a:t>De formulering van de verklaring is dusdanig opgesteld dat er geen twijfels zijn over de wensen van de drager.</a:t>
            </a:r>
          </a:p>
          <a:p>
            <a:r>
              <a:rPr lang="nl-NL" dirty="0"/>
              <a:t>Het document is belangrijk, omdat de arts hiermee kan aantonen dat het verzoek van de persoon in kwestie was en niet iets wat hij zelf heeft bedacht. Daarmee voldoet hij aan een belangrijk deel van de zorgvuldigheidseisen die in de wet worden gesteld aan artsen die ingaan op een verzoek om euthanasie, namelijk een weloverwogen verzoek. Met dit document vergroot u uw kansen dat de arts uw wens ook uitvoert. Er bestaat immers geen recht op euthanasie. Ook niet met een wilsverklaring.</a:t>
            </a:r>
          </a:p>
          <a:p>
            <a:endParaRPr lang="nl-NL" dirty="0"/>
          </a:p>
          <a:p>
            <a:r>
              <a:rPr lang="nl-NL" dirty="0"/>
              <a:t>De basistekst staat er al, een persoonlijke aanvulling wordt aanbevolen. In de wilsverklaring waarmee u een euthanasieverzoek opstelt, is ruimte voor een persoonlijke aanvulling. Hierin kunt u bijvoorbeeld aangeven waarom voor u het leven in een gevorderd stadium van dementie ondraaglijk is en u uw arts om euthanasie verzoekt. De NVVE helpt haar leden bij het opstellen van wilsverklaringen door Spreekuren en huisbezoeken.</a:t>
            </a:r>
          </a:p>
          <a:p>
            <a:endParaRPr lang="en-GB" dirty="0"/>
          </a:p>
          <a:p>
            <a:r>
              <a:rPr lang="en-GB" b="1" dirty="0"/>
              <a:t>ACHTERGRONDINFORMATIE</a:t>
            </a:r>
            <a:r>
              <a:rPr lang="en-GB" dirty="0"/>
              <a:t> </a:t>
            </a:r>
            <a:endParaRPr lang="nl-NL" dirty="0"/>
          </a:p>
          <a:p>
            <a:r>
              <a:rPr lang="nl-NL" dirty="0"/>
              <a:t>In de Toelichting Wilsverklaringen, tref je meer achtergrond informatie over het Euthanasieverzoek aan.</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22</a:t>
            </a:fld>
            <a:endParaRPr lang="nl-NL"/>
          </a:p>
        </p:txBody>
      </p:sp>
      <p:sp>
        <p:nvSpPr>
          <p:cNvPr id="7" name="Tijdelijke aanduiding voor dia-afbeelding 6">
            <a:extLst>
              <a:ext uri="{FF2B5EF4-FFF2-40B4-BE49-F238E27FC236}">
                <a16:creationId xmlns="" xmlns:a16="http://schemas.microsoft.com/office/drawing/2014/main" id="{A2EF7C24-4B22-4FA9-AACB-80C53B6339EE}"/>
              </a:ext>
            </a:extLst>
          </p:cNvPr>
          <p:cNvSpPr>
            <a:spLocks noGrp="1" noRot="1" noChangeAspect="1"/>
          </p:cNvSpPr>
          <p:nvPr>
            <p:ph type="sldImg"/>
          </p:nvPr>
        </p:nvSpPr>
        <p:spPr/>
      </p:sp>
    </p:spTree>
    <p:extLst>
      <p:ext uri="{BB962C8B-B14F-4D97-AF65-F5344CB8AC3E}">
        <p14:creationId xmlns:p14="http://schemas.microsoft.com/office/powerpoint/2010/main" val="456961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73038"/>
            <a:ext cx="5486400" cy="3086100"/>
          </a:xfrm>
        </p:spPr>
      </p:sp>
      <p:sp>
        <p:nvSpPr>
          <p:cNvPr id="3" name="Tijdelijke aanduiding voor notities 2"/>
          <p:cNvSpPr>
            <a:spLocks noGrp="1"/>
          </p:cNvSpPr>
          <p:nvPr>
            <p:ph type="body" idx="1"/>
          </p:nvPr>
        </p:nvSpPr>
        <p:spPr/>
        <p:txBody>
          <a:bodyPr/>
          <a:lstStyle/>
          <a:p>
            <a:r>
              <a:rPr lang="nl-NL" b="1" dirty="0"/>
              <a:t>VOOR DE SPREKER</a:t>
            </a:r>
          </a:p>
          <a:p>
            <a:r>
              <a:rPr lang="nl-NL" dirty="0"/>
              <a:t>U hoeft zelf geen juridisch sluitende tekst te formuleren. De voorgedrukte tekst is daarvoor afdoende. Een persoonlijke aanvulling maakt uw tekst authentieker en daarmee meer overtuigend. Hoe persoonlijker, hoe beter. Gebruik daarbij zoveel mogelijk de taal die bij u past, zonder onnodig plechtige zinnen. Het letterlijk overschrijven van voorbeeldteksten raden we af. Het gaat om uw wensen in uw woorden. Typen mag, een handgeschreven tekst kan het nog persoonlijker maken. Houd het beknopt, bijvoorbeeld maximaal 1 A4tje. </a:t>
            </a:r>
          </a:p>
          <a:p>
            <a:endParaRPr lang="nl-NL" dirty="0"/>
          </a:p>
          <a:p>
            <a:r>
              <a:rPr lang="nl-NL" dirty="0"/>
              <a:t>Voor mensen die moeite hebben met het opstellen van de wilsverklaring, heeft de VVE het Spreekuur Wilsverklaringen opgericht. Via de website kunt u zien op welke locaties de spreekuren zijn en deze direct boeken. De spreekuren zijn gratis en alleen voor leden.</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23</a:t>
            </a:fld>
            <a:endParaRPr lang="nl-NL"/>
          </a:p>
        </p:txBody>
      </p:sp>
    </p:spTree>
    <p:extLst>
      <p:ext uri="{BB962C8B-B14F-4D97-AF65-F5344CB8AC3E}">
        <p14:creationId xmlns:p14="http://schemas.microsoft.com/office/powerpoint/2010/main" val="3444623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Om de kansen op euthanasie te vergroten, is het zeer belangrijk om regelmatig met arts en naasten in gesprek te gaan. Door deze gesprekken weten u arts en naasten precies uw wensen, zodat wij ernaar kunnen handelen als u dat zelf niet meer zou kunnen. In feite maakt u een gespreksdriehoek waarin u, uw arts en uw naasten samenwerken. U bespreekt hoe het met u gaat, of er achteruit gang is en wanneer voor u het lijden ondraaglijk wordt. </a:t>
            </a:r>
          </a:p>
          <a:p>
            <a:endParaRPr lang="nl-NL" dirty="0"/>
          </a:p>
          <a:p>
            <a:r>
              <a:rPr lang="nl-NL" dirty="0"/>
              <a:t>Het steunpunt levenseinde en dementie is u graag behulpzaam bij het opzetten van deze driehoek.</a:t>
            </a:r>
          </a:p>
          <a:p>
            <a:endParaRPr lang="nl-NL" dirty="0"/>
          </a:p>
          <a:p>
            <a:endParaRPr lang="nl-NL" dirty="0"/>
          </a:p>
          <a:p>
            <a:r>
              <a:rPr lang="nl-NL" b="1" dirty="0"/>
              <a:t>ACHTERGRONDINFORMATIE</a:t>
            </a:r>
          </a:p>
          <a:p>
            <a:pPr lvl="0"/>
            <a:r>
              <a:rPr lang="nl-NL" dirty="0"/>
              <a:t>Praat regelmatig met uw gevolmachtigde en/of familie en vrienden over uw wensen met betrekking tot uw levenseinde en vraag hun u tijdig te waarschuwen wanneer de grens dat u wilsonbekwaam wordt binnen afzienbare tijd lijkt te worden bereikt. </a:t>
            </a:r>
          </a:p>
          <a:p>
            <a:endParaRPr lang="nl-NL" dirty="0"/>
          </a:p>
        </p:txBody>
      </p:sp>
      <p:sp>
        <p:nvSpPr>
          <p:cNvPr id="4" name="Tijdelijke aanduiding voor dia-afbeelding 3">
            <a:extLst>
              <a:ext uri="{FF2B5EF4-FFF2-40B4-BE49-F238E27FC236}">
                <a16:creationId xmlns="" xmlns:a16="http://schemas.microsoft.com/office/drawing/2014/main" id="{86104E33-08A8-4FC7-B827-FCF43D8C7943}"/>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7DA8860E-1505-439E-9901-92FEB5F20ED3}"/>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24</a:t>
            </a:fld>
            <a:endParaRPr lang="nl-NL" dirty="0"/>
          </a:p>
        </p:txBody>
      </p:sp>
    </p:spTree>
    <p:extLst>
      <p:ext uri="{BB962C8B-B14F-4D97-AF65-F5344CB8AC3E}">
        <p14:creationId xmlns:p14="http://schemas.microsoft.com/office/powerpoint/2010/main" val="2054416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noProof="0" dirty="0"/>
              <a:t>VOOR DE SPREKER</a:t>
            </a:r>
          </a:p>
          <a:p>
            <a:pPr lvl="0"/>
            <a:r>
              <a:rPr lang="nl-NL" dirty="0"/>
              <a:t>In deze fase, het ‘rode gebied’, bent u wilsonbekwaam aan het worden. De ene dag weet u nog heel goed wat u wilt, maar de andere dag bent u verwarder en weet u het niet meer zo goed. In deze fase is de omslagzone. Euthanasie moet in deze fase worden uitgevoerd, omdat u nu nog weet wat u zou willen en dit zelf onder woorden kunt brengen. U bent immers nu nog wilsbekwaam ten aanzien van uw doodswens.</a:t>
            </a:r>
          </a:p>
          <a:p>
            <a:pPr lvl="0"/>
            <a:endParaRPr lang="nl-NL" dirty="0"/>
          </a:p>
          <a:p>
            <a:pPr lvl="0"/>
            <a:r>
              <a:rPr lang="nl-NL" dirty="0"/>
              <a:t>Mogelijkheid euthanasie of hulp bij zelfdoding</a:t>
            </a:r>
          </a:p>
          <a:p>
            <a:pPr lvl="0"/>
            <a:r>
              <a:rPr lang="nl-NL" dirty="0"/>
              <a:t>JA, als de patiënt aannemelijk kan maken ondraaglijk te lijden aan de actuele gevolgen en vooruitzichten van de dementie </a:t>
            </a:r>
          </a:p>
          <a:p>
            <a:endParaRPr lang="nl-NL" noProof="0" dirty="0"/>
          </a:p>
          <a:p>
            <a:r>
              <a:rPr lang="nl-NL" noProof="0" dirty="0"/>
              <a:t>ACHTERGROND INFORMATIE </a:t>
            </a:r>
          </a:p>
          <a:p>
            <a:endParaRPr lang="nl-NL" dirty="0"/>
          </a:p>
        </p:txBody>
      </p:sp>
      <p:sp>
        <p:nvSpPr>
          <p:cNvPr id="4" name="Tijdelijke aanduiding voor dianummer 3">
            <a:extLst>
              <a:ext uri="{FF2B5EF4-FFF2-40B4-BE49-F238E27FC236}">
                <a16:creationId xmlns="" xmlns:a16="http://schemas.microsoft.com/office/drawing/2014/main" id="{446D0751-8EF6-4B7B-B7D3-6E19E2526BE5}"/>
              </a:ext>
            </a:extLst>
          </p:cNvPr>
          <p:cNvSpPr>
            <a:spLocks noGrp="1"/>
          </p:cNvSpPr>
          <p:nvPr>
            <p:ph type="sldNum" sz="quarter" idx="5"/>
          </p:nvPr>
        </p:nvSpPr>
        <p:spPr/>
        <p:txBody>
          <a:bodyPr/>
          <a:lstStyle/>
          <a:p>
            <a:fld id="{C0C4358A-78EA-44D6-B567-BC01D1AB75CB}" type="slidenum">
              <a:rPr lang="nl-NL" smtClean="0"/>
              <a:pPr/>
              <a:t>25</a:t>
            </a:fld>
            <a:endParaRPr lang="nl-NL" dirty="0"/>
          </a:p>
        </p:txBody>
      </p:sp>
      <p:sp>
        <p:nvSpPr>
          <p:cNvPr id="7" name="Tijdelijke aanduiding voor dia-afbeelding 6">
            <a:extLst>
              <a:ext uri="{FF2B5EF4-FFF2-40B4-BE49-F238E27FC236}">
                <a16:creationId xmlns="" xmlns:a16="http://schemas.microsoft.com/office/drawing/2014/main" id="{6182EDF1-D649-4159-9464-5CAF70DC95ED}"/>
              </a:ext>
            </a:extLst>
          </p:cNvPr>
          <p:cNvSpPr>
            <a:spLocks noGrp="1" noRot="1" noChangeAspect="1"/>
          </p:cNvSpPr>
          <p:nvPr>
            <p:ph type="sldImg"/>
          </p:nvPr>
        </p:nvSpPr>
        <p:spPr/>
      </p:sp>
    </p:spTree>
    <p:extLst>
      <p:ext uri="{BB962C8B-B14F-4D97-AF65-F5344CB8AC3E}">
        <p14:creationId xmlns:p14="http://schemas.microsoft.com/office/powerpoint/2010/main" val="2996495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Om 5 voor 12 is euthanasie nog mogelijk… maar wacht u te lang…</a:t>
            </a:r>
          </a:p>
          <a:p>
            <a:endParaRPr lang="nl-NL" dirty="0"/>
          </a:p>
          <a:p>
            <a:r>
              <a:rPr lang="nl-NL" b="1" dirty="0"/>
              <a:t>ACHTERGRONDINFORMATIE</a:t>
            </a:r>
          </a:p>
          <a:p>
            <a:endParaRPr lang="nl-NL" dirty="0"/>
          </a:p>
        </p:txBody>
      </p:sp>
      <p:sp>
        <p:nvSpPr>
          <p:cNvPr id="4" name="Tijdelijke aanduiding voor dia-afbeelding 3">
            <a:extLst>
              <a:ext uri="{FF2B5EF4-FFF2-40B4-BE49-F238E27FC236}">
                <a16:creationId xmlns="" xmlns:a16="http://schemas.microsoft.com/office/drawing/2014/main" id="{97F7A388-3862-4F91-AB19-D4D424A9A3EF}"/>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981BF8C9-3124-4EF1-B3EA-38BF089189C2}"/>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26</a:t>
            </a:fld>
            <a:endParaRPr lang="nl-NL" dirty="0"/>
          </a:p>
        </p:txBody>
      </p:sp>
    </p:spTree>
    <p:extLst>
      <p:ext uri="{BB962C8B-B14F-4D97-AF65-F5344CB8AC3E}">
        <p14:creationId xmlns:p14="http://schemas.microsoft.com/office/powerpoint/2010/main" val="2226200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Om 5 over 12 is euthanasie wel mogelijk, maar wordt het nauwelijks uitgevoerd.</a:t>
            </a:r>
          </a:p>
          <a:p>
            <a:r>
              <a:rPr lang="nl-NL" dirty="0"/>
              <a:t>Zolang de arts is overtuigd dat hij aan de zorgvuldigheidseisen kan voldoen, mag hij uitvoeren. </a:t>
            </a:r>
          </a:p>
          <a:p>
            <a:endParaRPr lang="nl-NL" dirty="0"/>
          </a:p>
          <a:p>
            <a:r>
              <a:rPr lang="nl-NL" b="1" dirty="0"/>
              <a:t>ACHTERGRONDINFORMATIE</a:t>
            </a:r>
          </a:p>
          <a:p>
            <a:r>
              <a:rPr lang="nl-NL" dirty="0">
                <a:hlinkClick r:id="rId3"/>
              </a:rPr>
              <a:t>https://www.euthanasiecommissie.nl/uitspraken-en-uitleg/dementie</a:t>
            </a:r>
            <a:endParaRPr lang="nl-NL" dirty="0"/>
          </a:p>
          <a:p>
            <a:r>
              <a:rPr lang="nl-NL" dirty="0">
                <a:hlinkClick r:id="rId4"/>
              </a:rPr>
              <a:t>https://www.euthanasiecommissie.nl/uitspraken-en-uitleg/dementie/documenten/publicaties/oordelen/2019/2019-61-tm-2019-80/oordeel-2019-79</a:t>
            </a:r>
            <a:endParaRPr lang="nl-NL" dirty="0"/>
          </a:p>
        </p:txBody>
      </p:sp>
      <p:sp>
        <p:nvSpPr>
          <p:cNvPr id="4" name="Tijdelijke aanduiding voor dia-afbeelding 3">
            <a:extLst>
              <a:ext uri="{FF2B5EF4-FFF2-40B4-BE49-F238E27FC236}">
                <a16:creationId xmlns="" xmlns:a16="http://schemas.microsoft.com/office/drawing/2014/main" id="{280BFCE5-5C7C-4B9A-AB63-8663A61FE7FC}"/>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3A56C9EE-50AC-4DD3-A651-D8508472AC18}"/>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27</a:t>
            </a:fld>
            <a:endParaRPr lang="nl-NL" dirty="0"/>
          </a:p>
        </p:txBody>
      </p:sp>
    </p:spTree>
    <p:extLst>
      <p:ext uri="{BB962C8B-B14F-4D97-AF65-F5344CB8AC3E}">
        <p14:creationId xmlns:p14="http://schemas.microsoft.com/office/powerpoint/2010/main" val="3149066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noProof="0" dirty="0"/>
              <a:t>VOOR DE SPREKER</a:t>
            </a:r>
          </a:p>
          <a:p>
            <a:pPr lvl="0"/>
            <a:r>
              <a:rPr lang="nl-NL" dirty="0"/>
              <a:t>In deze fase bent u niet meer wilsbekwaam. Uw gevolmachtigde of een (andere) naaste brengt uw euthanasieverzoek onder de aandacht van de behandelend arts; de kans is echter klein dat deze hierop ingaat. Daarom is het belangrijk ook het behandelverbod onder de aandacht van de behandelend arts te brengen en ervoor te zorgen dat dit wordt nagekomen. Het behandelverbod geldt niet voor behandelingen die vallen onder palliatieve zorg en bedoeld zijn om symptomen als angst en pijn te verminderen. Tenzij u dat ook niet wilt, dan zorgt u ervoor dat dat duidelijk blijkt uit uw wilsverklaring.</a:t>
            </a:r>
          </a:p>
          <a:p>
            <a:pPr lvl="0"/>
            <a:endParaRPr lang="nl-NL" dirty="0">
              <a:effectLst/>
              <a:ea typeface="Calibri" panose="020F0502020204030204" pitchFamily="34" charset="0"/>
              <a:cs typeface="Calibri" panose="020F0502020204030204" pitchFamily="34" charset="0"/>
            </a:endParaRPr>
          </a:p>
          <a:p>
            <a:pPr lvl="0"/>
            <a:r>
              <a:rPr lang="nl-NL" dirty="0">
                <a:effectLst/>
                <a:ea typeface="Calibri" panose="020F0502020204030204" pitchFamily="34" charset="0"/>
                <a:cs typeface="Calibri" panose="020F0502020204030204" pitchFamily="34" charset="0"/>
              </a:rPr>
              <a:t>Mogelijkheid euthanasie of hulp bij zelfdoding</a:t>
            </a:r>
            <a:endParaRPr lang="nl-NL" dirty="0">
              <a:effectLst/>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nl-NL" dirty="0">
                <a:ea typeface="Calibri" panose="020F0502020204030204" pitchFamily="34" charset="0"/>
                <a:cs typeface="Calibri" panose="020F0502020204030204" pitchFamily="34" charset="0"/>
              </a:rPr>
              <a:t>NEE, als patiënt alsnog op enig moment aangeeft geen euthanasie te willen en/of geen lijden lijkt te ervaren</a:t>
            </a:r>
            <a:endParaRPr lang="nl-NL" dirty="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dirty="0">
                <a:effectLst/>
                <a:ea typeface="Calibri" panose="020F0502020204030204" pitchFamily="34" charset="0"/>
                <a:cs typeface="Calibri" panose="020F0502020204030204" pitchFamily="34" charset="0"/>
              </a:rPr>
              <a:t>JA, als er sprake is van ernstige pijn, benauwdheid, angst, agressie of onrust en er is een schriftelijk euthanasieverzoek</a:t>
            </a:r>
            <a:endParaRPr lang="nl-NL" dirty="0">
              <a:effectLst/>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noProof="0" dirty="0"/>
          </a:p>
          <a:p>
            <a:endParaRPr lang="nl-NL" dirty="0"/>
          </a:p>
        </p:txBody>
      </p:sp>
      <p:sp>
        <p:nvSpPr>
          <p:cNvPr id="5" name="Tijdelijke aanduiding voor dia-afbeelding 4">
            <a:extLst>
              <a:ext uri="{FF2B5EF4-FFF2-40B4-BE49-F238E27FC236}">
                <a16:creationId xmlns="" xmlns:a16="http://schemas.microsoft.com/office/drawing/2014/main" id="{2A4359F3-5E01-403B-9BAF-C82D32A79650}"/>
              </a:ext>
            </a:extLst>
          </p:cNvPr>
          <p:cNvSpPr>
            <a:spLocks noGrp="1" noRot="1" noChangeAspect="1"/>
          </p:cNvSpPr>
          <p:nvPr>
            <p:ph type="sldImg"/>
          </p:nvPr>
        </p:nvSpPr>
        <p:spPr/>
      </p:sp>
      <p:sp>
        <p:nvSpPr>
          <p:cNvPr id="4" name="Tijdelijke aanduiding voor dianummer 3">
            <a:extLst>
              <a:ext uri="{FF2B5EF4-FFF2-40B4-BE49-F238E27FC236}">
                <a16:creationId xmlns="" xmlns:a16="http://schemas.microsoft.com/office/drawing/2014/main" id="{5783B887-0167-4F99-A08E-63853ED85FA4}"/>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28</a:t>
            </a:fld>
            <a:endParaRPr lang="nl-NL" dirty="0"/>
          </a:p>
        </p:txBody>
      </p:sp>
    </p:spTree>
    <p:extLst>
      <p:ext uri="{BB962C8B-B14F-4D97-AF65-F5344CB8AC3E}">
        <p14:creationId xmlns:p14="http://schemas.microsoft.com/office/powerpoint/2010/main" val="465550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Euthanasie bij gevorderde dementie (fase 5) is mogelijk, maar dan moet er een kraakheldere (schriftelijke) wilsverklaring zijn en het lijden van de patiënt moet zichtbaar zijn. Doordat er vaak en intensief contact is geweest over het levenseinde en het lijden (wat hij vreest) van de patiënt is het voor de arts die euthanasie uitvoert duidelijk dat de patiënt zichtbaar lijdt. Hij mag en kan dan euthanasie uitvoeren bij gevorderde dementie.</a:t>
            </a:r>
          </a:p>
          <a:p>
            <a:r>
              <a:rPr lang="nl-NL" dirty="0"/>
              <a:t>De patiënt moet het euthanasieverzoek of de ziekte niet ontkennen, doet hij dat toch zal de arts niet uitvoeren.</a:t>
            </a:r>
          </a:p>
          <a:p>
            <a:endParaRPr lang="nl-NL" dirty="0"/>
          </a:p>
          <a:p>
            <a:endParaRPr lang="nl-NL" dirty="0"/>
          </a:p>
          <a:p>
            <a:r>
              <a:rPr lang="nl-NL" b="1" dirty="0"/>
              <a:t>ACHTERGRONDINFORMATIE</a:t>
            </a:r>
          </a:p>
          <a:p>
            <a:r>
              <a:rPr lang="nl-NL" dirty="0"/>
              <a:t>In deze uitzending van Zembla, ontkent de patiënt het euthanasieverzoek en zijn ziekte. De arts kan niet uitvoeren: </a:t>
            </a:r>
            <a:r>
              <a:rPr lang="nl-NL" dirty="0">
                <a:hlinkClick r:id="rId3"/>
              </a:rPr>
              <a:t>https://nvve.sharepoint.com/sites/Adviescentrum/Gedeelde%20documenten/Forms/AllItems.aspx?id=%2Fsites%2FAdviescentrum%2FGedeelde%20documenten%2FAdviescentrum%20intern%2FSteunpunt%20Levenseinde%20en%20Dementie%2Fvideo%20fragmenten%20voor%20scholing%2FZembla%5F5%20min%20fragment%5FAls%20ik%20dement%20ben%2C%20wil%20ik%20dood%2Emp4&amp;parent=%2Fsites%2FAdviescentrum%2FGedeelde%20documenten%2FAdviescentrum%20intern%2FSteunpunt%20Levenseinde%20en%20Dementie%2Fvideo%20fragmenten%20voor%20scholing&amp;p=true&amp;originalPath=aHR0cHM6Ly9udnZlLnNoYXJlcG9pbnQuY29tLzp2Oi9zL0Fkdmllc2NlbnRydW0vRVhMOFd5bnhzQ2xTcHowemhIRl8xQmdCSUFOQ0hBMk1iRE50YUJjcXF0bUhHUT9ydGltZT1PWEZhYzM4TTJFZw</a:t>
            </a:r>
            <a:endParaRPr lang="nl-NL" dirty="0"/>
          </a:p>
        </p:txBody>
      </p:sp>
      <p:sp>
        <p:nvSpPr>
          <p:cNvPr id="4" name="Tijdelijke aanduiding voor dia-afbeelding 3">
            <a:extLst>
              <a:ext uri="{FF2B5EF4-FFF2-40B4-BE49-F238E27FC236}">
                <a16:creationId xmlns="" xmlns:a16="http://schemas.microsoft.com/office/drawing/2014/main" id="{853FFDEE-6C37-4E9E-8306-7930C158DA2C}"/>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E510DDF1-C0C8-48C8-AAF4-0AD7C1F41887}"/>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29</a:t>
            </a:fld>
            <a:endParaRPr lang="nl-NL" dirty="0"/>
          </a:p>
        </p:txBody>
      </p:sp>
    </p:spTree>
    <p:extLst>
      <p:ext uri="{BB962C8B-B14F-4D97-AF65-F5344CB8AC3E}">
        <p14:creationId xmlns:p14="http://schemas.microsoft.com/office/powerpoint/2010/main" val="65759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noProof="0" dirty="0"/>
              <a:t>VOOR DE SPREKER</a:t>
            </a:r>
          </a:p>
          <a:p>
            <a:r>
              <a:rPr lang="nl-NL" noProof="0" dirty="0"/>
              <a:t>Dementie is geen op zichzelf staande ziekte, maar de naam voor een combinatie van symptomen (een syndroom). Belangrijke kenmerken zijn stoornissen in geheugen, taal, denken, waarnemen, redeneren en handelen. Mensen met dementie kunnen steeds minder zelfstandig functioneren, ze worden afhankelijk van anderen en kunnen steeds moeizamer deelnemen aan sociale activiteiten. Langzaam maar zeker raken ze het contact met het heden geheel kwijt en verliezen het vermogen om dingen, situaties en mensen te herkennen. Het vermogen om taal te gebruiken of te begrijpen gaat op den duur geheel verloren. Dementie gaat dikwijls gepaard met </a:t>
            </a:r>
            <a:r>
              <a:rPr lang="nl-NL" noProof="0" dirty="0" err="1"/>
              <a:t>peroonlijkheids</a:t>
            </a:r>
            <a:r>
              <a:rPr lang="nl-NL" noProof="0" dirty="0"/>
              <a:t>-veranderingen en periodes van angst, achterdocht, neerslachtigheid, boosheid, rusteloosheid of lusteloosheid. Ook zwerfgedrag en verstoringen van het dag-nachtritme komen voor. De patiënt wordt incontinent, kan op een gegeven moment niet meer lopen en overlijdt ten slotte geheel verzwakt.</a:t>
            </a:r>
          </a:p>
          <a:p>
            <a:endParaRPr lang="nl-NL" noProof="0" dirty="0"/>
          </a:p>
          <a:p>
            <a:r>
              <a:rPr lang="nl-NL" b="1" noProof="0" dirty="0"/>
              <a:t>ACHTERGRONDINFORMATIE </a:t>
            </a:r>
          </a:p>
          <a:p>
            <a:r>
              <a:rPr lang="nl-NL" noProof="0" dirty="0"/>
              <a:t>Dementie is de naam voor een combinatie van symptomen (een syndroom), waarbij de hersenen informatie niet meer goed kunnen verwerken. Dementie is een verzamelnaam voor ruim vijftig ziektes. De meest voorkomende vorm van dementie is de ziekte van Alzheimer (70%). Daarnaast komen vasculaire dementie, </a:t>
            </a:r>
            <a:r>
              <a:rPr lang="nl-NL" noProof="0" dirty="0" err="1"/>
              <a:t>frontotemporale</a:t>
            </a:r>
            <a:r>
              <a:rPr lang="nl-NL" noProof="0" dirty="0"/>
              <a:t> dementie (FTD) en </a:t>
            </a:r>
            <a:r>
              <a:rPr lang="nl-NL" noProof="0" dirty="0" err="1"/>
              <a:t>Lewy</a:t>
            </a:r>
            <a:r>
              <a:rPr lang="nl-NL" noProof="0" dirty="0"/>
              <a:t> body dementie veel voor. </a:t>
            </a:r>
          </a:p>
          <a:p>
            <a:r>
              <a:rPr lang="nl-NL" noProof="0" dirty="0"/>
              <a:t>Op de website van Alzheimer Nederland lees je meer achtergrond informatie over wat dementie is, welke soorten er zijn en wat de symptomen zijn: alzheimer-nederland.nl/dementie</a:t>
            </a:r>
          </a:p>
          <a:p>
            <a:endParaRPr lang="nl-NL" noProof="0" dirty="0"/>
          </a:p>
          <a:p>
            <a:r>
              <a:rPr lang="nl-NL" noProof="0" dirty="0"/>
              <a:t>Volgens het CBS is dementie de snelst groeiende doodsoorzaak in Nederland (1. dementie; 2. hartfalen; 3. longkanker). </a:t>
            </a:r>
          </a:p>
          <a:p>
            <a:r>
              <a:rPr lang="nl-NL" noProof="0" dirty="0"/>
              <a:t>Mensen met dementie leven gemiddeld 8 jaar met de ziekte. Gedurende het ziekteproces neemt zowel het aantal als de ernst van de klachten toe. Er is geen genezing mogelijk voor dementie. Uiteindelijk overlijdt een patiënt aan de gevolgen van dementie. </a:t>
            </a:r>
          </a:p>
        </p:txBody>
      </p:sp>
      <p:sp>
        <p:nvSpPr>
          <p:cNvPr id="4" name="Tijdelijke aanduiding voor dia-afbeelding 3">
            <a:extLst>
              <a:ext uri="{FF2B5EF4-FFF2-40B4-BE49-F238E27FC236}">
                <a16:creationId xmlns="" xmlns:a16="http://schemas.microsoft.com/office/drawing/2014/main" id="{D2F0B09B-5647-4997-97B9-2E58CFAC7F32}"/>
              </a:ext>
            </a:extLst>
          </p:cNvPr>
          <p:cNvSpPr>
            <a:spLocks noGrp="1" noRot="1" noChangeAspect="1"/>
          </p:cNvSpPr>
          <p:nvPr>
            <p:ph type="sldImg"/>
          </p:nvPr>
        </p:nvSpPr>
        <p:spPr/>
      </p:sp>
      <p:sp>
        <p:nvSpPr>
          <p:cNvPr id="6" name="Tijdelijke aanduiding voor dianummer 3">
            <a:extLst>
              <a:ext uri="{FF2B5EF4-FFF2-40B4-BE49-F238E27FC236}">
                <a16:creationId xmlns="" xmlns:a16="http://schemas.microsoft.com/office/drawing/2014/main" id="{8DF1DF82-68E6-4A3A-8B99-1D82CCFF97AA}"/>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3</a:t>
            </a:fld>
            <a:endParaRPr lang="nl-NL" dirty="0"/>
          </a:p>
        </p:txBody>
      </p:sp>
    </p:spTree>
    <p:extLst>
      <p:ext uri="{BB962C8B-B14F-4D97-AF65-F5344CB8AC3E}">
        <p14:creationId xmlns:p14="http://schemas.microsoft.com/office/powerpoint/2010/main" val="1718192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000" b="1" i="0" dirty="0">
                <a:solidFill>
                  <a:srgbClr val="333333"/>
                </a:solidFill>
                <a:effectLst/>
              </a:rPr>
              <a:t>Wilsverklaring</a:t>
            </a:r>
          </a:p>
          <a:p>
            <a:pPr algn="l"/>
            <a:r>
              <a:rPr lang="nl-NL" sz="1000" b="0" i="0" dirty="0">
                <a:solidFill>
                  <a:srgbClr val="333333"/>
                </a:solidFill>
                <a:effectLst/>
              </a:rPr>
              <a:t>Zeven weken voor haar uiteindelijke euthanasie komt de 74-jarige demente vrouw terecht in verpleeghuis Florence in Den Haag. Thuis bij haar man, met wie ze al meer dan vijftig jaar samen is, gaat het niet langer. Toevallig is er een kamer vrij op de afdeling van dokter Arends.</a:t>
            </a:r>
          </a:p>
          <a:p>
            <a:pPr algn="l"/>
            <a:r>
              <a:rPr lang="nl-NL" sz="1000" b="0" i="0" dirty="0">
                <a:solidFill>
                  <a:srgbClr val="333333"/>
                </a:solidFill>
                <a:effectLst/>
              </a:rPr>
              <a:t>Op de eerste dag komt Arends erachter dat de vrouw een wilsverklaring heeft waarin ze schrijft euthanasie te willen als ze vanwege dementie naar een verpleeghuis zou moeten. Ze wil daar nooit opgenomen worden.</a:t>
            </a:r>
          </a:p>
          <a:p>
            <a:pPr algn="l"/>
            <a:r>
              <a:rPr lang="nl-NL" sz="1000" b="0" i="0" dirty="0">
                <a:solidFill>
                  <a:srgbClr val="333333"/>
                </a:solidFill>
                <a:effectLst/>
              </a:rPr>
              <a:t>"Mijn eerste gedachte was 'daar moet ik wat mee'", zegt Arends. "Je moet een euthanasieverzoek serieus nemen. Dat heb ik ook altijd gedaan bij andere mensen die een euthanasieverklaring hadden en die nooit in het verpleeghuis hadden willen zijn."</a:t>
            </a:r>
          </a:p>
          <a:p>
            <a:pPr algn="l"/>
            <a:r>
              <a:rPr lang="nl-NL" sz="1000" b="0" i="0" dirty="0">
                <a:solidFill>
                  <a:srgbClr val="333333"/>
                </a:solidFill>
                <a:effectLst/>
              </a:rPr>
              <a:t>Meestal blijkt dan dat euthanasie niet meer aan de orde is, zegt Arends. "Ik heb weleens een man opgenomen die ik vroeg: 'Weet u waarom u hier bent, u hebt dementie?' Die man zei: 'O ja? Ik heb er eigenlijk niet veel last van. En de koffie is goed, ik vind het uitzicht leuk, ik zit hier lekker met mijn krantje. Ik wil nog wel even leven.' Ja, dan is euthanasie natuurlijk niet aan de orde.“</a:t>
            </a:r>
          </a:p>
          <a:p>
            <a:pPr algn="l"/>
            <a:endParaRPr lang="nl-NL" sz="1000" b="0" i="0" dirty="0">
              <a:solidFill>
                <a:srgbClr val="333333"/>
              </a:solidFill>
              <a:effectLst/>
            </a:endParaRPr>
          </a:p>
          <a:p>
            <a:pPr algn="l"/>
            <a:r>
              <a:rPr lang="nl-NL" sz="1000" b="1" i="0" dirty="0">
                <a:solidFill>
                  <a:srgbClr val="333333"/>
                </a:solidFill>
                <a:effectLst/>
              </a:rPr>
              <a:t>'Ze was de hele dag doodongelukkig'</a:t>
            </a:r>
          </a:p>
          <a:p>
            <a:pPr algn="l"/>
            <a:r>
              <a:rPr lang="nl-NL" sz="1000" b="0" i="0" dirty="0">
                <a:solidFill>
                  <a:srgbClr val="333333"/>
                </a:solidFill>
                <a:effectLst/>
              </a:rPr>
              <a:t>Maar Arends ziet dat deze vrouw wél lijdt. "Als we thee dronken begon ze meestal gelijk te klagen hoe verschrikkelijk het allemaal was. Dat ze het allemaal niet meer kon. En dat ze zo moe was. Ze was altijd droevig, verdrietig, opstandig, onrustig."</a:t>
            </a:r>
          </a:p>
          <a:p>
            <a:pPr algn="l"/>
            <a:r>
              <a:rPr lang="nl-NL" sz="1000" b="0" i="0" dirty="0">
                <a:solidFill>
                  <a:srgbClr val="333333"/>
                </a:solidFill>
                <a:effectLst/>
              </a:rPr>
              <a:t>Ook in gesprekken met andere medewerkers vertelt de vrouw hoe ellendig ze zich voelt, hoort Arends. "Langzamerhand zie je dat zij de hele dag doodongelukkig is. En dat is een ander woord voor lijden.“</a:t>
            </a:r>
          </a:p>
          <a:p>
            <a:pPr algn="l"/>
            <a:endParaRPr lang="nl-NL" sz="1000" b="0" i="0" dirty="0">
              <a:solidFill>
                <a:srgbClr val="333333"/>
              </a:solidFill>
              <a:effectLst/>
            </a:endParaRPr>
          </a:p>
          <a:p>
            <a:pPr algn="l"/>
            <a:r>
              <a:rPr lang="nl-NL" sz="1000" b="0" i="0" dirty="0">
                <a:solidFill>
                  <a:srgbClr val="333333"/>
                </a:solidFill>
                <a:effectLst/>
              </a:rPr>
              <a:t>Arends raakt er steeds meer van overtuigd dat euthanasie de juiste weg is. De echtgenoot, die een volmacht heeft om beslissingen te nemen over zijn vrouw, is het daarmee eens. Maar in haar wilsverklaring schrijft de vrouw dat ze pas euthanasie wil</a:t>
            </a:r>
            <a:r>
              <a:rPr lang="nl-NL" sz="1000" b="1" i="0" dirty="0">
                <a:solidFill>
                  <a:srgbClr val="333333"/>
                </a:solidFill>
                <a:effectLst/>
              </a:rPr>
              <a:t> "</a:t>
            </a:r>
            <a:r>
              <a:rPr lang="nl-NL" sz="1000" b="0" i="0" dirty="0">
                <a:solidFill>
                  <a:srgbClr val="333333"/>
                </a:solidFill>
                <a:effectLst/>
              </a:rPr>
              <a:t>wanneer ik daar zelf de tijd voor rijp acht" en "wanneer ik nog enigszins wilsbekwaam ben".</a:t>
            </a:r>
          </a:p>
          <a:p>
            <a:pPr algn="l"/>
            <a:r>
              <a:rPr lang="nl-NL" sz="1000" b="0" i="0" dirty="0">
                <a:solidFill>
                  <a:srgbClr val="333333"/>
                </a:solidFill>
                <a:effectLst/>
              </a:rPr>
              <a:t>Door haar vergevorderde dementie is ze dat niet meer. Toch staat dat euthanasie niet in de weg, vindt Arends. "In de wet staat dat je als arts een wilsverklaring mag en zelfs moet interpreteren. Aan de kern van de verklaring was voldaan, besloot ik na lang overleg met collega’s.”</a:t>
            </a:r>
          </a:p>
          <a:p>
            <a:pPr algn="l"/>
            <a:endParaRPr lang="nl-NL" sz="1000" b="0" i="0" dirty="0">
              <a:solidFill>
                <a:srgbClr val="333333"/>
              </a:solidFill>
              <a:effectLst/>
            </a:endParaRPr>
          </a:p>
          <a:p>
            <a:pPr algn="l"/>
            <a:r>
              <a:rPr lang="nl-NL" sz="1000" b="0" i="0" dirty="0">
                <a:solidFill>
                  <a:srgbClr val="333333"/>
                </a:solidFill>
                <a:effectLst/>
              </a:rPr>
              <a:t>"We hebben zo geredeneerd: deze wilsverklaring is een handgeschreven verklaring van iemand met een middelbare beroepsopleiding, zeker geen academisch en zeker geen juridisch niveau. Ze heeft naar beste weten en kunnen duidelijk proberen te maken wat haar wensen waren."</a:t>
            </a:r>
          </a:p>
          <a:p>
            <a:pPr algn="l"/>
            <a:r>
              <a:rPr lang="nl-NL" sz="1000" b="0" i="0" dirty="0">
                <a:solidFill>
                  <a:srgbClr val="333333"/>
                </a:solidFill>
                <a:effectLst/>
              </a:rPr>
              <a:t>Later krijgt Arends het verwijt dat ze te ver gaat in haar interpretatie van de wilsverklaring. Bovendien vraagt ze drie keer aan de vrouw of ze dood wil, en daar krijgt ze geen bevestigend antwoord op.</a:t>
            </a:r>
          </a:p>
          <a:p>
            <a:pPr algn="l"/>
            <a:r>
              <a:rPr lang="nl-NL" sz="1000" b="0" i="0" dirty="0">
                <a:solidFill>
                  <a:srgbClr val="333333"/>
                </a:solidFill>
                <a:effectLst/>
              </a:rPr>
              <a:t>Arends: "Ik weet de antwoorden niet meer precies, maar het was steeds iets als: 'Dat gaat geloof ik te ver, dood, nee, dat weet ik geloof ik nog niet.'"</a:t>
            </a:r>
          </a:p>
          <a:p>
            <a:pPr algn="l"/>
            <a:r>
              <a:rPr lang="nl-NL" sz="1000" b="0" i="0" dirty="0">
                <a:solidFill>
                  <a:srgbClr val="333333"/>
                </a:solidFill>
                <a:effectLst/>
              </a:rPr>
              <a:t>Maar, zegt Arends, de manier waarop die woorden gezegd worden moet een arts ook meewegen. "Dat is essentieel. Alle drie de keren was het aarzelend, met een dwalende blik van 'ja, dat is moeilijk'. Dat is het punt met wilsbekwaamheid. Iemand moet een coherente, een samenhangende mening hebben. En dat ontbrak volkomen bij deze patiënt.“</a:t>
            </a:r>
          </a:p>
          <a:p>
            <a:pPr algn="l"/>
            <a:endParaRPr lang="nl-NL" sz="1000" b="0" i="0" dirty="0">
              <a:solidFill>
                <a:srgbClr val="333333"/>
              </a:solidFill>
              <a:effectLst/>
            </a:endParaRPr>
          </a:p>
          <a:p>
            <a:pPr algn="l"/>
            <a:r>
              <a:rPr lang="nl-NL" sz="1000" b="1" i="0" dirty="0">
                <a:solidFill>
                  <a:srgbClr val="333333"/>
                </a:solidFill>
                <a:effectLst/>
              </a:rPr>
              <a:t>'Ik kon haar niet in de steek laten'</a:t>
            </a:r>
          </a:p>
          <a:p>
            <a:pPr algn="l"/>
            <a:r>
              <a:rPr lang="nl-NL" sz="1000" b="0" i="0" dirty="0">
                <a:solidFill>
                  <a:srgbClr val="333333"/>
                </a:solidFill>
                <a:effectLst/>
              </a:rPr>
              <a:t>Uiteindelijk wordt Arends over de streep getrokken door het zeer ernstige lijden van de vrouw. "De keuze bestond uit lange tijd ernstig lijden óf op grond van haar kernboodschap in haar wilsverklaring haar de euthanasie geven die ze verlangd had. Als ik als arts de mogelijkheid heb om lijden te stoppen, dan kan ik haar niet in de steek laten. Zo voelde dat."</a:t>
            </a:r>
          </a:p>
          <a:p>
            <a:pPr algn="l"/>
            <a:endParaRPr lang="nl-NL" sz="1000" b="0" i="0" dirty="0">
              <a:solidFill>
                <a:srgbClr val="333333"/>
              </a:solidFill>
              <a:effectLst/>
            </a:endParaRPr>
          </a:p>
          <a:p>
            <a:pPr algn="l"/>
            <a:r>
              <a:rPr lang="nl-NL" sz="1000" b="0" i="0" dirty="0">
                <a:solidFill>
                  <a:srgbClr val="333333"/>
                </a:solidFill>
                <a:effectLst/>
              </a:rPr>
              <a:t>Ook twee onafhankelijke artsen volgen haar besluit. Op vrijdagochtend 22 april 2016 bereidt Arends de euthanasie voor. Daarbij aanwezig zijn de echtgenoot van de vrouw, haar dochter en schoonzoon.</a:t>
            </a:r>
          </a:p>
          <a:p>
            <a:pPr algn="l"/>
            <a:r>
              <a:rPr lang="nl-NL" sz="1000" b="0" i="0" dirty="0">
                <a:solidFill>
                  <a:srgbClr val="333333"/>
                </a:solidFill>
                <a:effectLst/>
              </a:rPr>
              <a:t>Arends besluit de demente vrouw niet nog een laatste keer te vragen of ze wel dood wil. Ook op deze beslissing zou later veel kritiek komen van juristen en vakgenoten.</a:t>
            </a:r>
          </a:p>
          <a:p>
            <a:pPr algn="l"/>
            <a:r>
              <a:rPr lang="nl-NL" sz="1000" b="0" i="0" dirty="0">
                <a:solidFill>
                  <a:srgbClr val="333333"/>
                </a:solidFill>
                <a:effectLst/>
              </a:rPr>
              <a:t>"Ik heb die vraag niet gesteld, want ik wist dat dat niet tot een antwoord zou leiden waar ik enige richting van kon verwachten. Vraag het aan een wilsonbekwaam iemand en je krijgt een antwoord dat voortkomt uit de emotie die op dat ogenblik bestaat."</a:t>
            </a:r>
          </a:p>
          <a:p>
            <a:pPr algn="l"/>
            <a:r>
              <a:rPr lang="nl-NL" sz="1000" b="0" i="0" dirty="0">
                <a:solidFill>
                  <a:srgbClr val="333333"/>
                </a:solidFill>
                <a:effectLst/>
              </a:rPr>
              <a:t>"En ik wist dat ze in paniek zou raken. Ik heb dat enkele weken eerder uitgetest, en zag toen wat voor </a:t>
            </a:r>
            <a:r>
              <a:rPr lang="nl-NL" sz="1000" b="0" i="0" dirty="0" err="1">
                <a:solidFill>
                  <a:srgbClr val="333333"/>
                </a:solidFill>
                <a:effectLst/>
              </a:rPr>
              <a:t>lijdensdruk</a:t>
            </a:r>
            <a:r>
              <a:rPr lang="nl-NL" sz="1000" b="0" i="0" dirty="0">
                <a:solidFill>
                  <a:srgbClr val="333333"/>
                </a:solidFill>
                <a:effectLst/>
              </a:rPr>
              <a:t> dat bij haar gaf. Heel veel onrust, angst, frustratie en boosheid. En dan heb ik als arts de bevoegdheid om die vraag achterwege te laten."</a:t>
            </a:r>
          </a:p>
          <a:p>
            <a:pPr algn="l"/>
            <a:endParaRPr lang="nl-NL" sz="1000" b="1" i="0" dirty="0">
              <a:solidFill>
                <a:srgbClr val="333333"/>
              </a:solidFill>
              <a:effectLst/>
            </a:endParaRPr>
          </a:p>
          <a:p>
            <a:pPr algn="l"/>
            <a:r>
              <a:rPr lang="nl-NL" sz="1000" b="1" i="0" dirty="0">
                <a:solidFill>
                  <a:srgbClr val="333333"/>
                </a:solidFill>
                <a:effectLst/>
              </a:rPr>
              <a:t>Slaapmiddel in de koffie</a:t>
            </a:r>
          </a:p>
          <a:p>
            <a:pPr algn="l"/>
            <a:r>
              <a:rPr lang="nl-NL" sz="1000" b="0" i="0" dirty="0">
                <a:solidFill>
                  <a:srgbClr val="333333"/>
                </a:solidFill>
                <a:effectLst/>
              </a:rPr>
              <a:t>Om te voorkomen dat de vrouw in verwarring en paniek raakt tijdens het toedienen van de dodelijke middelen, geeft Arends haar eerst koffie met daarin, zonder medeweten van de vrouw, slaapmiddel.</a:t>
            </a:r>
          </a:p>
          <a:p>
            <a:pPr algn="l"/>
            <a:r>
              <a:rPr lang="nl-NL" sz="1000" b="0" i="0" dirty="0">
                <a:solidFill>
                  <a:srgbClr val="333333"/>
                </a:solidFill>
                <a:effectLst/>
              </a:rPr>
              <a:t>Later laten </a:t>
            </a:r>
            <a:r>
              <a:rPr lang="nl-NL" sz="1000" b="0" i="0" u="none" strike="noStrike" dirty="0">
                <a:solidFill>
                  <a:srgbClr val="3F739F"/>
                </a:solidFill>
                <a:effectLst/>
                <a:hlinkClick r:id="rId3"/>
              </a:rPr>
              <a:t>kritische artsen</a:t>
            </a:r>
            <a:r>
              <a:rPr lang="nl-NL" sz="1000" b="0" i="0" dirty="0">
                <a:solidFill>
                  <a:srgbClr val="333333"/>
                </a:solidFill>
                <a:effectLst/>
              </a:rPr>
              <a:t> zich hier fel over uit. Ze vinden het te ver gaan om een demente vrouw "stiekem" te euthanaseren. Arends: "Dat is verdekt toedienen van medicatie, en dat mag met toestemming van de wettig vertegenwoordiger, in dit geval haar echtgenoot en plaatsvervangend haar dochter. Beiden hebben volmondig toestemming gegeven."</a:t>
            </a:r>
          </a:p>
          <a:p>
            <a:pPr algn="l"/>
            <a:r>
              <a:rPr lang="nl-NL" sz="1000" b="0" i="0" dirty="0">
                <a:solidFill>
                  <a:srgbClr val="333333"/>
                </a:solidFill>
                <a:effectLst/>
              </a:rPr>
              <a:t>Arends ziet bovendien geen andere optie. "Hoe wil je het dan doen? We konden haar niet bewust afscheid laten nemen. Ze wist niet dat ze ging sterven. Dat was niet meer binnen haar begripsvermogen."</a:t>
            </a:r>
          </a:p>
          <a:p>
            <a:pPr algn="l"/>
            <a:endParaRPr lang="nl-NL" sz="1000" b="0" i="0" dirty="0">
              <a:solidFill>
                <a:srgbClr val="999999"/>
              </a:solidFill>
              <a:effectLst/>
            </a:endParaRPr>
          </a:p>
          <a:p>
            <a:pPr algn="l"/>
            <a:r>
              <a:rPr lang="nl-NL" sz="1000" b="0" i="0" dirty="0">
                <a:solidFill>
                  <a:srgbClr val="333333"/>
                </a:solidFill>
                <a:effectLst/>
              </a:rPr>
              <a:t>Na de levensbeëindiging stuurt Arends alle details naar een toetsingscommissie, die de euthanasie zoals gebruikelijk beoordeelt. "Ik dacht, dit ga ik even uitleggen en dan is het klaar."</a:t>
            </a:r>
          </a:p>
          <a:p>
            <a:pPr algn="l"/>
            <a:r>
              <a:rPr lang="nl-NL" sz="1000" b="0" i="0" dirty="0">
                <a:solidFill>
                  <a:srgbClr val="333333"/>
                </a:solidFill>
                <a:effectLst/>
              </a:rPr>
              <a:t>Het medisch tuchtcollege berispt haar. In hoger beroep wordt dat afgezwakt naar een 'waarschuwing'. De </a:t>
            </a:r>
            <a:r>
              <a:rPr lang="nl-NL" sz="1000" b="0" i="0" u="none" strike="noStrike" dirty="0">
                <a:solidFill>
                  <a:srgbClr val="3F739F"/>
                </a:solidFill>
                <a:effectLst/>
                <a:hlinkClick r:id="rId4"/>
              </a:rPr>
              <a:t>rechtbank</a:t>
            </a:r>
            <a:r>
              <a:rPr lang="nl-NL" sz="1000" b="0" i="0" dirty="0">
                <a:solidFill>
                  <a:srgbClr val="333333"/>
                </a:solidFill>
                <a:effectLst/>
              </a:rPr>
              <a:t> ontslaat de arts van alle rechtsvervolging. De zaak belandt uiteindelijk voor de Hoge Raad.</a:t>
            </a:r>
          </a:p>
          <a:p>
            <a:pPr algn="l"/>
            <a:r>
              <a:rPr lang="nl-NL" sz="1000" b="0" i="0" dirty="0">
                <a:solidFill>
                  <a:srgbClr val="333333"/>
                </a:solidFill>
                <a:effectLst/>
              </a:rPr>
              <a:t>De rechters buigen zich over de vraag of levensbeëindiging op een wilsonbekwame, demente patiënt, wel mag. "Ik heb nooit een rechtszaak verwacht, nooit", zegt Arends. "Ik kon elke beslissing verantwoorden. Ik was ervan overtuigd dat ik zorgvuldig had gehandeld, binnen de grenzen van de wet."</a:t>
            </a:r>
          </a:p>
          <a:p>
            <a:pPr algn="l"/>
            <a:r>
              <a:rPr lang="nl-NL" sz="1000" b="0" i="0" dirty="0">
                <a:solidFill>
                  <a:srgbClr val="333333"/>
                </a:solidFill>
                <a:effectLst/>
              </a:rPr>
              <a:t>"Het is iets bizars. Je zit op het strafbankje, dat past helemaal niet in het beeld dat je als arts hebt. De eerste keer dat ik me realiseerde dat zelfs moord een optie was voor de rechtbank, kwam het beeld voor me van een gevangeniscel. Dat heeft zo'n ongelooflijke impact op een mens."</a:t>
            </a:r>
          </a:p>
          <a:p>
            <a:pPr algn="l"/>
            <a:endParaRPr lang="nl-NL" sz="1000" b="1" i="0" dirty="0">
              <a:solidFill>
                <a:srgbClr val="333333"/>
              </a:solidFill>
              <a:effectLst/>
            </a:endParaRPr>
          </a:p>
          <a:p>
            <a:pPr algn="l"/>
            <a:r>
              <a:rPr lang="nl-NL" sz="1000" b="1" i="0" dirty="0">
                <a:solidFill>
                  <a:srgbClr val="333333"/>
                </a:solidFill>
                <a:effectLst/>
              </a:rPr>
              <a:t>Grensgeval</a:t>
            </a:r>
          </a:p>
          <a:p>
            <a:pPr algn="l"/>
            <a:r>
              <a:rPr lang="nl-NL" sz="1000" b="0" i="0" dirty="0">
                <a:solidFill>
                  <a:srgbClr val="333333"/>
                </a:solidFill>
                <a:effectLst/>
              </a:rPr>
              <a:t>Maar na de rechtbank ontslaat ook de Hoge Raad Arends van alle rechtsvervolging. Arends heeft zorgvuldig gehandeld, is het oordeel. De Raad legt daarmee vast dat een arts gehoor mag geven aan een schriftelijk verzoek tot euthanasie van iemand die niet meer wilsbekwaam is door vergevorderde dementie.</a:t>
            </a:r>
          </a:p>
          <a:p>
            <a:pPr algn="l"/>
            <a:r>
              <a:rPr lang="nl-NL" sz="1000" b="0" i="0" dirty="0">
                <a:solidFill>
                  <a:srgbClr val="333333"/>
                </a:solidFill>
                <a:effectLst/>
              </a:rPr>
              <a:t>Het is een enorme opluchting voor Arends. Ondanks het voor haar slopende proces heeft ze geen spijt van de euthanasie of van haar openheid richting de toetsingscommissie, wat leidt tot de zaak. "Ik wist dat dit een complexe casus was. Maar ik stond er vierkant achter. Wetende wat ik toen wist had ik dit weer gedaan. En wetende wat ik nu weet, waar we nu staan na de uitspraak van de Hoge Raad, doe ik het zeker weer."</a:t>
            </a:r>
          </a:p>
          <a:p>
            <a:pPr algn="l"/>
            <a:r>
              <a:rPr lang="nl-NL" sz="1000" b="0" i="0" dirty="0">
                <a:solidFill>
                  <a:srgbClr val="333333"/>
                </a:solidFill>
                <a:effectLst/>
              </a:rPr>
              <a:t>"Ik kan me voorstellen dat er artsen zijn die dit te veel een grensgeval zouden vinden. Ik moest zonder bevestiging van de patiënt die stap nemen. En dat was heftig. Maar toch het beste."</a:t>
            </a:r>
          </a:p>
          <a:p>
            <a:endParaRPr lang="nl-NL" sz="1000" b="1" noProof="0" dirty="0"/>
          </a:p>
          <a:p>
            <a:endParaRPr lang="nl-NL" sz="1000" b="1" noProof="0" dirty="0"/>
          </a:p>
          <a:p>
            <a:r>
              <a:rPr lang="nl-NL" sz="1000" b="1" noProof="0" dirty="0"/>
              <a:t>ACHTERGROND INFORMATIE </a:t>
            </a:r>
          </a:p>
          <a:p>
            <a:r>
              <a:rPr lang="nl-NL" sz="1000" dirty="0"/>
              <a:t>Uitspraak ‘koffie-euthanasie’ specialist </a:t>
            </a:r>
            <a:r>
              <a:rPr lang="nl-NL" sz="1000" dirty="0" err="1"/>
              <a:t>ouderengeeskunde</a:t>
            </a:r>
            <a:r>
              <a:rPr lang="nl-NL" sz="1000" dirty="0"/>
              <a:t> </a:t>
            </a:r>
            <a:r>
              <a:rPr lang="nl-NL" sz="1000" dirty="0" err="1"/>
              <a:t>Marinou</a:t>
            </a:r>
            <a:r>
              <a:rPr lang="nl-NL" sz="1000" dirty="0"/>
              <a:t> Arends: </a:t>
            </a:r>
            <a:r>
              <a:rPr lang="nl-NL" sz="1000" dirty="0">
                <a:hlinkClick r:id="rId5"/>
              </a:rPr>
              <a:t>https://uitspraken.rechtspraak.nl/inziendocument?id=ECLI:NL:RBDHA:2019:9506</a:t>
            </a:r>
            <a:endParaRPr lang="nl-NL" sz="1000" dirty="0"/>
          </a:p>
          <a:p>
            <a:r>
              <a:rPr lang="nl-NL" sz="1000" dirty="0">
                <a:hlinkClick r:id="rId6"/>
              </a:rPr>
              <a:t>https://uitspraken.rechtspraak.nl/inziendocument?id=ECLI:NL:HR:2020:713</a:t>
            </a:r>
            <a:endParaRPr lang="nl-NL" sz="1000" dirty="0"/>
          </a:p>
          <a:p>
            <a:r>
              <a:rPr lang="nl-NL" sz="1000" dirty="0">
                <a:hlinkClick r:id="rId7"/>
              </a:rPr>
              <a:t>https://uitspraken.rechtspraak.nl/inziendocument?id=ECLI:NL:HR:2020:712</a:t>
            </a:r>
            <a:endParaRPr lang="nl-NL" sz="1000" dirty="0"/>
          </a:p>
          <a:p>
            <a:endParaRPr lang="nl-NL" sz="1000" dirty="0"/>
          </a:p>
          <a:p>
            <a:r>
              <a:rPr lang="nl-NL" sz="1000" dirty="0"/>
              <a:t>De NVVE is enorm opgelucht, in de eerste plaats voor de arts, dat de rechter in de strafzaak euthanasie tegen specialist ouderengeneeskunde </a:t>
            </a:r>
            <a:r>
              <a:rPr lang="nl-NL" sz="1000" dirty="0" err="1"/>
              <a:t>Marinou</a:t>
            </a:r>
            <a:r>
              <a:rPr lang="nl-NL" sz="1000" dirty="0"/>
              <a:t> Arends heeft geoordeeld dat er sprake was van een zorgvuldige euthanasie.</a:t>
            </a:r>
          </a:p>
          <a:p>
            <a:r>
              <a:rPr lang="nl-NL" sz="1000" dirty="0"/>
              <a:t>Deze uitspraak is gezien het uiterst zorgvuldige handelen van de arts niet meer dan terecht. De NVVE is blij dat de rechter met deze uitspraak erkent dat juist bij een diepdemente patiënt die zich niet meer samenhangend kan uiten, van de arts niet wordt verlangd dat deze aan de patiënt vraagt het schriftelijk euthanasieverzoek nog eens mondeling te bevestigen.</a:t>
            </a:r>
          </a:p>
          <a:p>
            <a:r>
              <a:rPr lang="nl-NL" sz="1000" dirty="0" err="1"/>
              <a:t>Marinou</a:t>
            </a:r>
            <a:r>
              <a:rPr lang="nl-NL" sz="1000" dirty="0"/>
              <a:t> A. verleende in 2016 euthanasie aan een diepdemente vrouw die in bezit was van een schriftelijke wilsverklaring. Zij had deze wilsverklaring opgesteld vanuit een weloverwogen en diepe wens en deze toen zij nog wilsbekwaam was ook meermaals bevestigd. Het doel van de wilsverklaring was dat deze in de plaats zou komen van een mondeling euthanasieverzoek als zij niet meer in staat zou zijn een dergelijk verzoek te doen. De euthanasiewet biedt deze mogelijkheid (art 2.2. WTL).</a:t>
            </a:r>
          </a:p>
          <a:p>
            <a:r>
              <a:rPr lang="nl-NL" sz="1000" dirty="0"/>
              <a:t>De patiënte wist niet meer wat euthanasie was en had geen inzicht meer in haar ziekte. Hierdoor kon zij hier ook geen zinnige uitspraken meer over doen. Tot opluchting van de NVVE erkent de rechter met dit oordeel de waarde van een schriftelijke wilsverklaring en daarmee het recht op zelfbeschikking.</a:t>
            </a:r>
          </a:p>
          <a:p>
            <a:r>
              <a:rPr lang="nl-NL" sz="1000" dirty="0"/>
              <a:t>De NVVE zal de juridische ondersteuning van de arts vanaf het hoger beroep garanderen – mocht het OM tot hoger beroep overgaan - vanuit een speciaal voor dit soort belangrijke rechtszaken bedoeld fonds.</a:t>
            </a:r>
          </a:p>
          <a:p>
            <a:r>
              <a:rPr lang="nl-NL" sz="1000" dirty="0">
                <a:hlinkClick r:id="rId8"/>
              </a:rPr>
              <a:t>Klik hier voor het volledige persbericht en vonnis van de Rechtbank Den Haag</a:t>
            </a:r>
            <a:endParaRPr lang="nl-NL" sz="1000" dirty="0"/>
          </a:p>
          <a:p>
            <a:endParaRPr lang="nl-NL" sz="1000" dirty="0"/>
          </a:p>
          <a:p>
            <a:r>
              <a:rPr lang="nl-NL" sz="1000" dirty="0"/>
              <a:t>Terugkijklink: </a:t>
            </a:r>
            <a:r>
              <a:rPr lang="nl-NL" sz="1000" dirty="0">
                <a:hlinkClick r:id="rId9"/>
              </a:rPr>
              <a:t>https://nos.nl/nieuwsuur/artikel/2337237-vervolgde-euthanasiearts-doet-voor-het-eerst-haar-verhaal-ik-zou-het-weer-doen.html</a:t>
            </a:r>
            <a:endParaRPr lang="nl-NL" sz="1000" dirty="0"/>
          </a:p>
          <a:p>
            <a:endParaRPr lang="nl-NL" sz="1000"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30</a:t>
            </a:fld>
            <a:endParaRPr lang="nl-NL"/>
          </a:p>
        </p:txBody>
      </p:sp>
    </p:spTree>
    <p:extLst>
      <p:ext uri="{BB962C8B-B14F-4D97-AF65-F5344CB8AC3E}">
        <p14:creationId xmlns:p14="http://schemas.microsoft.com/office/powerpoint/2010/main" val="3980501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noProof="0" dirty="0"/>
              <a:t>VOOR DE SPREKER</a:t>
            </a:r>
          </a:p>
          <a:p>
            <a:pPr marL="0" lvl="0" indent="0">
              <a:buFont typeface="Symbol" panose="05050102010706020507" pitchFamily="18" charset="2"/>
              <a:buNone/>
            </a:pPr>
            <a:r>
              <a:rPr lang="nl-NL" dirty="0">
                <a:effectLst/>
                <a:ea typeface="Calibri" panose="020F0502020204030204" pitchFamily="34" charset="0"/>
                <a:cs typeface="Calibri" panose="020F0502020204030204" pitchFamily="34" charset="0"/>
              </a:rPr>
              <a:t>Bieden van liefdevolle verzorging en aandacht</a:t>
            </a:r>
            <a:endParaRPr lang="nl-NL" dirty="0">
              <a:effectLst/>
              <a:ea typeface="Calibri" panose="020F0502020204030204" pitchFamily="34" charset="0"/>
              <a:cs typeface="Times New Roman" panose="02020603050405020304" pitchFamily="18" charset="0"/>
            </a:endParaRPr>
          </a:p>
          <a:p>
            <a:pPr marL="0" lvl="0" indent="0">
              <a:buFont typeface="Symbol" panose="05050102010706020507" pitchFamily="18" charset="2"/>
              <a:buNone/>
            </a:pPr>
            <a:endParaRPr lang="nl-NL" dirty="0">
              <a:effectLst/>
              <a:ea typeface="Calibri" panose="020F0502020204030204" pitchFamily="34" charset="0"/>
              <a:cs typeface="Calibri" panose="020F0502020204030204" pitchFamily="34" charset="0"/>
            </a:endParaRPr>
          </a:p>
          <a:p>
            <a:pPr marL="0" lvl="0" indent="0">
              <a:buFont typeface="Symbol" panose="05050102010706020507" pitchFamily="18" charset="2"/>
              <a:buNone/>
            </a:pPr>
            <a:r>
              <a:rPr lang="nl-NL" dirty="0">
                <a:effectLst/>
                <a:ea typeface="Calibri" panose="020F0502020204030204" pitchFamily="34" charset="0"/>
                <a:cs typeface="Calibri" panose="020F0502020204030204" pitchFamily="34" charset="0"/>
              </a:rPr>
              <a:t>Overwegen behandeling te (laten) stoppen. </a:t>
            </a:r>
            <a:r>
              <a:rPr lang="nl-NL" dirty="0"/>
              <a:t>Uw gevolmachtigde of een (andere) naaste zorgt er dan voor dat het behandelverbod wordt nageleefd en er geen enkele levensverlengende behandeling meer wordt uitgevoerd, dus ook geen behandeling van complicaties zoals een longontsteking.</a:t>
            </a:r>
            <a:endParaRPr lang="nl-NL" dirty="0">
              <a:effectLst/>
              <a:cs typeface="Times New Roman" panose="02020603050405020304" pitchFamily="18" charset="0"/>
            </a:endParaRPr>
          </a:p>
          <a:p>
            <a:pPr marL="0" lvl="0" indent="0">
              <a:buFont typeface="Symbol" panose="05050102010706020507" pitchFamily="18" charset="2"/>
              <a:buNone/>
            </a:pPr>
            <a:endParaRPr lang="nl-NL" dirty="0">
              <a:effectLst/>
              <a:ea typeface="Calibri" panose="020F0502020204030204" pitchFamily="34" charset="0"/>
              <a:cs typeface="Times New Roman" panose="02020603050405020304" pitchFamily="18" charset="0"/>
            </a:endParaRPr>
          </a:p>
          <a:p>
            <a:pPr marL="0" lvl="0" indent="0">
              <a:buFont typeface="Symbol" panose="05050102010706020507" pitchFamily="18" charset="2"/>
              <a:buNone/>
            </a:pPr>
            <a:r>
              <a:rPr lang="nl-NL" dirty="0">
                <a:effectLst/>
                <a:ea typeface="Calibri" panose="020F0502020204030204" pitchFamily="34" charset="0"/>
                <a:cs typeface="Times New Roman" panose="02020603050405020304" pitchFamily="18" charset="0"/>
              </a:rPr>
              <a:t>Als er geen lijden wordt ervaren is e</a:t>
            </a:r>
            <a:r>
              <a:rPr lang="nl-NL" dirty="0">
                <a:effectLst/>
                <a:ea typeface="Calibri" panose="020F0502020204030204" pitchFamily="34" charset="0"/>
                <a:cs typeface="Calibri" panose="020F0502020204030204" pitchFamily="34" charset="0"/>
              </a:rPr>
              <a:t>uthanasie niet mogelijk. Als er sprake is van ernstige pijn, benauwdheid, angst, agressie of onrust en er is een schriftelijk euthanasieverzoek dan behoort euthanasie tot de mogelijkheden als de arts bereid is om het uit te voeren. </a:t>
            </a:r>
            <a:endParaRPr lang="nl-NL" noProof="0" dirty="0"/>
          </a:p>
          <a:p>
            <a:endParaRPr lang="nl-NL" noProof="0" dirty="0"/>
          </a:p>
          <a:p>
            <a:r>
              <a:rPr lang="nl-NL" b="1" noProof="0" dirty="0"/>
              <a:t>ACHTERGROND INFORMATIE </a:t>
            </a:r>
          </a:p>
          <a:p>
            <a:endParaRPr lang="nl-NL" dirty="0"/>
          </a:p>
        </p:txBody>
      </p:sp>
      <p:sp>
        <p:nvSpPr>
          <p:cNvPr id="5" name="Tijdelijke aanduiding voor dia-afbeelding 4">
            <a:extLst>
              <a:ext uri="{FF2B5EF4-FFF2-40B4-BE49-F238E27FC236}">
                <a16:creationId xmlns="" xmlns:a16="http://schemas.microsoft.com/office/drawing/2014/main" id="{7B15D15C-F6DF-486E-9AEE-94AA08CDADD4}"/>
              </a:ext>
            </a:extLst>
          </p:cNvPr>
          <p:cNvSpPr>
            <a:spLocks noGrp="1" noRot="1" noChangeAspect="1"/>
          </p:cNvSpPr>
          <p:nvPr>
            <p:ph type="sldImg"/>
          </p:nvPr>
        </p:nvSpPr>
        <p:spPr/>
      </p:sp>
      <p:sp>
        <p:nvSpPr>
          <p:cNvPr id="4" name="Tijdelijke aanduiding voor dianummer 3">
            <a:extLst>
              <a:ext uri="{FF2B5EF4-FFF2-40B4-BE49-F238E27FC236}">
                <a16:creationId xmlns="" xmlns:a16="http://schemas.microsoft.com/office/drawing/2014/main" id="{F6CA4C5C-69B7-45AB-9BAF-013856FF92AF}"/>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31</a:t>
            </a:fld>
            <a:endParaRPr lang="nl-NL" dirty="0"/>
          </a:p>
        </p:txBody>
      </p:sp>
    </p:spTree>
    <p:extLst>
      <p:ext uri="{BB962C8B-B14F-4D97-AF65-F5344CB8AC3E}">
        <p14:creationId xmlns:p14="http://schemas.microsoft.com/office/powerpoint/2010/main" val="2113268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Om de kans op euthanasie bij dementie zo groot mogelijk te maken is het dus heel belangrijk dat u:</a:t>
            </a:r>
          </a:p>
          <a:p>
            <a:r>
              <a:rPr lang="nl-NL" dirty="0"/>
              <a:t>Kraakheldere wilsverklaringen opstelt en deze met de gespreksdriehoek bespreekt, blijft bespreken, herziet en ondertekent.</a:t>
            </a:r>
          </a:p>
          <a:p>
            <a:r>
              <a:rPr lang="nl-NL" dirty="0"/>
              <a:t>Zodra u vermoedens van dementie krijgt, de diagnose te laten stellen via de huisarts bij een geheugenpoli zodat u een lange spreekperiode krijgt</a:t>
            </a:r>
          </a:p>
          <a:p>
            <a:r>
              <a:rPr lang="nl-NL" dirty="0"/>
              <a:t>Opnieuw kijkt naar uw persoonlijke aanvullingen en dit bespreekt met arts en naasten.</a:t>
            </a:r>
          </a:p>
          <a:p>
            <a:r>
              <a:rPr lang="nl-NL" dirty="0"/>
              <a:t>Afspraken maakt met uw arts en naasten en zelf de regie houdt.</a:t>
            </a:r>
          </a:p>
          <a:p>
            <a:endParaRPr lang="nl-NL" dirty="0"/>
          </a:p>
          <a:p>
            <a:r>
              <a:rPr lang="nl-NL" b="1" dirty="0"/>
              <a:t>ACHTERGRONDINFORMATIE</a:t>
            </a:r>
          </a:p>
          <a:p>
            <a:endParaRPr lang="nl-NL" dirty="0"/>
          </a:p>
        </p:txBody>
      </p:sp>
      <p:sp>
        <p:nvSpPr>
          <p:cNvPr id="4" name="Tijdelijke aanduiding voor dia-afbeelding 3">
            <a:extLst>
              <a:ext uri="{FF2B5EF4-FFF2-40B4-BE49-F238E27FC236}">
                <a16:creationId xmlns="" xmlns:a16="http://schemas.microsoft.com/office/drawing/2014/main" id="{88E3A738-463A-4C41-B4EE-0F6472BFEEF9}"/>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5CE73551-F254-4CA5-BFA2-64C52E76CC42}"/>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32</a:t>
            </a:fld>
            <a:endParaRPr lang="nl-NL" dirty="0"/>
          </a:p>
        </p:txBody>
      </p:sp>
    </p:spTree>
    <p:extLst>
      <p:ext uri="{BB962C8B-B14F-4D97-AF65-F5344CB8AC3E}">
        <p14:creationId xmlns:p14="http://schemas.microsoft.com/office/powerpoint/2010/main" val="1086333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Als euthanasie niet kan óf niet meer kan, zijn er dan nog mogelijkheden?</a:t>
            </a:r>
          </a:p>
          <a:p>
            <a:endParaRPr lang="nl-NL" dirty="0"/>
          </a:p>
          <a:p>
            <a:r>
              <a:rPr lang="nl-NL" b="1" dirty="0"/>
              <a:t>ACHTERGRONDINFORMATIE</a:t>
            </a:r>
          </a:p>
          <a:p>
            <a:endParaRPr lang="nl-NL" dirty="0"/>
          </a:p>
        </p:txBody>
      </p:sp>
      <p:sp>
        <p:nvSpPr>
          <p:cNvPr id="4" name="Tijdelijke aanduiding voor dia-afbeelding 3">
            <a:extLst>
              <a:ext uri="{FF2B5EF4-FFF2-40B4-BE49-F238E27FC236}">
                <a16:creationId xmlns="" xmlns:a16="http://schemas.microsoft.com/office/drawing/2014/main" id="{FA68C0F8-4184-48D6-8B27-DFBFEF32B1F3}"/>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75736787-65C4-4BD2-91C9-FB49A51C24F1}"/>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33</a:t>
            </a:fld>
            <a:endParaRPr lang="nl-NL" dirty="0"/>
          </a:p>
        </p:txBody>
      </p:sp>
    </p:spTree>
    <p:extLst>
      <p:ext uri="{BB962C8B-B14F-4D97-AF65-F5344CB8AC3E}">
        <p14:creationId xmlns:p14="http://schemas.microsoft.com/office/powerpoint/2010/main" val="116720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p>
          <a:p>
            <a:r>
              <a:rPr lang="nl-NL" dirty="0"/>
              <a:t>Euthanasie is niet of niet meer mogelijk als de patiënt niet zichtbaar lijdt. </a:t>
            </a:r>
          </a:p>
          <a:p>
            <a:r>
              <a:rPr lang="nl-NL" dirty="0"/>
              <a:t>Of de patiënt geeft aan niet te willen sterven. </a:t>
            </a:r>
          </a:p>
          <a:p>
            <a:r>
              <a:rPr lang="nl-NL" dirty="0"/>
              <a:t>Of de patiënt is wilsonbekwaam geworden en heeft geen zichtbaar lijden of een wilsverklaring.</a:t>
            </a:r>
          </a:p>
          <a:p>
            <a:endParaRPr lang="nl-NL" dirty="0"/>
          </a:p>
          <a:p>
            <a:endParaRPr lang="nl-NL" dirty="0"/>
          </a:p>
          <a:p>
            <a:r>
              <a:rPr lang="nl-NL" b="1" dirty="0"/>
              <a:t>ACHTERGRONDINFORMATIE</a:t>
            </a:r>
          </a:p>
          <a:p>
            <a:r>
              <a:rPr lang="nl-NL" dirty="0"/>
              <a:t>Voor familie kan het enorm frustrerend zijn dat euthanasie nu nier meer mogelijk is. Daarom dringt de NVVE erop aan om in gesprek te gaan met mensen bij wie de diagnose gesteld is. Nabestaanden blijven dan niet achter met het gevoel niet alles te hebben gedaan om euthanasie mogelijk te maken: er is een wilsverklaring en de arts wilde meewerken. Soms gaat een kans voorbij omdat moeilijk is vast te stellen dat een persoon lijdt of ontkent dat er sprake is van lijden. </a:t>
            </a:r>
          </a:p>
        </p:txBody>
      </p:sp>
      <p:sp>
        <p:nvSpPr>
          <p:cNvPr id="4" name="Tijdelijke aanduiding voor dia-afbeelding 3">
            <a:extLst>
              <a:ext uri="{FF2B5EF4-FFF2-40B4-BE49-F238E27FC236}">
                <a16:creationId xmlns="" xmlns:a16="http://schemas.microsoft.com/office/drawing/2014/main" id="{04B010B5-E7A2-4D52-87BC-40B9C5AC6E72}"/>
              </a:ext>
            </a:extLst>
          </p:cNvPr>
          <p:cNvSpPr>
            <a:spLocks noGrp="1" noRot="1" noChangeAspect="1"/>
          </p:cNvSpPr>
          <p:nvPr>
            <p:ph type="sldImg"/>
          </p:nvPr>
        </p:nvSpPr>
        <p:spPr/>
      </p:sp>
      <p:sp>
        <p:nvSpPr>
          <p:cNvPr id="5" name="Tijdelijke aanduiding voor dianummer 3">
            <a:extLst>
              <a:ext uri="{FF2B5EF4-FFF2-40B4-BE49-F238E27FC236}">
                <a16:creationId xmlns="" xmlns:a16="http://schemas.microsoft.com/office/drawing/2014/main" id="{CE9F875F-EF52-49FD-8D8F-13702619ADC7}"/>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34</a:t>
            </a:fld>
            <a:endParaRPr lang="nl-NL" dirty="0"/>
          </a:p>
        </p:txBody>
      </p:sp>
    </p:spTree>
    <p:extLst>
      <p:ext uri="{BB962C8B-B14F-4D97-AF65-F5344CB8AC3E}">
        <p14:creationId xmlns:p14="http://schemas.microsoft.com/office/powerpoint/2010/main" val="917064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dirty="0"/>
              <a:t>VOOR DE SPREKER</a:t>
            </a:r>
          </a:p>
          <a:p>
            <a:pPr lvl="0"/>
            <a:r>
              <a:rPr lang="nl-NL" dirty="0"/>
              <a:t>Het Behandelverbod is gebaseerd op de Wet op de Geneeskundige Behandelingsovereenkomst. Daarom is deze wilsverklaring juridisch afdwingbaar en daarmee dus heel erg belangrijk. Met het Behandelverbod heeft u, maar vooral uw gevolmachtigden een sterk schriftelijk document in handen waarmee zij juridisch sterk staan. Dat wil zeggen dat de arts zich aan dit verbod moet houden. Een arts mag geen medische handelingen uitvoeren zonder toestemming van de patiënt. Ook niet als door weigering van een behandeling de dood sneller intreedt. In een behandelverbod legt u vast onder welke omstandigheden u geen behandeling meer wilt. Het Behandelverbod is daarmee van enorme waarde.</a:t>
            </a:r>
          </a:p>
          <a:p>
            <a:pPr lvl="0"/>
            <a:endParaRPr lang="nl-NL" dirty="0"/>
          </a:p>
          <a:p>
            <a:pPr lvl="0"/>
            <a:r>
              <a:rPr lang="nl-NL" dirty="0"/>
              <a:t>Net als bij het Euthanasieverzoek, staat er op het Euthanasieverzoek al een basistekst afgedrukt om de exemplaren die de NVVE aan haar leden uitgeeft. Deze tekst is voldoende, maar het wordt aanbevolen om een aanvullende persoonlijke tekst toe te voegen.</a:t>
            </a:r>
          </a:p>
          <a:p>
            <a:pPr lvl="0"/>
            <a:endParaRPr lang="nl-NL" dirty="0"/>
          </a:p>
          <a:p>
            <a:pPr lvl="0"/>
            <a:r>
              <a:rPr lang="nl-NL" b="1" dirty="0"/>
              <a:t>ACHTERGROND INFORMATIE</a:t>
            </a:r>
            <a:endParaRPr lang="en-GB" b="1" dirty="0"/>
          </a:p>
          <a:p>
            <a:r>
              <a:rPr lang="nl-NL" dirty="0"/>
              <a:t>Een arts mag geen medische handelingen uitvoeren zonder toestemming van de patiënt. Ook niet als door weigering van een behandeling de dood sneller intreedt. In een behandelverbod legt u vast onder welke omstandigheden u geen behandeling meer wilt.</a:t>
            </a:r>
          </a:p>
          <a:p>
            <a:r>
              <a:rPr lang="nl-NL" dirty="0"/>
              <a:t>Behandelverbod is zeer waardevol: Het schriftelijke behandelverbod is een wilsverklaring van enorme waarde. In situaties dat u uw wil niet zelf meer kenbaar kunt maken gelden namelijk de in het behandelverbod opgenomen wensen. U kunt bijvoorbeeld aangeven of en hoe lang u behandeld wilt worden indien u in coma raakt, of onder welke omstandigheden u alleen nog behandeling wilt die erop gericht is pijn en ongemak te bestrijden.</a:t>
            </a:r>
          </a:p>
          <a:p>
            <a:r>
              <a:rPr lang="nl-NL" dirty="0"/>
              <a:t>Behandelverbod van de NVVE: Het behandelverbod van de NVVE is alleen beschikbaar voor leden. Leden kunnen het behandelverbod digitaal invullen op </a:t>
            </a:r>
            <a:r>
              <a:rPr lang="nl-NL" dirty="0">
                <a:hlinkClick r:id="rId3">
                  <a:extLst>
                    <a:ext uri="{A12FA001-AC4F-418D-AE19-62706E023703}">
                      <ahyp:hlinkClr xmlns="" xmlns:ahyp="http://schemas.microsoft.com/office/drawing/2018/hyperlinkcolor" val="tx"/>
                    </a:ext>
                  </a:extLst>
                </a:hlinkClick>
              </a:rPr>
              <a:t>Mijn NVVE</a:t>
            </a:r>
            <a:r>
              <a:rPr lang="nl-NL" dirty="0"/>
              <a:t>. Ook kan op Mijn NVVE een </a:t>
            </a:r>
            <a:r>
              <a:rPr lang="nl-NL" dirty="0" err="1"/>
              <a:t>papierenset</a:t>
            </a:r>
            <a:r>
              <a:rPr lang="nl-NL" dirty="0"/>
              <a:t> wilsverklaringen (bestaande uit behandelverbod, volmacht en euthanasieverzoek) voor 10 euro worden besteld.</a:t>
            </a:r>
          </a:p>
          <a:p>
            <a:r>
              <a:rPr lang="nl-NL" dirty="0"/>
              <a:t>Voor het invullen van de wilsverklaringen zijn hulpteksten beschikbaar op </a:t>
            </a:r>
            <a:r>
              <a:rPr lang="nl-NL" dirty="0">
                <a:hlinkClick r:id="rId3">
                  <a:extLst>
                    <a:ext uri="{A12FA001-AC4F-418D-AE19-62706E023703}">
                      <ahyp:hlinkClr xmlns="" xmlns:ahyp="http://schemas.microsoft.com/office/drawing/2018/hyperlinkcolor" val="tx"/>
                    </a:ext>
                  </a:extLst>
                </a:hlinkClick>
              </a:rPr>
              <a:t>Mijn NVVE</a:t>
            </a:r>
            <a:r>
              <a:rPr lang="nl-NL" dirty="0"/>
              <a:t>. Voor vragen en advies over wilsverklaringen kunnen leden terecht bij het </a:t>
            </a:r>
            <a:r>
              <a:rPr lang="nl-NL" dirty="0">
                <a:hlinkClick r:id="rId4" tooltip="Adviescentrum">
                  <a:extLst>
                    <a:ext uri="{A12FA001-AC4F-418D-AE19-62706E023703}">
                      <ahyp:hlinkClr xmlns="" xmlns:ahyp="http://schemas.microsoft.com/office/drawing/2018/hyperlinkcolor" val="tx"/>
                    </a:ext>
                  </a:extLst>
                </a:hlinkClick>
              </a:rPr>
              <a:t>NVVE adviescentrum</a:t>
            </a:r>
            <a:r>
              <a:rPr lang="nl-NL" dirty="0"/>
              <a:t> en bij de </a:t>
            </a:r>
            <a:r>
              <a:rPr lang="nl-NL" dirty="0">
                <a:hlinkClick r:id="rId5" tooltip="Spreekuren wilsverklaringen">
                  <a:extLst>
                    <a:ext uri="{A12FA001-AC4F-418D-AE19-62706E023703}">
                      <ahyp:hlinkClr xmlns="" xmlns:ahyp="http://schemas.microsoft.com/office/drawing/2018/hyperlinkcolor" val="tx"/>
                    </a:ext>
                  </a:extLst>
                </a:hlinkClick>
              </a:rPr>
              <a:t>spreekuren speciaal voor wilsverklaringen</a:t>
            </a:r>
            <a:r>
              <a:rPr lang="nl-NL" dirty="0"/>
              <a:t>.</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35</a:t>
            </a:fld>
            <a:endParaRPr lang="nl-NL"/>
          </a:p>
        </p:txBody>
      </p:sp>
      <p:sp>
        <p:nvSpPr>
          <p:cNvPr id="7" name="Tijdelijke aanduiding voor dia-afbeelding 6">
            <a:extLst>
              <a:ext uri="{FF2B5EF4-FFF2-40B4-BE49-F238E27FC236}">
                <a16:creationId xmlns="" xmlns:a16="http://schemas.microsoft.com/office/drawing/2014/main" id="{83906081-F9E6-43E4-8356-BB2B8563B967}"/>
              </a:ext>
            </a:extLst>
          </p:cNvPr>
          <p:cNvSpPr>
            <a:spLocks noGrp="1" noRot="1" noChangeAspect="1"/>
          </p:cNvSpPr>
          <p:nvPr>
            <p:ph type="sldImg"/>
          </p:nvPr>
        </p:nvSpPr>
        <p:spPr/>
      </p:sp>
    </p:spTree>
    <p:extLst>
      <p:ext uri="{BB962C8B-B14F-4D97-AF65-F5344CB8AC3E}">
        <p14:creationId xmlns:p14="http://schemas.microsoft.com/office/powerpoint/2010/main" val="3785965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en-GB" b="1" dirty="0"/>
              <a:t>VOOR DE SPREKER</a:t>
            </a:r>
          </a:p>
          <a:p>
            <a:r>
              <a:rPr lang="nl-NL" sz="1100" kern="1200" dirty="0">
                <a:solidFill>
                  <a:schemeClr val="tx1"/>
                </a:solidFill>
                <a:effectLst/>
                <a:latin typeface="+mn-lt"/>
                <a:ea typeface="+mn-ea"/>
                <a:cs typeface="+mn-cs"/>
              </a:rPr>
              <a:t>Met een volmacht geeft u aan, wie voor uw medische beslissingen op komt als u dat zelf niet meer kunt </a:t>
            </a:r>
            <a:r>
              <a:rPr lang="nl-NL" sz="1100" dirty="0"/>
              <a:t>zeggen.</a:t>
            </a:r>
          </a:p>
          <a:p>
            <a:pPr marL="0" indent="0">
              <a:buFont typeface="Arial" panose="020B0604020202020204" pitchFamily="34" charset="0"/>
              <a:buNone/>
            </a:pPr>
            <a:r>
              <a:rPr lang="nl-NL" sz="1100" dirty="0"/>
              <a:t>Met een volmacht bevestigt u inzagerecht in uw patiëntendossier </a:t>
            </a:r>
          </a:p>
          <a:p>
            <a:pPr marL="0" indent="0">
              <a:buFont typeface="Arial" panose="020B0604020202020204" pitchFamily="34" charset="0"/>
              <a:buNone/>
            </a:pPr>
            <a:r>
              <a:rPr lang="nl-NL" sz="1100" dirty="0"/>
              <a:t>De gegevens van de wettelijke vertegenwoordiger of iemand anders die u machtigt als gevolmachtigde staan erop</a:t>
            </a:r>
          </a:p>
          <a:p>
            <a:pPr marL="0" indent="0">
              <a:buFont typeface="Arial" panose="020B0604020202020204" pitchFamily="34" charset="0"/>
              <a:buNone/>
            </a:pPr>
            <a:r>
              <a:rPr lang="nl-NL" sz="1100" dirty="0"/>
              <a:t>Het hoort thuis in het patiëntendossier van de huisarts, dan weet hij met wie hij moet overleggen als er iets is</a:t>
            </a:r>
          </a:p>
          <a:p>
            <a:pPr marL="0" indent="0">
              <a:buFont typeface="Arial" panose="020B0604020202020204" pitchFamily="34" charset="0"/>
              <a:buNone/>
            </a:pPr>
            <a:r>
              <a:rPr lang="nl-NL" sz="1100" dirty="0"/>
              <a:t>De financieel/zakelijke volmacht regelt u met een levenstestament bij de notaris. </a:t>
            </a:r>
          </a:p>
          <a:p>
            <a:pPr marL="0" indent="0">
              <a:buFont typeface="Arial" panose="020B0604020202020204" pitchFamily="34" charset="0"/>
              <a:buNone/>
            </a:pPr>
            <a:endParaRPr lang="nl-NL" sz="11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U kan uw partner of kind een volmacht geven, maar ook iemand anders die voor uw medische beslissingen opkomt als u dat zelf niet meer kunt doen. Bijvoorbeeld een goede vriend. Realiseert u zich dan wel, dat deze persoon beslist voor de anderen. Hier is raadzaam om hier iedereen van op de hoogte te brengen, zodat er geen onduidelijkheden ontstaan.</a:t>
            </a:r>
          </a:p>
          <a:p>
            <a:endParaRPr lang="nl-NL" dirty="0"/>
          </a:p>
          <a:p>
            <a:r>
              <a:rPr lang="nl-NL" b="1" dirty="0"/>
              <a:t>ACHTERGROND INFORMATIE</a:t>
            </a:r>
          </a:p>
          <a:p>
            <a:r>
              <a:rPr lang="nl-NL" dirty="0"/>
              <a:t>Meer informatie in de folder Toelichting bij de Wilsverklaring</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36</a:t>
            </a:fld>
            <a:endParaRPr lang="nl-NL"/>
          </a:p>
        </p:txBody>
      </p:sp>
      <p:sp>
        <p:nvSpPr>
          <p:cNvPr id="7" name="Tijdelijke aanduiding voor dia-afbeelding 6">
            <a:extLst>
              <a:ext uri="{FF2B5EF4-FFF2-40B4-BE49-F238E27FC236}">
                <a16:creationId xmlns="" xmlns:a16="http://schemas.microsoft.com/office/drawing/2014/main" id="{CDF75F15-7935-4EF0-BB27-2B86A5A48C85}"/>
              </a:ext>
            </a:extLst>
          </p:cNvPr>
          <p:cNvSpPr>
            <a:spLocks noGrp="1" noRot="1" noChangeAspect="1"/>
          </p:cNvSpPr>
          <p:nvPr>
            <p:ph type="sldImg"/>
          </p:nvPr>
        </p:nvSpPr>
        <p:spPr/>
      </p:sp>
    </p:spTree>
    <p:extLst>
      <p:ext uri="{BB962C8B-B14F-4D97-AF65-F5344CB8AC3E}">
        <p14:creationId xmlns:p14="http://schemas.microsoft.com/office/powerpoint/2010/main" val="1269268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73038"/>
            <a:ext cx="5486400" cy="3086100"/>
          </a:xfrm>
        </p:spPr>
      </p:sp>
      <p:sp>
        <p:nvSpPr>
          <p:cNvPr id="3" name="Tijdelijke aanduiding voor notities 2"/>
          <p:cNvSpPr>
            <a:spLocks noGrp="1"/>
          </p:cNvSpPr>
          <p:nvPr>
            <p:ph type="body" idx="1"/>
          </p:nvPr>
        </p:nvSpPr>
        <p:spPr/>
        <p:txBody>
          <a:bodyPr/>
          <a:lstStyle/>
          <a:p>
            <a:r>
              <a:rPr lang="nl-NL" b="1" noProof="0" dirty="0"/>
              <a:t>VOOR DE SPREKER</a:t>
            </a:r>
          </a:p>
          <a:p>
            <a:pPr marL="0" indent="0">
              <a:buFont typeface="+mj-lt"/>
              <a:buNone/>
            </a:pPr>
            <a:r>
              <a:rPr lang="nl-NL" noProof="0" dirty="0"/>
              <a:t>De palliatieve sedatie kan worden gestart als de patiënt een levensverwachting van maximaal 2 weken heeft, dat wil zeggen dat het natuurlijk overlijden binnen twee weken wordt verwacht. De arts kan dit inschatten.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noProof="0" dirty="0"/>
              <a:t>Het bewustzijn van de patiënt wordt verlaagd door een sterk slaapmiddel toe te dienen, dit noemen we sedatie. De patiënt krijgt geen vocht en voeding meer toegediend. De patiënt hoeft geen pijn te lijden, geen ongemakken te hebben en geen angst of onrust meer te ondergaan. Hiervoor krijgt hij pijnbestrijding, vaak is dat morfine.</a:t>
            </a:r>
          </a:p>
          <a:p>
            <a:pPr marL="0" indent="0">
              <a:buFont typeface="+mj-lt"/>
              <a:buNone/>
            </a:pPr>
            <a:endParaRPr lang="nl-NL"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noProof="0" dirty="0"/>
              <a:t>Uiteindelijk overlijdt de patiënt aan zijn ziekte, niet aan de sedatie. </a:t>
            </a:r>
          </a:p>
          <a:p>
            <a:pPr marL="0" indent="0">
              <a:buFont typeface="+mj-lt"/>
              <a:buNone/>
            </a:pPr>
            <a:endParaRPr lang="nl-NL"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noProof="0" dirty="0"/>
              <a:t>Na het starten van de sedatie kan het overlijden binnen enkele uren tot enkele dagen worden verwacht. </a:t>
            </a:r>
          </a:p>
          <a:p>
            <a:pPr marL="0" indent="0">
              <a:buFont typeface="+mj-lt"/>
              <a:buNone/>
            </a:pPr>
            <a:endParaRPr lang="nl-NL" sz="1100" b="0" i="0" kern="1200" dirty="0">
              <a:solidFill>
                <a:schemeClr val="tx1"/>
              </a:solidFill>
              <a:effectLst/>
              <a:latin typeface="+mn-lt"/>
              <a:ea typeface="+mn-ea"/>
              <a:cs typeface="+mn-cs"/>
            </a:endParaRPr>
          </a:p>
          <a:p>
            <a:r>
              <a:rPr lang="nl-NL" noProof="0" dirty="0"/>
              <a:t>Dit valt onder normaal medisch handelen en is een natuurlijke dood. </a:t>
            </a:r>
          </a:p>
          <a:p>
            <a:endParaRPr lang="nl-NL" noProof="0" dirty="0"/>
          </a:p>
          <a:p>
            <a:r>
              <a:rPr lang="nl-NL" noProof="0" dirty="0"/>
              <a:t>We gaan naar het volgende onderwerp.</a:t>
            </a:r>
            <a:endParaRPr lang="nl-NL" sz="1100" b="0" i="0" kern="1200" dirty="0">
              <a:solidFill>
                <a:schemeClr val="tx1"/>
              </a:solidFill>
              <a:effectLst/>
              <a:latin typeface="+mn-lt"/>
              <a:ea typeface="+mn-ea"/>
              <a:cs typeface="+mn-cs"/>
            </a:endParaRPr>
          </a:p>
          <a:p>
            <a:endParaRPr lang="nl-NL" noProof="0" dirty="0"/>
          </a:p>
          <a:p>
            <a:r>
              <a:rPr lang="nl-NL" b="1" noProof="0" dirty="0"/>
              <a:t>ACHTERGROND INFORMATIE:</a:t>
            </a:r>
          </a:p>
          <a:p>
            <a:r>
              <a:rPr lang="nl-NL" dirty="0"/>
              <a:t>Het verschil tussen euthanasie en palliatieve sedatie staat hier:</a:t>
            </a:r>
          </a:p>
          <a:p>
            <a:r>
              <a:rPr lang="nl-NL" dirty="0">
                <a:hlinkClick r:id="rId3"/>
              </a:rPr>
              <a:t>https://www.nvve.nl/informatie/palliatieve-sedatie/palliatieve-sedatie-vs-euthanasie</a:t>
            </a:r>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37</a:t>
            </a:fld>
            <a:endParaRPr lang="nl-NL"/>
          </a:p>
        </p:txBody>
      </p:sp>
    </p:spTree>
    <p:extLst>
      <p:ext uri="{BB962C8B-B14F-4D97-AF65-F5344CB8AC3E}">
        <p14:creationId xmlns:p14="http://schemas.microsoft.com/office/powerpoint/2010/main" val="908672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a:t>Wat doet de NVVE? De NVVE is er voor informatie, advies en steun.</a:t>
            </a:r>
            <a:endParaRPr lang="nl-NL" noProof="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38</a:t>
            </a:fld>
            <a:endParaRPr lang="nl-NL"/>
          </a:p>
        </p:txBody>
      </p:sp>
      <p:sp>
        <p:nvSpPr>
          <p:cNvPr id="7" name="Tijdelijke aanduiding voor dia-afbeelding 6">
            <a:extLst>
              <a:ext uri="{FF2B5EF4-FFF2-40B4-BE49-F238E27FC236}">
                <a16:creationId xmlns="" xmlns:a16="http://schemas.microsoft.com/office/drawing/2014/main" id="{E84D4FEB-52F5-4CF1-AF83-09E2FE547F57}"/>
              </a:ext>
            </a:extLst>
          </p:cNvPr>
          <p:cNvSpPr>
            <a:spLocks noGrp="1" noRot="1" noChangeAspect="1"/>
          </p:cNvSpPr>
          <p:nvPr>
            <p:ph type="sldImg"/>
          </p:nvPr>
        </p:nvSpPr>
        <p:spPr/>
      </p:sp>
    </p:spTree>
    <p:extLst>
      <p:ext uri="{BB962C8B-B14F-4D97-AF65-F5344CB8AC3E}">
        <p14:creationId xmlns:p14="http://schemas.microsoft.com/office/powerpoint/2010/main" val="1970198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nl-NL" dirty="0"/>
              <a:t>Wij staat naast je bij vragen, twijfels en angsten rondom het levenseinde</a:t>
            </a:r>
          </a:p>
          <a:p>
            <a:pPr lvl="0"/>
            <a:endParaRPr lang="nl-NL" dirty="0"/>
          </a:p>
          <a:p>
            <a:pPr lvl="0"/>
            <a:r>
              <a:rPr lang="nl-NL" dirty="0"/>
              <a:t>Wij brengen het zelfgekozen levenseinde onder de aandacht bij politiek, overheid en maatschappelijke organisaties. Met ruim 170.000 leden maken we een krachtige vuist.</a:t>
            </a:r>
          </a:p>
          <a:p>
            <a:pPr lvl="0"/>
            <a:endParaRPr lang="nl-NL" dirty="0"/>
          </a:p>
          <a:p>
            <a:pPr lvl="0"/>
            <a:r>
              <a:rPr lang="nl-NL" dirty="0"/>
              <a:t>Wij zorgen ervoor dat mensen duidelijke voorlichting en informatie krijgen over het levenseinde. Dit doen wij door goede informatie op website www.nvve.nl, via onze stand op beurzen, we trekken door het land met regiobijeenkomsten (tijdelijk digitaal en door voorlichting aan allerlei groepen, ook aan professionals, via de Levenseinde Academie. </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39</a:t>
            </a:fld>
            <a:endParaRPr lang="nl-NL"/>
          </a:p>
        </p:txBody>
      </p:sp>
      <p:sp>
        <p:nvSpPr>
          <p:cNvPr id="7" name="Tijdelijke aanduiding voor dia-afbeelding 6">
            <a:extLst>
              <a:ext uri="{FF2B5EF4-FFF2-40B4-BE49-F238E27FC236}">
                <a16:creationId xmlns="" xmlns:a16="http://schemas.microsoft.com/office/drawing/2014/main" id="{551984C2-03A5-403F-B250-FF67FD9D32CF}"/>
              </a:ext>
            </a:extLst>
          </p:cNvPr>
          <p:cNvSpPr>
            <a:spLocks noGrp="1" noRot="1" noChangeAspect="1"/>
          </p:cNvSpPr>
          <p:nvPr>
            <p:ph type="sldImg"/>
          </p:nvPr>
        </p:nvSpPr>
        <p:spPr/>
      </p:sp>
    </p:spTree>
    <p:extLst>
      <p:ext uri="{BB962C8B-B14F-4D97-AF65-F5344CB8AC3E}">
        <p14:creationId xmlns:p14="http://schemas.microsoft.com/office/powerpoint/2010/main" val="34730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noProof="0" dirty="0"/>
              <a:t>VOOR DE SPREKER</a:t>
            </a:r>
          </a:p>
          <a:p>
            <a:r>
              <a:rPr lang="nl-NL" noProof="0" dirty="0"/>
              <a:t>Lijden mensen met dementie? En hoe ervaren zij dat lijden?</a:t>
            </a:r>
            <a:endParaRPr lang="nl-NL" b="1" noProof="0" dirty="0"/>
          </a:p>
          <a:p>
            <a:endParaRPr lang="nl-NL" b="1" noProof="0" dirty="0"/>
          </a:p>
          <a:p>
            <a:r>
              <a:rPr lang="nl-NL" b="1" noProof="0" dirty="0"/>
              <a:t>ACHTERGROND INFORMATIE </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4</a:t>
            </a:fld>
            <a:endParaRPr lang="nl-NL" dirty="0"/>
          </a:p>
        </p:txBody>
      </p:sp>
    </p:spTree>
    <p:extLst>
      <p:ext uri="{BB962C8B-B14F-4D97-AF65-F5344CB8AC3E}">
        <p14:creationId xmlns:p14="http://schemas.microsoft.com/office/powerpoint/2010/main" val="3323449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dirty="0"/>
              <a:t>Wat doet de NVVE voor haar leden? </a:t>
            </a:r>
          </a:p>
          <a:p>
            <a:r>
              <a:rPr lang="nl-NL" dirty="0"/>
              <a:t>Wij verstrekken aan leden de set wilsverklaringen zowel digitaal als per post,</a:t>
            </a:r>
          </a:p>
          <a:p>
            <a:endParaRPr lang="nl-NL" dirty="0"/>
          </a:p>
          <a:p>
            <a:r>
              <a:rPr lang="nl-NL" dirty="0"/>
              <a:t>Wij geven hulp bij het opstellen van uw wilsverklaringen bij u in de buurt of telefonisch via het spreekuur wilsverklaringen</a:t>
            </a:r>
          </a:p>
          <a:p>
            <a:endParaRPr lang="nl-NL" dirty="0"/>
          </a:p>
          <a:p>
            <a:pPr lvl="0"/>
            <a:r>
              <a:rPr lang="nl-NL" dirty="0"/>
              <a:t>Het Steunpunt Juridische vragen is u behulpzaam bij uw juridische vragen over het levenseinde</a:t>
            </a:r>
          </a:p>
          <a:p>
            <a:pPr lvl="0"/>
            <a:endParaRPr lang="nl-NL" dirty="0"/>
          </a:p>
          <a:p>
            <a:pPr lvl="0"/>
            <a:r>
              <a:rPr lang="nl-NL" dirty="0"/>
              <a:t>Extra begeleiding voor leden met dementie en hun naasten via het Steunpunt Levenseinde en Dementie</a:t>
            </a:r>
          </a:p>
          <a:p>
            <a:pPr lvl="0"/>
            <a:endParaRPr lang="nl-NL" dirty="0"/>
          </a:p>
          <a:p>
            <a:pPr lvl="0"/>
            <a:r>
              <a:rPr lang="nl-NL" dirty="0"/>
              <a:t>Consulenten van het Adviescentrum komen bij u op huisbezoek als dat nodig is</a:t>
            </a:r>
          </a:p>
          <a:p>
            <a:pPr lvl="0"/>
            <a:endParaRPr lang="nl-NL" dirty="0"/>
          </a:p>
          <a:p>
            <a:r>
              <a:rPr lang="nl-NL" dirty="0"/>
              <a:t>Vier keer per jaar het ledenmagazine Relevant in uw mailbox of op de mat</a:t>
            </a:r>
          </a:p>
          <a:p>
            <a:endParaRPr lang="nl-NL" dirty="0"/>
          </a:p>
          <a:p>
            <a:r>
              <a:rPr lang="nl-NL" dirty="0"/>
              <a:t>Invloed op het beleid van de NVVE door deel te nemen aan het ledenpanel of Algemene Ledenvergadering</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40</a:t>
            </a:fld>
            <a:endParaRPr lang="nl-NL"/>
          </a:p>
        </p:txBody>
      </p:sp>
      <p:sp>
        <p:nvSpPr>
          <p:cNvPr id="6" name="Tijdelijke aanduiding voor dia-afbeelding 5">
            <a:extLst>
              <a:ext uri="{FF2B5EF4-FFF2-40B4-BE49-F238E27FC236}">
                <a16:creationId xmlns="" xmlns:a16="http://schemas.microsoft.com/office/drawing/2014/main" id="{FD0BB8EF-A85C-4B67-8F07-25D21C5818A1}"/>
              </a:ext>
            </a:extLst>
          </p:cNvPr>
          <p:cNvSpPr>
            <a:spLocks noGrp="1" noRot="1" noChangeAspect="1"/>
          </p:cNvSpPr>
          <p:nvPr>
            <p:ph type="sldImg"/>
          </p:nvPr>
        </p:nvSpPr>
        <p:spPr/>
      </p:sp>
    </p:spTree>
    <p:extLst>
      <p:ext uri="{BB962C8B-B14F-4D97-AF65-F5344CB8AC3E}">
        <p14:creationId xmlns:p14="http://schemas.microsoft.com/office/powerpoint/2010/main" val="2309892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41</a:t>
            </a:fld>
            <a:endParaRPr lang="nl-NL"/>
          </a:p>
        </p:txBody>
      </p:sp>
      <p:sp>
        <p:nvSpPr>
          <p:cNvPr id="7" name="Tijdelijke aanduiding voor dia-afbeelding 6">
            <a:extLst>
              <a:ext uri="{FF2B5EF4-FFF2-40B4-BE49-F238E27FC236}">
                <a16:creationId xmlns="" xmlns:a16="http://schemas.microsoft.com/office/drawing/2014/main" id="{B7B6EE2C-3298-45BB-8DCF-2B0C6629BC8D}"/>
              </a:ext>
            </a:extLst>
          </p:cNvPr>
          <p:cNvSpPr>
            <a:spLocks noGrp="1" noRot="1" noChangeAspect="1"/>
          </p:cNvSpPr>
          <p:nvPr>
            <p:ph type="sldImg"/>
          </p:nvPr>
        </p:nvSpPr>
        <p:spPr/>
      </p:sp>
    </p:spTree>
    <p:extLst>
      <p:ext uri="{BB962C8B-B14F-4D97-AF65-F5344CB8AC3E}">
        <p14:creationId xmlns:p14="http://schemas.microsoft.com/office/powerpoint/2010/main" val="1062921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3"/>
          <p:cNvSpPr>
            <a:spLocks noGrp="1" noChangeArrowheads="1"/>
          </p:cNvSpPr>
          <p:nvPr>
            <p:ph type="body" idx="1"/>
          </p:nvPr>
        </p:nvSpPr>
        <p:spPr/>
        <p:txBody>
          <a:bodyPr/>
          <a:lstStyle/>
          <a:p>
            <a:r>
              <a:rPr lang="nl-NL" b="1" noProof="0" dirty="0"/>
              <a:t>VOOR DE SPREKER</a:t>
            </a:r>
          </a:p>
          <a:p>
            <a:r>
              <a:rPr lang="nl-NL" noProof="0" dirty="0"/>
              <a:t>Tot slot een samenvatting, waar hebben we het over gehad?</a:t>
            </a:r>
          </a:p>
          <a:p>
            <a:r>
              <a:rPr lang="nl-NL" noProof="0" dirty="0"/>
              <a:t>We hebben met elkaar besproken wat dementie is en hoe mensen lijden aan dementie.</a:t>
            </a:r>
          </a:p>
          <a:p>
            <a:r>
              <a:rPr lang="nl-NL" noProof="0" dirty="0"/>
              <a:t>Euthanasie bij dementie is dus mogelijk, maar er zijn wel een aantal voorwaarden.</a:t>
            </a:r>
          </a:p>
          <a:p>
            <a:r>
              <a:rPr lang="nl-NL" noProof="0" dirty="0"/>
              <a:t>We hebben het stappenplan doorgenomen, zodat u weet welke stappen u kunt ondernemen om uw wensen mogelijk te maken.</a:t>
            </a:r>
          </a:p>
          <a:p>
            <a:r>
              <a:rPr lang="nl-NL" noProof="0" dirty="0"/>
              <a:t>Tot slot hebben we besproken wat er kan als euthanasie niet meer mogelijk is.</a:t>
            </a:r>
          </a:p>
          <a:p>
            <a:endParaRPr lang="nl-NL" noProof="0" dirty="0"/>
          </a:p>
          <a:p>
            <a:r>
              <a:rPr lang="nl-NL" b="1" noProof="0" dirty="0"/>
              <a:t>ACHTERGROND INFORMATIE </a:t>
            </a:r>
          </a:p>
        </p:txBody>
      </p:sp>
      <p:sp>
        <p:nvSpPr>
          <p:cNvPr id="3" name="Tijdelijke aanduiding voor dia-afbeelding 2">
            <a:extLst>
              <a:ext uri="{FF2B5EF4-FFF2-40B4-BE49-F238E27FC236}">
                <a16:creationId xmlns="" xmlns:a16="http://schemas.microsoft.com/office/drawing/2014/main" id="{83130A4F-5783-4F9E-A425-0A414AE07059}"/>
              </a:ext>
            </a:extLst>
          </p:cNvPr>
          <p:cNvSpPr>
            <a:spLocks noGrp="1" noRot="1" noChangeAspect="1"/>
          </p:cNvSpPr>
          <p:nvPr>
            <p:ph type="sldImg"/>
          </p:nvPr>
        </p:nvSpPr>
        <p:spPr/>
      </p:sp>
      <p:sp>
        <p:nvSpPr>
          <p:cNvPr id="6" name="Tijdelijke aanduiding voor dianummer 3">
            <a:extLst>
              <a:ext uri="{FF2B5EF4-FFF2-40B4-BE49-F238E27FC236}">
                <a16:creationId xmlns="" xmlns:a16="http://schemas.microsoft.com/office/drawing/2014/main" id="{8F44FFDB-5D94-4D70-B910-4A101397CE48}"/>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42</a:t>
            </a:fld>
            <a:endParaRPr lang="nl-NL" dirty="0"/>
          </a:p>
        </p:txBody>
      </p:sp>
    </p:spTree>
    <p:extLst>
      <p:ext uri="{BB962C8B-B14F-4D97-AF65-F5344CB8AC3E}">
        <p14:creationId xmlns:p14="http://schemas.microsoft.com/office/powerpoint/2010/main" val="1826386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dirty="0"/>
              <a:t>VOOR  DE SPREKER:</a:t>
            </a:r>
          </a:p>
          <a:p>
            <a:r>
              <a:rPr lang="nl-NL" dirty="0"/>
              <a:t>Dit is het laatste vragenblokje. Ik wil eerst de vragen behandelen over het laatste stukje van deze lezing. Als deze vragen zijn behandeld, is er nog gelegenheid voor andere vragen. Persoonlijke vragen of vragen die u liever niet in de hele groep wilt stellen, kunt u na afloop van de lezing aan mij persoonlijk stellen. Ik blijf nog even aanwezig om u daarvoor de gelegenheid te geven.</a:t>
            </a:r>
          </a:p>
          <a:p>
            <a:endParaRPr lang="nl-NL" dirty="0"/>
          </a:p>
          <a:p>
            <a:r>
              <a:rPr lang="nl-NL" dirty="0"/>
              <a:t>Maak afspraken over de vragen bijv. ‘Er is tijd voor 3 vragen’ en wijs aan wie er een vraag mag stellen. Geef aan dat er na afloop nog uitgebreid tijd is voor het stellen van alle vragen die tijdens de plenaire lezing zijn blijven liggen.</a:t>
            </a:r>
          </a:p>
        </p:txBody>
      </p:sp>
      <p:sp>
        <p:nvSpPr>
          <p:cNvPr id="7" name="Tijdelijke aanduiding voor dia-afbeelding 6">
            <a:extLst>
              <a:ext uri="{FF2B5EF4-FFF2-40B4-BE49-F238E27FC236}">
                <a16:creationId xmlns="" xmlns:a16="http://schemas.microsoft.com/office/drawing/2014/main" id="{E098FF47-D09F-45AA-9815-FE79451C1523}"/>
              </a:ext>
            </a:extLst>
          </p:cNvPr>
          <p:cNvSpPr>
            <a:spLocks noGrp="1" noRot="1" noChangeAspect="1"/>
          </p:cNvSpPr>
          <p:nvPr>
            <p:ph type="sldImg"/>
          </p:nvPr>
        </p:nvSpPr>
        <p:spPr/>
      </p:sp>
      <p:sp>
        <p:nvSpPr>
          <p:cNvPr id="8" name="Tijdelijke aanduiding voor dianummer 3">
            <a:extLst>
              <a:ext uri="{FF2B5EF4-FFF2-40B4-BE49-F238E27FC236}">
                <a16:creationId xmlns="" xmlns:a16="http://schemas.microsoft.com/office/drawing/2014/main" id="{B4F5B46E-45B8-42B4-9447-47C05E83CB84}"/>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43</a:t>
            </a:fld>
            <a:endParaRPr lang="nl-NL" dirty="0"/>
          </a:p>
        </p:txBody>
      </p:sp>
    </p:spTree>
    <p:extLst>
      <p:ext uri="{BB962C8B-B14F-4D97-AF65-F5344CB8AC3E}">
        <p14:creationId xmlns:p14="http://schemas.microsoft.com/office/powerpoint/2010/main" val="157869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a:extLst>
              <a:ext uri="{FF2B5EF4-FFF2-40B4-BE49-F238E27FC236}">
                <a16:creationId xmlns="" xmlns:a16="http://schemas.microsoft.com/office/drawing/2014/main" id="{4C1EA80D-E71F-4BB4-AF3D-2031204963DD}"/>
              </a:ext>
            </a:extLst>
          </p:cNvPr>
          <p:cNvSpPr>
            <a:spLocks noGrp="1"/>
          </p:cNvSpPr>
          <p:nvPr>
            <p:ph type="sldNum" sz="quarter" idx="5"/>
          </p:nvPr>
        </p:nvSpPr>
        <p:spPr/>
        <p:txBody>
          <a:bodyPr/>
          <a:lstStyle/>
          <a:p>
            <a:fld id="{C0C4358A-78EA-44D6-B567-BC01D1AB75CB}" type="slidenum">
              <a:rPr lang="nl-NL" smtClean="0"/>
              <a:pPr/>
              <a:t>44</a:t>
            </a:fld>
            <a:endParaRPr lang="nl-NL" dirty="0"/>
          </a:p>
        </p:txBody>
      </p:sp>
      <p:sp>
        <p:nvSpPr>
          <p:cNvPr id="8" name="Tijdelijke aanduiding voor dia-afbeelding 7">
            <a:extLst>
              <a:ext uri="{FF2B5EF4-FFF2-40B4-BE49-F238E27FC236}">
                <a16:creationId xmlns="" xmlns:a16="http://schemas.microsoft.com/office/drawing/2014/main" id="{176BA5F6-2C96-44B6-8234-79C7B465AE06}"/>
              </a:ext>
            </a:extLst>
          </p:cNvPr>
          <p:cNvSpPr>
            <a:spLocks noGrp="1" noRot="1" noChangeAspect="1"/>
          </p:cNvSpPr>
          <p:nvPr>
            <p:ph type="sldImg"/>
          </p:nvPr>
        </p:nvSpPr>
        <p:spPr/>
      </p:sp>
      <p:sp>
        <p:nvSpPr>
          <p:cNvPr id="9" name="Tijdelijke aanduiding voor notities 8">
            <a:extLst>
              <a:ext uri="{FF2B5EF4-FFF2-40B4-BE49-F238E27FC236}">
                <a16:creationId xmlns="" xmlns:a16="http://schemas.microsoft.com/office/drawing/2014/main" id="{4BB7FA46-C1AC-48EA-A9A7-301394DFC1D5}"/>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92828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noProof="0" dirty="0"/>
              <a:t>VOOR DE SPREKER</a:t>
            </a:r>
          </a:p>
          <a:p>
            <a:r>
              <a:rPr lang="nl-NL" noProof="0" dirty="0"/>
              <a:t>Anders dan vaak wordt gedacht, kunnen mensen met dementie psychische pijn ervaren en neerslachtig, verdrietig of angstig zijn, doordat zij allerlei dingen niet meer kunnen doen of vergeten. Daar lijden mensen wel degelijk aan, zij lijden aan de symptomen van het dement zijn en aan de vooruitzichten van het dement zijn, bijvoorbeeld:</a:t>
            </a:r>
          </a:p>
          <a:p>
            <a:pPr marL="171450" lvl="0" indent="-171450">
              <a:buFont typeface="Arial" panose="020B0604020202020204" pitchFamily="34" charset="0"/>
              <a:buChar char="•"/>
            </a:pPr>
            <a:r>
              <a:rPr lang="nl-NL" sz="1100" b="0" kern="1200" dirty="0">
                <a:solidFill>
                  <a:schemeClr val="tx1"/>
                </a:solidFill>
                <a:effectLst/>
                <a:latin typeface="+mn-lt"/>
                <a:ea typeface="+mn-ea"/>
                <a:cs typeface="+mn-cs"/>
              </a:rPr>
              <a:t>verergering van de klachten</a:t>
            </a:r>
          </a:p>
          <a:p>
            <a:pPr marL="171450" lvl="0" indent="-171450">
              <a:buFont typeface="Arial" panose="020B0604020202020204" pitchFamily="34" charset="0"/>
              <a:buChar char="•"/>
            </a:pPr>
            <a:r>
              <a:rPr lang="nl-NL" sz="1100" b="0" kern="1200" dirty="0">
                <a:solidFill>
                  <a:schemeClr val="tx1"/>
                </a:solidFill>
                <a:effectLst/>
                <a:latin typeface="+mn-lt"/>
                <a:ea typeface="+mn-ea"/>
                <a:cs typeface="+mn-cs"/>
              </a:rPr>
              <a:t>wilsonbekwaamheid</a:t>
            </a:r>
          </a:p>
          <a:p>
            <a:pPr marL="171450" lvl="0" indent="-171450">
              <a:buFont typeface="Arial" panose="020B0604020202020204" pitchFamily="34" charset="0"/>
              <a:buChar char="•"/>
            </a:pPr>
            <a:r>
              <a:rPr lang="nl-NL" sz="1100" b="0" kern="1200" dirty="0">
                <a:solidFill>
                  <a:schemeClr val="tx1"/>
                </a:solidFill>
                <a:effectLst/>
                <a:latin typeface="+mn-lt"/>
                <a:ea typeface="+mn-ea"/>
                <a:cs typeface="+mn-cs"/>
              </a:rPr>
              <a:t>verdere ontluistering (bv. incontinentie, decorumverlies, gedragsverandering etc.)</a:t>
            </a:r>
          </a:p>
          <a:p>
            <a:pPr marL="171450" lvl="0" indent="-171450">
              <a:buFont typeface="Arial" panose="020B0604020202020204" pitchFamily="34" charset="0"/>
              <a:buChar char="•"/>
            </a:pPr>
            <a:r>
              <a:rPr lang="nl-NL" sz="1100" b="0" kern="1200" dirty="0">
                <a:solidFill>
                  <a:schemeClr val="tx1"/>
                </a:solidFill>
                <a:effectLst/>
                <a:latin typeface="+mn-lt"/>
                <a:ea typeface="+mn-ea"/>
                <a:cs typeface="+mn-cs"/>
              </a:rPr>
              <a:t>toename van afhankelijkheid</a:t>
            </a:r>
          </a:p>
          <a:p>
            <a:pPr marL="171450" lvl="0" indent="-171450">
              <a:buFont typeface="Arial" panose="020B0604020202020204" pitchFamily="34" charset="0"/>
              <a:buChar char="•"/>
            </a:pPr>
            <a:r>
              <a:rPr lang="nl-NL" sz="1100" b="0" kern="1200" dirty="0">
                <a:solidFill>
                  <a:schemeClr val="tx1"/>
                </a:solidFill>
                <a:effectLst/>
                <a:latin typeface="+mn-lt"/>
                <a:ea typeface="+mn-ea"/>
                <a:cs typeface="+mn-cs"/>
              </a:rPr>
              <a:t>verlies van regie</a:t>
            </a:r>
          </a:p>
          <a:p>
            <a:pPr marL="171450" lvl="0" indent="-171450">
              <a:buFont typeface="Arial" panose="020B0604020202020204" pitchFamily="34" charset="0"/>
              <a:buChar char="•"/>
            </a:pPr>
            <a:r>
              <a:rPr lang="nl-NL" sz="1100" b="0" kern="1200" dirty="0">
                <a:solidFill>
                  <a:schemeClr val="tx1"/>
                </a:solidFill>
                <a:effectLst/>
                <a:latin typeface="+mn-lt"/>
                <a:ea typeface="+mn-ea"/>
                <a:cs typeface="+mn-cs"/>
              </a:rPr>
              <a:t>et cetera</a:t>
            </a:r>
          </a:p>
          <a:p>
            <a:endParaRPr lang="nl-NL" noProof="0" dirty="0"/>
          </a:p>
          <a:p>
            <a:endParaRPr lang="nl-NL" noProof="0" dirty="0"/>
          </a:p>
          <a:p>
            <a:r>
              <a:rPr lang="nl-NL" noProof="0" dirty="0"/>
              <a:t>Je herkent mensen met beginnende dementie door:</a:t>
            </a:r>
          </a:p>
          <a:p>
            <a:pPr marL="171450" indent="-171450">
              <a:buFont typeface="Arial" panose="020B0604020202020204" pitchFamily="34" charset="0"/>
              <a:buChar char="•"/>
            </a:pPr>
            <a:r>
              <a:rPr lang="nl-NL" noProof="0" dirty="0"/>
              <a:t>Ze verdwalen, ze kunnen zich niet meer oriënteren op straat.</a:t>
            </a:r>
          </a:p>
          <a:p>
            <a:pPr marL="171450" indent="-171450">
              <a:buFont typeface="Arial" panose="020B0604020202020204" pitchFamily="34" charset="0"/>
              <a:buChar char="•"/>
            </a:pPr>
            <a:r>
              <a:rPr lang="nl-NL" noProof="0" dirty="0"/>
              <a:t>Ze maken een depressieve indruk.</a:t>
            </a:r>
          </a:p>
          <a:p>
            <a:pPr marL="171450" indent="-171450">
              <a:buFont typeface="Arial" panose="020B0604020202020204" pitchFamily="34" charset="0"/>
              <a:buChar char="•"/>
            </a:pPr>
            <a:r>
              <a:rPr lang="nl-NL" noProof="0" dirty="0"/>
              <a:t>Kunnen achterdochtig zijn, terwijl ze dat vroeger niet waren.</a:t>
            </a:r>
          </a:p>
          <a:p>
            <a:pPr marL="171450" indent="-171450">
              <a:buFont typeface="Arial" panose="020B0604020202020204" pitchFamily="34" charset="0"/>
              <a:buChar char="•"/>
            </a:pPr>
            <a:r>
              <a:rPr lang="nl-NL" noProof="0" dirty="0"/>
              <a:t>Er ligt bedorven voedsel in de koelkast.</a:t>
            </a:r>
          </a:p>
          <a:p>
            <a:pPr marL="171450" indent="-171450">
              <a:buFont typeface="Arial" panose="020B0604020202020204" pitchFamily="34" charset="0"/>
              <a:buChar char="•"/>
            </a:pPr>
            <a:r>
              <a:rPr lang="nl-NL" noProof="0" dirty="0"/>
              <a:t>Ze kunnen apparatuur niet goed meer bedienen, zoals bijvoorbeeld koffie zetten, de wasmachine aanzetten, de tv bedienen etc.</a:t>
            </a:r>
          </a:p>
          <a:p>
            <a:pPr marL="171450" indent="-171450">
              <a:buFont typeface="Arial" panose="020B0604020202020204" pitchFamily="34" charset="0"/>
              <a:buChar char="•"/>
            </a:pPr>
            <a:r>
              <a:rPr lang="nl-NL" noProof="0" dirty="0"/>
              <a:t>In tegenstelling tot vroeger, zien ze er nu onverzorgd uit. Ze verwaarlozen zichzelf.</a:t>
            </a:r>
          </a:p>
          <a:p>
            <a:endParaRPr lang="nl-NL" noProof="0" dirty="0"/>
          </a:p>
          <a:p>
            <a:r>
              <a:rPr lang="nl-NL" b="1" noProof="0" dirty="0"/>
              <a:t>ACHTERGRONDINFORMATIE</a:t>
            </a:r>
            <a:r>
              <a:rPr lang="nl-NL" noProof="0" dirty="0"/>
              <a:t> </a:t>
            </a:r>
          </a:p>
          <a:p>
            <a:r>
              <a:rPr lang="nl-NL" noProof="0" dirty="0"/>
              <a:t>Op de site van de Regionale Toetsingscommissies (euthanasiecommissie.nl) vindt je diverse casussen waarin het lijden bij dementie beschreven staat. Vul bij de zoekterm ‘lijden dementie’ in.</a:t>
            </a:r>
          </a:p>
          <a:p>
            <a:endParaRPr lang="nl-NL" b="1" noProof="0" dirty="0"/>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5</a:t>
            </a:fld>
            <a:endParaRPr lang="nl-NL"/>
          </a:p>
        </p:txBody>
      </p:sp>
    </p:spTree>
    <p:extLst>
      <p:ext uri="{BB962C8B-B14F-4D97-AF65-F5344CB8AC3E}">
        <p14:creationId xmlns:p14="http://schemas.microsoft.com/office/powerpoint/2010/main" val="3409531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73038"/>
            <a:ext cx="5486400" cy="3086100"/>
          </a:xfrm>
        </p:spPr>
      </p:sp>
      <p:sp>
        <p:nvSpPr>
          <p:cNvPr id="3" name="Tijdelijke aanduiding voor notities 2"/>
          <p:cNvSpPr>
            <a:spLocks noGrp="1"/>
          </p:cNvSpPr>
          <p:nvPr>
            <p:ph type="body" idx="1"/>
          </p:nvPr>
        </p:nvSpPr>
        <p:spPr>
          <a:xfrm>
            <a:off x="84222" y="3452329"/>
            <a:ext cx="6678437" cy="5519055"/>
          </a:xfrm>
        </p:spPr>
        <p:txBody>
          <a:bodyPr/>
          <a:lstStyle/>
          <a:p>
            <a:pPr eaLnBrk="1" hangingPunct="1">
              <a:lnSpc>
                <a:spcPct val="100000"/>
              </a:lnSpc>
              <a:spcBef>
                <a:spcPts val="0"/>
              </a:spcBef>
              <a:spcAft>
                <a:spcPts val="0"/>
              </a:spcAft>
            </a:pPr>
            <a:r>
              <a:rPr lang="nl-NL" b="1" dirty="0"/>
              <a:t>VOOR DE SPREKER</a:t>
            </a:r>
          </a:p>
          <a:p>
            <a:pPr eaLnBrk="1" hangingPunct="1">
              <a:lnSpc>
                <a:spcPct val="100000"/>
              </a:lnSpc>
              <a:spcBef>
                <a:spcPts val="0"/>
              </a:spcBef>
              <a:spcAft>
                <a:spcPts val="0"/>
              </a:spcAft>
            </a:pPr>
            <a:r>
              <a:rPr lang="nl-NL" dirty="0"/>
              <a:t>In Nederland staat euthanasie voor het zelfgekozen levenseinde met behulp van een arts. Euthanasie is altijd uit vrije wil: een patiënt moet erom vragen en de arts mag het uitvoeren als hij zich aan de zorgvuldigheidseisen houdt. Als hij dat niet doet, is hij strafbaar. Een van die zorgvuldigheidseisen is dat u de arts ervan moet overtuigen dat u ondraaglijk lijdt. Daar heeft u de regie op.  Hoe u dit doet, behandelen we straks bij het euthanasieverzoek.</a:t>
            </a:r>
          </a:p>
          <a:p>
            <a:pPr eaLnBrk="1" hangingPunct="1">
              <a:lnSpc>
                <a:spcPct val="100000"/>
              </a:lnSpc>
              <a:spcBef>
                <a:spcPts val="0"/>
              </a:spcBef>
              <a:spcAft>
                <a:spcPts val="0"/>
              </a:spcAft>
            </a:pPr>
            <a:endParaRPr lang="nl-NL" dirty="0"/>
          </a:p>
          <a:p>
            <a:pPr eaLnBrk="1" hangingPunct="1">
              <a:lnSpc>
                <a:spcPct val="100000"/>
              </a:lnSpc>
              <a:spcBef>
                <a:spcPts val="0"/>
              </a:spcBef>
              <a:spcAft>
                <a:spcPts val="0"/>
              </a:spcAft>
            </a:pPr>
            <a:r>
              <a:rPr lang="nl-NL" dirty="0"/>
              <a:t>Uit de cijfers van de regionale toetsingscommissie blijkt dat het afgelopen jaar zo’n 6.000 mensen euthanasie hebben gehad. De meeste mensen die euthanasie kregen, hadden kanker. (162 met dementie)</a:t>
            </a:r>
          </a:p>
          <a:p>
            <a:pPr eaLnBrk="1" hangingPunct="1">
              <a:lnSpc>
                <a:spcPct val="100000"/>
              </a:lnSpc>
              <a:spcBef>
                <a:spcPts val="0"/>
              </a:spcBef>
              <a:spcAft>
                <a:spcPts val="0"/>
              </a:spcAft>
            </a:pPr>
            <a:endParaRPr lang="nl-NL" dirty="0"/>
          </a:p>
          <a:p>
            <a:pPr>
              <a:lnSpc>
                <a:spcPct val="100000"/>
              </a:lnSpc>
              <a:spcBef>
                <a:spcPts val="0"/>
              </a:spcBef>
              <a:spcAft>
                <a:spcPts val="0"/>
              </a:spcAft>
            </a:pPr>
            <a:r>
              <a:rPr lang="en-GB" b="1" dirty="0"/>
              <a:t>ACHTERGRONDINFORMATIE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NVVE website staat uitgebreide informatie over euthanasie: </a:t>
            </a:r>
            <a:r>
              <a:rPr lang="nl-NL" dirty="0">
                <a:hlinkClick r:id="rId3"/>
              </a:rPr>
              <a:t>www.nvve.nl/wat-euthanasie</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Ook andere sites besteden er aandacht aan, zoals bijvoorbeeld: </a:t>
            </a:r>
            <a:r>
              <a:rPr lang="nl-NL" u="sng" dirty="0">
                <a:solidFill>
                  <a:srgbClr val="0070C0"/>
                </a:solidFill>
              </a:rPr>
              <a:t>www.rijksoverheid.nl/onderwerpen/levenseinde-en-euthanasie/inhoud/euthanasie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a:t>
            </a:r>
            <a:r>
              <a:rPr lang="nl-NL" dirty="0">
                <a:hlinkClick r:id="rId4"/>
              </a:rPr>
              <a:t>https://www.knmg.nl/advies-richtlijnen/dossiers/euthanasie.htm</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verdere verdieping, Euthanasiecode 2018 (was code of </a:t>
            </a:r>
            <a:r>
              <a:rPr lang="nl-NL" dirty="0" err="1"/>
              <a:t>practise</a:t>
            </a:r>
            <a:r>
              <a:rPr lang="nl-NL" dirty="0"/>
              <a:t>) en casuïstiek: </a:t>
            </a:r>
            <a:r>
              <a:rPr lang="nl-NL" dirty="0">
                <a:hlinkClick r:id="rId5"/>
              </a:rPr>
              <a:t>www.euthanasiecommissie.nl/euthanasiecode-2018</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Werkwijze en achtergrond Expertise Centrum Euthanasie: </a:t>
            </a:r>
            <a:r>
              <a:rPr lang="nl-NL" dirty="0">
                <a:hlinkClick r:id="rId6"/>
              </a:rPr>
              <a:t>https://expertisecentrumeuthanasie.nl/</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sz="1100" b="1" dirty="0"/>
              <a:t>Toetsing door onafhankelijke arts: </a:t>
            </a:r>
            <a:r>
              <a:rPr lang="nl-NL" sz="1100" dirty="0"/>
              <a:t>Een van de zorgvuldigheidseisen in de wet is dat de behandelend arts ten minste één onafhankelijke arts raadpleegt. Dat betekent dat deze arts niet betrokken is bij de behandeling van de patiënt, noch een (persoonlijke) band heeft met de behandelend arts of de patiënt. De onafhankelijke arts (consulent) moet de patiënt persoonlijk zien en beoordelen of de arts die het verzoek om levensbeëindiging overweegt, aan de zorgvuldigheidseisen voldoet. De consulent doet hiervan schriftelijk verslag. Ook bij een verslag met een negatief oordeel, mag de arts tot uitvoering over gaan (in de praktijk gebeurt dit zelden).</a:t>
            </a:r>
          </a:p>
          <a:p>
            <a:r>
              <a:rPr lang="nl-NL" sz="1100" b="1" dirty="0"/>
              <a:t>SCEN-artsen: </a:t>
            </a:r>
            <a:r>
              <a:rPr lang="nl-NL" sz="1100" dirty="0"/>
              <a:t>In Nederland is een netwerk opgebouwd van artsen die zijn getraind om deskundige consultatie te verlenen. Dit netwerk heet </a:t>
            </a:r>
            <a:r>
              <a:rPr lang="nl-NL" sz="1100" u="sng" dirty="0">
                <a:hlinkClick r:id="rId7"/>
              </a:rPr>
              <a:t>SCEN</a:t>
            </a:r>
            <a:r>
              <a:rPr lang="nl-NL" sz="1100" dirty="0"/>
              <a:t>, oftewel Steun en Consultatie bij Euthanasie in Nederland en is verbonden aan artsenfederatie KNMG.</a:t>
            </a:r>
          </a:p>
          <a:p>
            <a:r>
              <a:rPr lang="nl-NL" sz="1100" b="1" dirty="0"/>
              <a:t>Zorgvuldige uitvoering: </a:t>
            </a:r>
            <a:r>
              <a:rPr lang="nl-NL" sz="1100" dirty="0"/>
              <a:t>Sinds augustus 2012 is er in Nederland een nieuwe richtlijn voor de uitvoering van euthanasie. </a:t>
            </a:r>
          </a:p>
          <a:p>
            <a:r>
              <a:rPr lang="nl-NL" sz="1100" b="1" dirty="0"/>
              <a:t>Nadat euthanasie of hulp bij zelfdoding heeft plaatsgevonden: </a:t>
            </a:r>
            <a:r>
              <a:rPr lang="nl-NL" sz="1100" dirty="0"/>
              <a:t>Als een patiënt overlijdt door euthanasie, dan is dit een niet-natuurlijke dood. De arts moet daarom zijn handelen melden aan de gemeentelijk lijkschouwer (arts van GG&amp;GD). </a:t>
            </a:r>
          </a:p>
          <a:p>
            <a:r>
              <a:rPr lang="nl-NL" sz="1100" b="1" dirty="0"/>
              <a:t>Wat is de rol van de lijkschouwer?: </a:t>
            </a:r>
            <a:r>
              <a:rPr lang="nl-NL" sz="1100" dirty="0"/>
              <a:t>Nadat de lijkschouwer heeft geconstateerd dat het om euthanasie of hulp bij zelfdoding gaat, licht deze de officier van justitie in. Dit is noodzakelijk omdat het gaat om een niet-natuurlijke dood. Bij een niet-natuurlijke dood moet de officier van justitie toestemming geven voor begraven of cremeren.</a:t>
            </a:r>
          </a:p>
          <a:p>
            <a:r>
              <a:rPr lang="nl-NL" sz="1100" dirty="0"/>
              <a:t>De lijkschouwer zorgt er ook voor dat de volgende documenten bij de regionale toetsingscommissie in zijn of haar regio terecht komen: de informatie van de behandelend arts (meldingsformulier), de verslaglegging van de onafhankelijke arts en eventueel het schriftelijk euthanasieverzoek van de patiënt.</a:t>
            </a:r>
          </a:p>
          <a:p>
            <a:r>
              <a:rPr lang="nl-NL" sz="1100" b="1" dirty="0"/>
              <a:t>Toetsingscommissie: </a:t>
            </a:r>
            <a:r>
              <a:rPr lang="nl-NL" sz="1100" dirty="0"/>
              <a:t>Er zijn vijf regionale toetsingscommissies die de melding op zorgvuldigheidseisen toetsen in geval van euthanasie of hulp bij zelfdoding. Een commissie bestaat uit drie leden en drie plaatsvervangend leden. In de commissie hebben zitting een jurist, tevens voorzitter, een arts en een ethicus. De commissie stelt een oordeel vast bij meerderheid van stemmen. Als een commissie oordeelt dat een arts voldaan heeft aan de zorgvuldigheidseisen dan wordt de zaak geseponeerd en de arts wordt daarvan op de hoogte gesteld. Op de site van de </a:t>
            </a:r>
            <a:r>
              <a:rPr lang="nl-NL" sz="1100" dirty="0" err="1"/>
              <a:t>rte</a:t>
            </a:r>
            <a:r>
              <a:rPr lang="nl-NL" sz="1100" dirty="0"/>
              <a:t> staat een duidelijk stappenplan.</a:t>
            </a:r>
            <a:r>
              <a:rPr lang="nl-NL" dirty="0"/>
              <a:t> </a:t>
            </a:r>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6</a:t>
            </a:fld>
            <a:endParaRPr lang="nl-NL"/>
          </a:p>
        </p:txBody>
      </p:sp>
    </p:spTree>
    <p:extLst>
      <p:ext uri="{BB962C8B-B14F-4D97-AF65-F5344CB8AC3E}">
        <p14:creationId xmlns:p14="http://schemas.microsoft.com/office/powerpoint/2010/main" val="206137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dirty="0"/>
              <a:t>VOOR DE SPREKER</a:t>
            </a:r>
          </a:p>
          <a:p>
            <a:r>
              <a:rPr lang="nl-NL" dirty="0"/>
              <a:t>Ja. Binnen de euthanasiewet is er wel degelijk ruimte voor euthanasie bij dementie. Dit kan zowel bij gevorderde als bij beginnende dementie…</a:t>
            </a:r>
          </a:p>
          <a:p>
            <a:endParaRPr lang="nl-NL" sz="1000" dirty="0"/>
          </a:p>
          <a:p>
            <a:r>
              <a:rPr lang="nl-NL" sz="1000" b="1" dirty="0"/>
              <a:t>ACHTERGROND INFORMATIE</a:t>
            </a:r>
          </a:p>
          <a:p>
            <a:r>
              <a:rPr lang="nl-NL" sz="1000" dirty="0"/>
              <a:t>Binnen de Nederlandse euthanasiewetgeving is wel degelijk ruimte voor levensbeëindiging op verzoek bij beginnende dementie. In de euthanasiewet staat alleen dat het lijden ondraaglijk moet zijn en laat de ruimte of dit lijden fysiek of geestelijk is. Ten tijde van het parlementair debat over de euthanasiewet is lijden aan het vooruitzicht diep dement te worden uitdrukkelijk aan de orde geweest. Kabinet en Kamer hebben toen vastgesteld dat ook deze vorm van lijden een grond kan zijn voor hulp bij zelfdoding of euthanasie. Er zijn verschillende gevallen bekend van mensen met dementie die hulp bij zelfdoding van hun arts kregen in een beginstadium van dementie, dat wil zeggen in het stadium dat zij nog voldoende heldere momenten kenden. Deze gevallen zijn bij de  toetsingscommissies euthanasie gemeld en zorgvuldig bevonden. </a:t>
            </a:r>
          </a:p>
          <a:p>
            <a:r>
              <a:rPr lang="nl-NL" sz="1000" dirty="0"/>
              <a:t>Een van de zorgvuldigheidscriteria in de Nederlandse euthanasiewet is dat er sprake moet zijn van uitzichtloos en ondraaglijk lijden. De uitzichtloosheid  is duidelijk. De ziekte van Alzheimer en andere vormen van dementie zijn vrijwel altijd onomkeerbaar. Maar is dementie ook ondraaglijk? Of het lijden ondraaglijk is, bepaalt de patiënt zelf. De wet zegt dat de arts overtuigd moet zijn van de ondraaglijkheid van het lijden. In de zaken van hulp bij zelfdoding die in de afgelopen jaren door de toetsingscommissies euthanasie zijn beoordeeld, gaven de patiënten allen in de beginfase van hun ziekte aan dat het vooruitzicht op totale ontluistering en het verlies van persoonlijke waardigheid door hen als geestelijk ondraaglijk lijden werd ervaren. Zij hebben hun arts hiervan kunnen overtuigen, waarna deze hulp bij zelfdoding gaf. Veel leden van de NVVE hebben echter in hun schriftelijk euthanasieverzoek te kennen gegeven dat zij euthanasie wensen wanneer zij diep dement zijn. In de praktijk zijn artsen tot nu toe mondjesmaat bereid geweest euthanasie toe te passen bij gevorderde dementie. </a:t>
            </a:r>
          </a:p>
          <a:p>
            <a:r>
              <a:rPr lang="nl-NL" sz="1000" dirty="0"/>
              <a:t>Euthanasie bij wilsonbekwame personen met vergevorderde dementie, is alleen mogelijk gebleken in bepaalde situaties:</a:t>
            </a:r>
          </a:p>
          <a:p>
            <a:r>
              <a:rPr lang="nl-NL" sz="1000" dirty="0"/>
              <a:t>Als er sprake is van zichtbaar ondraaglijk lijden (bijvoorbeeld als iemand erg angstig is, verdrietig, in paniek of duidelijk een doodswens uit, als er sprake is van pijn of ernstige ontluistering)</a:t>
            </a:r>
          </a:p>
          <a:p>
            <a:r>
              <a:rPr lang="nl-NL" sz="1000" dirty="0"/>
              <a:t>én  Als er een wilsverklaring is waarin beschreven staat wat de betreffende persoon als ondraaglijk ervaart</a:t>
            </a:r>
          </a:p>
          <a:p>
            <a:endParaRPr lang="nl-NL" sz="1000" dirty="0"/>
          </a:p>
          <a:p>
            <a:r>
              <a:rPr lang="nl-NL" sz="1000" dirty="0"/>
              <a:t>Euthanasie bij wilsonbekwame mensen met vergevorderde dementie is zeldzaam om verschillende redenen omdat:</a:t>
            </a:r>
          </a:p>
          <a:p>
            <a:r>
              <a:rPr lang="nl-NL" sz="1000" dirty="0"/>
              <a:t>- er weinig artsen zijn die dit willen doen</a:t>
            </a:r>
          </a:p>
          <a:p>
            <a:r>
              <a:rPr lang="nl-NL" sz="1000" dirty="0"/>
              <a:t>- er vaak geen wilsverklaring is</a:t>
            </a:r>
          </a:p>
          <a:p>
            <a:r>
              <a:rPr lang="nl-NL" sz="1000" dirty="0"/>
              <a:t>- het moeilijk is vast te stellen of de betreffende personen lijden</a:t>
            </a:r>
          </a:p>
          <a:p>
            <a:r>
              <a:rPr lang="nl-NL" sz="1000" dirty="0"/>
              <a:t>- betrokkenen vaak zelfs ontkennen dat er sprake is van lijden</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7</a:t>
            </a:fld>
            <a:endParaRPr lang="nl-NL"/>
          </a:p>
        </p:txBody>
      </p:sp>
      <p:sp>
        <p:nvSpPr>
          <p:cNvPr id="7" name="Tijdelijke aanduiding voor dia-afbeelding 6">
            <a:extLst>
              <a:ext uri="{FF2B5EF4-FFF2-40B4-BE49-F238E27FC236}">
                <a16:creationId xmlns="" xmlns:a16="http://schemas.microsoft.com/office/drawing/2014/main" id="{C464A8E2-2CBF-4C0E-A2AE-F10823B5A302}"/>
              </a:ext>
            </a:extLst>
          </p:cNvPr>
          <p:cNvSpPr>
            <a:spLocks noGrp="1" noRot="1" noChangeAspect="1"/>
          </p:cNvSpPr>
          <p:nvPr>
            <p:ph type="sldImg"/>
          </p:nvPr>
        </p:nvSpPr>
        <p:spPr/>
      </p:sp>
    </p:spTree>
    <p:extLst>
      <p:ext uri="{BB962C8B-B14F-4D97-AF65-F5344CB8AC3E}">
        <p14:creationId xmlns:p14="http://schemas.microsoft.com/office/powerpoint/2010/main" val="2446571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jdelijke aanduiding voor notities 2"/>
          <p:cNvSpPr>
            <a:spLocks noGrp="1"/>
          </p:cNvSpPr>
          <p:nvPr>
            <p:ph type="body" idx="1"/>
          </p:nvPr>
        </p:nvSpPr>
        <p:spPr/>
        <p:txBody>
          <a:bodyPr/>
          <a:lstStyle/>
          <a:p>
            <a:r>
              <a:rPr lang="nl-NL" b="1" dirty="0"/>
              <a:t>VOOR DE SPREKER</a:t>
            </a:r>
          </a:p>
          <a:p>
            <a:r>
              <a:rPr lang="nl-NL" sz="1100" kern="1200" dirty="0">
                <a:solidFill>
                  <a:schemeClr val="tx1"/>
                </a:solidFill>
                <a:effectLst/>
                <a:latin typeface="+mn-lt"/>
                <a:ea typeface="+mn-ea"/>
                <a:cs typeface="+mn-cs"/>
              </a:rPr>
              <a:t>Euthanasie bij dementie kan zowel bij beginnende als bij gevorderde dementie, als de arts kan voldoen aan </a:t>
            </a:r>
            <a:r>
              <a:rPr lang="nl-NL" sz="1100" b="1" u="sng" kern="1200" dirty="0">
                <a:solidFill>
                  <a:schemeClr val="tx1"/>
                </a:solidFill>
                <a:effectLst/>
                <a:latin typeface="+mn-lt"/>
                <a:ea typeface="+mn-ea"/>
                <a:cs typeface="+mn-cs"/>
              </a:rPr>
              <a:t>álle</a:t>
            </a:r>
            <a:r>
              <a:rPr lang="nl-NL" sz="1100" kern="1200" dirty="0">
                <a:solidFill>
                  <a:schemeClr val="tx1"/>
                </a:solidFill>
                <a:effectLst/>
                <a:latin typeface="+mn-lt"/>
                <a:ea typeface="+mn-ea"/>
                <a:cs typeface="+mn-cs"/>
              </a:rPr>
              <a:t> zorgvuldigheidseisen. </a:t>
            </a:r>
            <a:r>
              <a:rPr lang="nl-NL" sz="1100" b="1" kern="1200" dirty="0">
                <a:solidFill>
                  <a:schemeClr val="tx1"/>
                </a:solidFill>
                <a:effectLst/>
                <a:latin typeface="+mn-lt"/>
                <a:ea typeface="+mn-ea"/>
                <a:cs typeface="+mn-cs"/>
              </a:rPr>
              <a:t>Er moet met name ook sprake zijn van een vrijwillig en weloverwogen verzoek (wilsverklaring) en (aantoonbaar) ondraaglijk lijden.</a:t>
            </a:r>
            <a:endParaRPr lang="nl-NL" sz="1100" kern="1200" dirty="0">
              <a:solidFill>
                <a:schemeClr val="tx1"/>
              </a:solidFill>
              <a:effectLst/>
              <a:latin typeface="+mn-lt"/>
              <a:ea typeface="+mn-ea"/>
              <a:cs typeface="+mn-cs"/>
            </a:endParaRPr>
          </a:p>
          <a:p>
            <a:endParaRPr lang="nl-NL" dirty="0"/>
          </a:p>
          <a:p>
            <a:endParaRPr lang="nl-NL" dirty="0"/>
          </a:p>
          <a:p>
            <a:r>
              <a:rPr lang="nl-NL" b="1" dirty="0"/>
              <a:t>ACHTERGROND INFORMATIE</a:t>
            </a:r>
          </a:p>
          <a:p>
            <a:r>
              <a:rPr lang="nl-NL" dirty="0"/>
              <a:t>Zie vorige dia </a:t>
            </a:r>
          </a:p>
          <a:p>
            <a:endParaRPr lang="nl-NL" dirty="0"/>
          </a:p>
          <a:p>
            <a:r>
              <a:rPr lang="nl-NL" dirty="0"/>
              <a:t>Op de website van de </a:t>
            </a:r>
            <a:r>
              <a:rPr lang="nl-NL" dirty="0" err="1"/>
              <a:t>RTE’s</a:t>
            </a:r>
            <a:r>
              <a:rPr lang="nl-NL" dirty="0"/>
              <a:t> zijn diverse casussen uitgewerkt die je kunt gebruiken als voorbeeld hoe het mensen is gelukt om euthanasie te krijgen bij dementie.</a:t>
            </a:r>
          </a:p>
          <a:p>
            <a:r>
              <a:rPr lang="nl-NL" dirty="0"/>
              <a:t> </a:t>
            </a:r>
          </a:p>
          <a:p>
            <a:r>
              <a:rPr lang="nl-NL" dirty="0"/>
              <a:t>De documentaire ‘Nu weet ik het nog’ die tijdens de regiobijeenkomsten in 2020 wordt vertoond, verteld het verhaal van Margriet Hermans die het gelukt is om euthanasie te krijgen. Op verzoek kan deze vertoond worden via de Levenseinde Academie.</a:t>
            </a:r>
          </a:p>
          <a:p>
            <a:endParaRPr lang="nl-NL" dirty="0"/>
          </a:p>
          <a:p>
            <a:endParaRPr lang="nl-NL" dirty="0"/>
          </a:p>
          <a:p>
            <a:endParaRPr lang="nl-NL" dirty="0"/>
          </a:p>
          <a:p>
            <a:endParaRPr lang="nl-NL" dirty="0"/>
          </a:p>
        </p:txBody>
      </p:sp>
      <p:sp>
        <p:nvSpPr>
          <p:cNvPr id="3" name="Tijdelijke aanduiding voor dia-afbeelding 2">
            <a:extLst>
              <a:ext uri="{FF2B5EF4-FFF2-40B4-BE49-F238E27FC236}">
                <a16:creationId xmlns="" xmlns:a16="http://schemas.microsoft.com/office/drawing/2014/main" id="{CCCE3914-49FC-4988-AA74-C8D5EA432892}"/>
              </a:ext>
            </a:extLst>
          </p:cNvPr>
          <p:cNvSpPr>
            <a:spLocks noGrp="1" noRot="1" noChangeAspect="1"/>
          </p:cNvSpPr>
          <p:nvPr>
            <p:ph type="sldImg"/>
          </p:nvPr>
        </p:nvSpPr>
        <p:spPr/>
      </p:sp>
      <p:sp>
        <p:nvSpPr>
          <p:cNvPr id="4" name="Tijdelijke aanduiding voor dianummer 3">
            <a:extLst>
              <a:ext uri="{FF2B5EF4-FFF2-40B4-BE49-F238E27FC236}">
                <a16:creationId xmlns="" xmlns:a16="http://schemas.microsoft.com/office/drawing/2014/main" id="{A20BBA82-791D-4F4A-A337-8D30A897C03E}"/>
              </a:ext>
            </a:extLst>
          </p:cNvPr>
          <p:cNvSpPr>
            <a:spLocks noGrp="1"/>
          </p:cNvSpPr>
          <p:nvPr>
            <p:ph type="sldNum" sz="quarter" idx="5"/>
          </p:nvPr>
        </p:nvSpPr>
        <p:spPr>
          <a:xfrm>
            <a:off x="1" y="8705255"/>
            <a:ext cx="725677" cy="459316"/>
          </a:xfrm>
        </p:spPr>
        <p:txBody>
          <a:bodyPr/>
          <a:lstStyle/>
          <a:p>
            <a:fld id="{C0C4358A-78EA-44D6-B567-BC01D1AB75CB}" type="slidenum">
              <a:rPr lang="nl-NL" smtClean="0"/>
              <a:pPr/>
              <a:t>8</a:t>
            </a:fld>
            <a:endParaRPr lang="nl-NL" dirty="0"/>
          </a:p>
        </p:txBody>
      </p:sp>
    </p:spTree>
    <p:extLst>
      <p:ext uri="{BB962C8B-B14F-4D97-AF65-F5344CB8AC3E}">
        <p14:creationId xmlns:p14="http://schemas.microsoft.com/office/powerpoint/2010/main" val="3083315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5"/>
          </p:nvPr>
        </p:nvSpPr>
        <p:spPr/>
        <p:txBody>
          <a:bodyPr/>
          <a:lstStyle/>
          <a:p>
            <a:fld id="{C0C4358A-78EA-44D6-B567-BC01D1AB75CB}" type="slidenum">
              <a:rPr lang="nl-NL" smtClean="0"/>
              <a:pPr/>
              <a:t>9</a:t>
            </a:fld>
            <a:endParaRPr lang="nl-NL"/>
          </a:p>
        </p:txBody>
      </p:sp>
      <p:sp>
        <p:nvSpPr>
          <p:cNvPr id="7" name="Tijdelijke aanduiding voor dia-afbeelding 6">
            <a:extLst>
              <a:ext uri="{FF2B5EF4-FFF2-40B4-BE49-F238E27FC236}">
                <a16:creationId xmlns="" xmlns:a16="http://schemas.microsoft.com/office/drawing/2014/main" id="{0B957133-1A9E-41CA-8A47-D9B0437EF04B}"/>
              </a:ext>
            </a:extLst>
          </p:cNvPr>
          <p:cNvSpPr>
            <a:spLocks noGrp="1" noRot="1" noChangeAspect="1"/>
          </p:cNvSpPr>
          <p:nvPr>
            <p:ph type="sldImg"/>
          </p:nvPr>
        </p:nvSpPr>
        <p:spPr/>
      </p:sp>
      <p:sp>
        <p:nvSpPr>
          <p:cNvPr id="5" name="Tijdelijke aanduiding voor notities 4">
            <a:extLst>
              <a:ext uri="{FF2B5EF4-FFF2-40B4-BE49-F238E27FC236}">
                <a16:creationId xmlns="" xmlns:a16="http://schemas.microsoft.com/office/drawing/2014/main" id="{E32CC08D-DCD4-4546-9345-3EE3A5AF5003}"/>
              </a:ext>
            </a:extLst>
          </p:cNvPr>
          <p:cNvSpPr>
            <a:spLocks noGrp="1"/>
          </p:cNvSpPr>
          <p:nvPr>
            <p:ph type="body" sz="quarter" idx="3"/>
          </p:nvPr>
        </p:nvSpPr>
        <p:spPr>
          <a:xfrm>
            <a:off x="135924" y="3452329"/>
            <a:ext cx="6626734" cy="5519055"/>
          </a:xfrm>
        </p:spPr>
        <p:txBody>
          <a:bodyPr/>
          <a:lstStyle/>
          <a:p>
            <a:r>
              <a:rPr lang="nl-NL" sz="1100" b="1" dirty="0"/>
              <a:t>VOOR DE SPREKER</a:t>
            </a:r>
            <a:endParaRPr lang="nl-NL" sz="1100" dirty="0"/>
          </a:p>
          <a:p>
            <a:r>
              <a:rPr lang="nl-NL" sz="1100" b="0" i="0" kern="1200" dirty="0">
                <a:solidFill>
                  <a:schemeClr val="tx1"/>
                </a:solidFill>
                <a:effectLst/>
                <a:latin typeface="+mn-lt"/>
                <a:ea typeface="+mn-ea"/>
                <a:cs typeface="+mn-cs"/>
              </a:rPr>
              <a:t>In de wet staat dus dat een arts mag meewerken aan euthanasie. De arts moet zeker weten dat de zes eisen uit de wet van toepassing zijn. We behandelen ze stuk voor stuk.</a:t>
            </a:r>
          </a:p>
          <a:p>
            <a:pPr marL="228600" indent="-228600">
              <a:buFont typeface="+mj-lt"/>
              <a:buAutoNum type="alphaLcPeriod"/>
            </a:pPr>
            <a:r>
              <a:rPr lang="nl-NL" sz="1100" b="0" i="0" kern="1200" dirty="0">
                <a:solidFill>
                  <a:schemeClr val="tx1"/>
                </a:solidFill>
                <a:effectLst/>
                <a:latin typeface="+mn-lt"/>
                <a:ea typeface="+mn-ea"/>
                <a:cs typeface="+mn-cs"/>
              </a:rPr>
              <a:t>De arts moet overtuigd zijn dat de vraag van de patiënt om euthanasie vrijwillig is. En dat de patiënt er goed over heeft nagedacht (weloverwogen). De vraag moet dus echt van de patiënt zelf komen. Niemand mag de patiënt dwingen of onder druk zetten. Familie niet en vrienden ook niet. Ook moet de vraag niet opeens opkomen, dan zou de wens voor euthanasie namelijk ook weer opeens weg kunnen zijn. Praat daarom op tijd en regelmatig met een (huis)arts over de wens.</a:t>
            </a:r>
          </a:p>
          <a:p>
            <a:pPr marL="228600" indent="-228600">
              <a:buFont typeface="+mj-lt"/>
              <a:buAutoNum type="alphaLcPeriod"/>
            </a:pPr>
            <a:r>
              <a:rPr lang="nl-NL" sz="1100" b="0" i="0" kern="1200" dirty="0">
                <a:solidFill>
                  <a:schemeClr val="tx1"/>
                </a:solidFill>
                <a:effectLst/>
                <a:latin typeface="+mn-lt"/>
                <a:ea typeface="+mn-ea"/>
                <a:cs typeface="+mn-cs"/>
              </a:rPr>
              <a:t>De arts moet ervan overtuigd zijn dat de patiënt uitzichtloos en ondraaglijk lijdt. </a:t>
            </a:r>
            <a:br>
              <a:rPr lang="nl-NL" sz="1100" b="0" i="0" kern="1200" dirty="0">
                <a:solidFill>
                  <a:schemeClr val="tx1"/>
                </a:solidFill>
                <a:effectLst/>
                <a:latin typeface="+mn-lt"/>
                <a:ea typeface="+mn-ea"/>
                <a:cs typeface="+mn-cs"/>
              </a:rPr>
            </a:br>
            <a:r>
              <a:rPr lang="nl-NL" sz="1100" b="0" i="0" kern="1200" dirty="0">
                <a:solidFill>
                  <a:schemeClr val="tx1"/>
                </a:solidFill>
                <a:effectLst/>
                <a:latin typeface="+mn-lt"/>
                <a:ea typeface="+mn-ea"/>
                <a:cs typeface="+mn-cs"/>
              </a:rPr>
              <a:t>Bij de uitzichtloosheid staat de ziekte en de vooruitzichten van de patiënt centraal. </a:t>
            </a:r>
            <a:br>
              <a:rPr lang="nl-NL" sz="1100" b="0" i="0" kern="1200" dirty="0">
                <a:solidFill>
                  <a:schemeClr val="tx1"/>
                </a:solidFill>
                <a:effectLst/>
                <a:latin typeface="+mn-lt"/>
                <a:ea typeface="+mn-ea"/>
                <a:cs typeface="+mn-cs"/>
              </a:rPr>
            </a:br>
            <a:r>
              <a:rPr lang="nl-NL" sz="1100" b="0" i="0" kern="1200" dirty="0">
                <a:solidFill>
                  <a:schemeClr val="tx1"/>
                </a:solidFill>
                <a:effectLst/>
                <a:latin typeface="+mn-lt"/>
                <a:ea typeface="+mn-ea"/>
                <a:cs typeface="+mn-cs"/>
              </a:rPr>
              <a:t>Er is sprake van uitzichtloosheid als: 1. de patiënt niet meer kan genezen of 2. de patiënt onnodig lijdt en dit niet minder kan worden De arts bekijkt ook hoeveel verbetering een behandeling nog kan geven. En hoe zwaar de behandeling is voor de patiënt.  </a:t>
            </a:r>
            <a:br>
              <a:rPr lang="nl-NL" sz="1100" b="0" i="0" kern="1200" dirty="0">
                <a:solidFill>
                  <a:schemeClr val="tx1"/>
                </a:solidFill>
                <a:effectLst/>
                <a:latin typeface="+mn-lt"/>
                <a:ea typeface="+mn-ea"/>
                <a:cs typeface="+mn-cs"/>
              </a:rPr>
            </a:br>
            <a:r>
              <a:rPr lang="nl-NL" sz="1100" b="0" i="0" kern="1200" dirty="0">
                <a:solidFill>
                  <a:schemeClr val="tx1"/>
                </a:solidFill>
                <a:effectLst/>
                <a:latin typeface="+mn-lt"/>
                <a:ea typeface="+mn-ea"/>
                <a:cs typeface="+mn-cs"/>
              </a:rPr>
              <a:t>Bij ondraaglijk lijden gaat het vooral over hoe de patiënt dit ervaart. Dit is voor iedereen anders, bijvoorbeeld door de ziektes die iemand heeft of de ervaring die hij eerder in het leven heeft meegemaakt. De arts moet zich in kunnen leven in de patiënt en zijn lijden.</a:t>
            </a:r>
          </a:p>
          <a:p>
            <a:pPr marL="228600" indent="-228600">
              <a:buFont typeface="+mj-lt"/>
              <a:buAutoNum type="alphaLcPeriod" startAt="3"/>
            </a:pPr>
            <a:r>
              <a:rPr lang="nl-NL" sz="1100" b="0" i="0" kern="1200" dirty="0">
                <a:solidFill>
                  <a:schemeClr val="tx1"/>
                </a:solidFill>
                <a:effectLst/>
                <a:latin typeface="+mn-lt"/>
                <a:ea typeface="+mn-ea"/>
                <a:cs typeface="+mn-cs"/>
              </a:rPr>
              <a:t>De arts moet de patiënt informatie geven over de medische situatie. En hoe zijn situatie er in de toekomst uit zal zien. Het is belangrijk dat de patiënt alle nuttige informatie over zijn situatie begrijpt in begrijpelijke taal. Zo kan hij een goede keuze maken. De arts moet nagaan of de patiënt voldoende weet. En of de patiënt de informatie ook begrepen heeft.</a:t>
            </a:r>
            <a:endParaRPr lang="nl-NL" sz="1100" b="0" dirty="0"/>
          </a:p>
          <a:p>
            <a:pPr marL="228600" indent="-228600">
              <a:buFont typeface="+mj-lt"/>
              <a:buAutoNum type="alphaLcPeriod" startAt="4"/>
            </a:pPr>
            <a:r>
              <a:rPr lang="nl-NL" sz="1100" b="0" i="0" kern="1200" dirty="0">
                <a:solidFill>
                  <a:schemeClr val="tx1"/>
                </a:solidFill>
                <a:effectLst/>
                <a:latin typeface="+mn-lt"/>
                <a:ea typeface="+mn-ea"/>
                <a:cs typeface="+mn-cs"/>
              </a:rPr>
              <a:t>De arts moet samen met de patiënt besluiten dat er geen redelijke andere oplossing is voor de situatie van de patiënt. De arts moet altijd kijken of er geen andere manieren zijn om het lijden minder erg te maken. Dat betekent niet dat de patiënt alle mogelijke behandelingen moet proberen.</a:t>
            </a:r>
            <a:br>
              <a:rPr lang="nl-NL" sz="1100" b="0" i="0" kern="1200" dirty="0">
                <a:solidFill>
                  <a:schemeClr val="tx1"/>
                </a:solidFill>
                <a:effectLst/>
                <a:latin typeface="+mn-lt"/>
                <a:ea typeface="+mn-ea"/>
                <a:cs typeface="+mn-cs"/>
              </a:rPr>
            </a:br>
            <a:r>
              <a:rPr lang="nl-NL" sz="1100" b="0" i="0" kern="1200" dirty="0">
                <a:solidFill>
                  <a:schemeClr val="tx1"/>
                </a:solidFill>
                <a:effectLst/>
                <a:latin typeface="+mn-lt"/>
                <a:ea typeface="+mn-ea"/>
                <a:cs typeface="+mn-cs"/>
              </a:rPr>
              <a:t>Heeft de patiënt veel last en pijn van een bepaalde behandeling? Dan telt dat mee in de beoordeling. Soms is een behandeling heel zwaar en verbetert de situatie van de patiënt maar een beetje. Dan mogen de arts en patiënt samen besluiten dat de behandeling  stopt.</a:t>
            </a:r>
            <a:endParaRPr lang="nl-NL" sz="1100" b="0" dirty="0"/>
          </a:p>
          <a:p>
            <a:pPr marL="228600" indent="-228600">
              <a:buFont typeface="+mj-lt"/>
              <a:buAutoNum type="alphaLcPeriod" startAt="5"/>
            </a:pPr>
            <a:r>
              <a:rPr lang="nl-NL" sz="1100" b="0" i="0" kern="1200" dirty="0">
                <a:solidFill>
                  <a:schemeClr val="tx1"/>
                </a:solidFill>
                <a:effectLst/>
                <a:latin typeface="+mn-lt"/>
                <a:ea typeface="+mn-ea"/>
                <a:cs typeface="+mn-cs"/>
              </a:rPr>
              <a:t>De arts van de patiënt moet ten minste 1 onafhankelijke arts raadplegen. Deze arts heet een consulent. De consulent moet de patiënt zien en beoordelen of de arts zich heeft gehouden aan de zorgvuldigheidseisen. </a:t>
            </a:r>
            <a:br>
              <a:rPr lang="nl-NL" sz="1100" b="0" i="0" kern="1200" dirty="0">
                <a:solidFill>
                  <a:schemeClr val="tx1"/>
                </a:solidFill>
                <a:effectLst/>
                <a:latin typeface="+mn-lt"/>
                <a:ea typeface="+mn-ea"/>
                <a:cs typeface="+mn-cs"/>
              </a:rPr>
            </a:br>
            <a:r>
              <a:rPr lang="nl-NL" sz="1100" b="0" i="0" kern="1200" dirty="0">
                <a:solidFill>
                  <a:schemeClr val="tx1"/>
                </a:solidFill>
                <a:effectLst/>
                <a:latin typeface="+mn-lt"/>
                <a:ea typeface="+mn-ea"/>
                <a:cs typeface="+mn-cs"/>
              </a:rPr>
              <a:t>Onafhankelijkheid betekent dat de consulent een eigen mening mag geven over de patiënt en de arts. De consulent mag niet betrokken zijn bij de behandeling van de patiënt. Of een persoonlijke band hebben met de arts of de patiënt.</a:t>
            </a:r>
            <a:endParaRPr lang="nl-NL" sz="1100" b="0" dirty="0"/>
          </a:p>
          <a:p>
            <a:pPr marL="228600" indent="-228600">
              <a:buFont typeface="+mj-lt"/>
              <a:buAutoNum type="alphaLcPeriod" startAt="5"/>
            </a:pPr>
            <a:r>
              <a:rPr lang="nl-NL" sz="1100" b="0" i="0" kern="1200" dirty="0">
                <a:solidFill>
                  <a:schemeClr val="tx1"/>
                </a:solidFill>
                <a:effectLst/>
                <a:latin typeface="+mn-lt"/>
                <a:ea typeface="+mn-ea"/>
                <a:cs typeface="+mn-cs"/>
              </a:rPr>
              <a:t>f. Tot slot moet de arts de euthanasie (of hulp bij zelfdoding) op een medisch zorgvuldige manier uitvoeren, bijvoorbeeld met de juiste medicijnen en in de juiste stappen. </a:t>
            </a:r>
            <a:endParaRPr lang="nl-NL" dirty="0"/>
          </a:p>
          <a:p>
            <a:endParaRPr lang="nl-NL" dirty="0"/>
          </a:p>
        </p:txBody>
      </p:sp>
    </p:spTree>
    <p:extLst>
      <p:ext uri="{BB962C8B-B14F-4D97-AF65-F5344CB8AC3E}">
        <p14:creationId xmlns:p14="http://schemas.microsoft.com/office/powerpoint/2010/main" val="2094783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strak">
    <p:bg>
      <p:bgPr>
        <a:solidFill>
          <a:srgbClr val="CF000C"/>
        </a:solid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0" y="3303870"/>
            <a:ext cx="12192000" cy="672075"/>
          </a:xfrm>
          <a:prstGeom prst="rect">
            <a:avLst/>
          </a:prstGeom>
        </p:spPr>
        <p:txBody>
          <a:bodyPr>
            <a:noAutofit/>
          </a:bodyPr>
          <a:lstStyle>
            <a:lvl1pPr marL="0" indent="0" algn="ctr">
              <a:buNone/>
              <a:defRPr sz="3000" b="0" i="0" baseline="0">
                <a:solidFill>
                  <a:schemeClr val="bg1"/>
                </a:solidFill>
                <a:latin typeface="Rockwell" panose="02060603020205020403" pitchFamily="18" charset="0"/>
                <a:ea typeface="Source Sans Pro" panose="020B0503030403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Naam</a:t>
            </a:r>
          </a:p>
        </p:txBody>
      </p:sp>
      <p:sp>
        <p:nvSpPr>
          <p:cNvPr id="5" name="Titel 4"/>
          <p:cNvSpPr>
            <a:spLocks noGrp="1"/>
          </p:cNvSpPr>
          <p:nvPr>
            <p:ph type="title"/>
          </p:nvPr>
        </p:nvSpPr>
        <p:spPr>
          <a:xfrm>
            <a:off x="0" y="733152"/>
            <a:ext cx="12191999" cy="2354177"/>
          </a:xfrm>
          <a:prstGeom prst="rect">
            <a:avLst/>
          </a:prstGeom>
        </p:spPr>
        <p:txBody>
          <a:bodyPr/>
          <a:lstStyle>
            <a:lvl1pPr algn="ctr">
              <a:defRPr b="1" baseline="0">
                <a:solidFill>
                  <a:schemeClr val="bg1"/>
                </a:solidFill>
                <a:effectLst/>
                <a:latin typeface="Rockwell" panose="02060603020205020403" pitchFamily="18" charset="0"/>
                <a:ea typeface="Source Sans Pro" panose="020B0503030403020204" pitchFamily="34" charset="0"/>
                <a:cs typeface="Tunga" panose="020B0502040204020203" pitchFamily="34" charset="0"/>
              </a:defRPr>
            </a:lvl1pPr>
          </a:lstStyle>
          <a:p>
            <a:endParaRPr lang="nl-NL" dirty="0"/>
          </a:p>
        </p:txBody>
      </p:sp>
      <p:sp>
        <p:nvSpPr>
          <p:cNvPr id="6" name="Ondertitel 2"/>
          <p:cNvSpPr txBox="1">
            <a:spLocks/>
          </p:cNvSpPr>
          <p:nvPr/>
        </p:nvSpPr>
        <p:spPr>
          <a:xfrm>
            <a:off x="143339" y="5253203"/>
            <a:ext cx="5472608" cy="672075"/>
          </a:xfrm>
          <a:prstGeom prst="rect">
            <a:avLst/>
          </a:prstGeom>
        </p:spPr>
        <p:txBody>
          <a:bodyPr vert="horz" lIns="121920" tIns="60960" rIns="121920" bIns="60960" rtlCol="0">
            <a:noAutofit/>
          </a:bodyPr>
          <a:lstStyle>
            <a:lvl1pPr marL="0" indent="0" algn="r">
              <a:buNone/>
              <a:defRPr sz="2200" b="1" i="1">
                <a:solidFill>
                  <a:srgbClr val="BCBA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endParaRPr kumimoji="0" lang="nl-NL" sz="2400" b="1" i="1" u="none" strike="noStrike" kern="1200" cap="none" spc="0" normalizeH="0" baseline="0" noProof="0">
              <a:ln>
                <a:noFill/>
              </a:ln>
              <a:solidFill>
                <a:srgbClr val="BCBAAA"/>
              </a:solidFill>
              <a:effectLst/>
              <a:uLnTx/>
              <a:uFillTx/>
              <a:latin typeface="+mn-lt"/>
              <a:ea typeface="+mn-ea"/>
              <a:cs typeface="+mn-cs"/>
            </a:endParaRPr>
          </a:p>
        </p:txBody>
      </p:sp>
      <p:pic>
        <p:nvPicPr>
          <p:cNvPr id="8" name="Afbeelding 7">
            <a:extLst>
              <a:ext uri="{FF2B5EF4-FFF2-40B4-BE49-F238E27FC236}">
                <a16:creationId xmlns="" xmlns:a16="http://schemas.microsoft.com/office/drawing/2014/main" id="{7ABF4C65-9B7D-E245-A42D-266C88531F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1230" y="5743296"/>
            <a:ext cx="882340" cy="871311"/>
          </a:xfrm>
          <a:prstGeom prst="rect">
            <a:avLst/>
          </a:prstGeom>
        </p:spPr>
      </p:pic>
      <p:sp>
        <p:nvSpPr>
          <p:cNvPr id="2" name="Titel 4">
            <a:extLst>
              <a:ext uri="{FF2B5EF4-FFF2-40B4-BE49-F238E27FC236}">
                <a16:creationId xmlns="" xmlns:a16="http://schemas.microsoft.com/office/drawing/2014/main" id="{3967B2AA-B946-41BE-BCB2-2233411AFDE4}"/>
              </a:ext>
            </a:extLst>
          </p:cNvPr>
          <p:cNvSpPr txBox="1">
            <a:spLocks/>
          </p:cNvSpPr>
          <p:nvPr userDrawn="1"/>
        </p:nvSpPr>
        <p:spPr>
          <a:xfrm>
            <a:off x="3721395" y="6138857"/>
            <a:ext cx="7483633" cy="69229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500" b="1" i="0" kern="1200" baseline="0">
                <a:solidFill>
                  <a:srgbClr val="CC0209"/>
                </a:solidFill>
                <a:effectLst/>
                <a:latin typeface="Source Sans Pro" panose="020B0503030403020204" pitchFamily="34" charset="0"/>
                <a:ea typeface="Source Sans Pro" panose="020B0503030403020204" pitchFamily="34" charset="0"/>
                <a:cs typeface="+mj-cs"/>
              </a:defRPr>
            </a:lvl1pPr>
          </a:lstStyle>
          <a:p>
            <a:pPr algn="r"/>
            <a:r>
              <a:rPr lang="nl-NL" sz="2400" b="0" i="0" baseline="0" dirty="0">
                <a:solidFill>
                  <a:schemeClr val="bg1"/>
                </a:solidFill>
                <a:latin typeface="Rockwell" panose="02060603020205020403" pitchFamily="18" charset="0"/>
              </a:rPr>
              <a:t>Vragen over het levenseinde? Wij zijn ervoor.</a:t>
            </a:r>
          </a:p>
        </p:txBody>
      </p:sp>
    </p:spTree>
    <p:extLst>
      <p:ext uri="{BB962C8B-B14F-4D97-AF65-F5344CB8AC3E}">
        <p14:creationId xmlns:p14="http://schemas.microsoft.com/office/powerpoint/2010/main" val="1527957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 met titel en lijn dia dichtbij 1 + afbeeld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ED6C77"/>
              </a:buClr>
              <a:defRPr/>
            </a:lvl2pPr>
            <a:lvl3pPr>
              <a:buClr>
                <a:srgbClr val="ED6C77"/>
              </a:buClr>
              <a:defRPr/>
            </a:lvl3pPr>
            <a:lvl4pPr>
              <a:buClr>
                <a:srgbClr val="ED6C77"/>
              </a:buClr>
              <a:defRPr/>
            </a:lvl4pPr>
            <a:lvl5pPr>
              <a:buClr>
                <a:srgbClr val="ED6C77"/>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5" name="Rechte verbindingslijn 4">
            <a:extLst>
              <a:ext uri="{FF2B5EF4-FFF2-40B4-BE49-F238E27FC236}">
                <a16:creationId xmlns=""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dirty="0"/>
          </a:p>
        </p:txBody>
      </p:sp>
      <p:sp>
        <p:nvSpPr>
          <p:cNvPr id="8" name="Tijdelijke aanduiding voor afbeelding 6">
            <a:extLst>
              <a:ext uri="{FF2B5EF4-FFF2-40B4-BE49-F238E27FC236}">
                <a16:creationId xmlns=""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dirty="0"/>
          </a:p>
        </p:txBody>
      </p:sp>
      <p:sp>
        <p:nvSpPr>
          <p:cNvPr id="9" name="Rechthoek 8">
            <a:extLst>
              <a:ext uri="{FF2B5EF4-FFF2-40B4-BE49-F238E27FC236}">
                <a16:creationId xmlns="" xmlns:a16="http://schemas.microsoft.com/office/drawing/2014/main" id="{979286C8-23DF-4FC5-AE02-29FC009CBBD4}"/>
              </a:ext>
            </a:extLst>
          </p:cNvPr>
          <p:cNvSpPr/>
          <p:nvPr userDrawn="1"/>
        </p:nvSpPr>
        <p:spPr>
          <a:xfrm>
            <a:off x="-25899" y="1233779"/>
            <a:ext cx="255600" cy="5688000"/>
          </a:xfrm>
          <a:prstGeom prst="rect">
            <a:avLst/>
          </a:prstGeom>
          <a:solidFill>
            <a:srgbClr val="ED6C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42744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a vasthoudend en urgent 2">
    <p:bg>
      <p:bgPr>
        <a:solidFill>
          <a:srgbClr val="AF1917"/>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endParaRPr lang="nl-NL" dirty="0"/>
          </a:p>
        </p:txBody>
      </p:sp>
      <p:pic>
        <p:nvPicPr>
          <p:cNvPr id="4" name="Afbeelding 3">
            <a:extLst>
              <a:ext uri="{FF2B5EF4-FFF2-40B4-BE49-F238E27FC236}">
                <a16:creationId xmlns="" xmlns:a16="http://schemas.microsoft.com/office/drawing/2014/main" id="{F560F6BC-F41D-6B40-9899-95D4BF7722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1230" y="227867"/>
            <a:ext cx="882340" cy="871311"/>
          </a:xfrm>
          <a:prstGeom prst="rect">
            <a:avLst/>
          </a:prstGeom>
        </p:spPr>
      </p:pic>
    </p:spTree>
    <p:extLst>
      <p:ext uri="{BB962C8B-B14F-4D97-AF65-F5344CB8AC3E}">
        <p14:creationId xmlns:p14="http://schemas.microsoft.com/office/powerpoint/2010/main" val="2652729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a met titel en lijn vasthoudend en urgent 2">
    <p:spTree>
      <p:nvGrpSpPr>
        <p:cNvPr id="1" name=""/>
        <p:cNvGrpSpPr/>
        <p:nvPr/>
      </p:nvGrpSpPr>
      <p:grpSpPr>
        <a:xfrm>
          <a:off x="0" y="0"/>
          <a:ext cx="0" cy="0"/>
          <a:chOff x="0" y="0"/>
          <a:chExt cx="0" cy="0"/>
        </a:xfrm>
      </p:grpSpPr>
      <p:sp>
        <p:nvSpPr>
          <p:cNvPr id="4" name="Tijdelijke aanduiding voor titel 4">
            <a:extLst>
              <a:ext uri="{FF2B5EF4-FFF2-40B4-BE49-F238E27FC236}">
                <a16:creationId xmlns=""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endParaRPr lang="nl-NL" dirty="0"/>
          </a:p>
        </p:txBody>
      </p:sp>
      <p:cxnSp>
        <p:nvCxnSpPr>
          <p:cNvPr id="7" name="Rechte verbindingslijn 6">
            <a:extLst>
              <a:ext uri="{FF2B5EF4-FFF2-40B4-BE49-F238E27FC236}">
                <a16:creationId xmlns=""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AF1917"/>
              </a:buClr>
              <a:buFont typeface="Wingdings" panose="05000000000000000000" pitchFamily="2" charset="2"/>
              <a:buChar char="§"/>
              <a:defRPr/>
            </a:lvl2pPr>
            <a:lvl3pPr marL="1523962" indent="-304792">
              <a:buClr>
                <a:srgbClr val="AF1917"/>
              </a:buClr>
              <a:buFont typeface="Wingdings" panose="05000000000000000000" pitchFamily="2" charset="2"/>
              <a:buChar char="§"/>
              <a:defRPr/>
            </a:lvl3pPr>
            <a:lvl4pPr marL="2133547" indent="-304792">
              <a:buClr>
                <a:srgbClr val="AF1917"/>
              </a:buClr>
              <a:buFont typeface="Wingdings" panose="05000000000000000000" pitchFamily="2" charset="2"/>
              <a:buChar char="§"/>
              <a:defRPr/>
            </a:lvl4pPr>
            <a:lvl5pPr marL="2743131" indent="-304792">
              <a:buClr>
                <a:srgbClr val="AF1917"/>
              </a:buClr>
              <a:buFont typeface="Wingdings" panose="05000000000000000000" pitchFamily="2" charset="2"/>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Rechthoek 4">
            <a:extLst>
              <a:ext uri="{FF2B5EF4-FFF2-40B4-BE49-F238E27FC236}">
                <a16:creationId xmlns="" xmlns:a16="http://schemas.microsoft.com/office/drawing/2014/main" id="{88D249B1-21F9-4F50-95F7-DB3C9BF7C8D5}"/>
              </a:ext>
            </a:extLst>
          </p:cNvPr>
          <p:cNvSpPr/>
          <p:nvPr userDrawn="1"/>
        </p:nvSpPr>
        <p:spPr>
          <a:xfrm>
            <a:off x="-25899" y="1233779"/>
            <a:ext cx="255600" cy="5688000"/>
          </a:xfrm>
          <a:prstGeom prst="rect">
            <a:avLst/>
          </a:prstGeom>
          <a:solidFill>
            <a:srgbClr val="AF1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6586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 met titel en lijn vasthoudend en urgent 2 1 + afbeeld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AF1917"/>
              </a:buClr>
              <a:defRPr/>
            </a:lvl2pPr>
            <a:lvl3pPr>
              <a:buClr>
                <a:srgbClr val="AF1917"/>
              </a:buClr>
              <a:defRPr/>
            </a:lvl3pPr>
            <a:lvl4pPr>
              <a:buClr>
                <a:srgbClr val="AF1917"/>
              </a:buClr>
              <a:defRPr/>
            </a:lvl4pPr>
            <a:lvl5pPr>
              <a:buClr>
                <a:srgbClr val="AF1917"/>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5" name="Rechte verbindingslijn 4">
            <a:extLst>
              <a:ext uri="{FF2B5EF4-FFF2-40B4-BE49-F238E27FC236}">
                <a16:creationId xmlns=""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dirty="0"/>
          </a:p>
        </p:txBody>
      </p:sp>
      <p:sp>
        <p:nvSpPr>
          <p:cNvPr id="8" name="Tijdelijke aanduiding voor afbeelding 6">
            <a:extLst>
              <a:ext uri="{FF2B5EF4-FFF2-40B4-BE49-F238E27FC236}">
                <a16:creationId xmlns=""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dirty="0"/>
          </a:p>
        </p:txBody>
      </p:sp>
      <p:sp>
        <p:nvSpPr>
          <p:cNvPr id="9" name="Rechthoek 8">
            <a:extLst>
              <a:ext uri="{FF2B5EF4-FFF2-40B4-BE49-F238E27FC236}">
                <a16:creationId xmlns="" xmlns:a16="http://schemas.microsoft.com/office/drawing/2014/main" id="{C2AD0C87-FB97-4E03-94D0-4D2FBCCE21F9}"/>
              </a:ext>
            </a:extLst>
          </p:cNvPr>
          <p:cNvSpPr/>
          <p:nvPr userDrawn="1"/>
        </p:nvSpPr>
        <p:spPr>
          <a:xfrm>
            <a:off x="-25899" y="1233779"/>
            <a:ext cx="255600" cy="5688000"/>
          </a:xfrm>
          <a:prstGeom prst="rect">
            <a:avLst/>
          </a:prstGeom>
          <a:solidFill>
            <a:srgbClr val="AF1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4345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a dichtbij 2 en urgent 1">
    <p:bg>
      <p:bgPr>
        <a:solidFill>
          <a:srgbClr val="EFBA25"/>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endParaRPr lang="nl-NL" dirty="0"/>
          </a:p>
        </p:txBody>
      </p:sp>
      <p:pic>
        <p:nvPicPr>
          <p:cNvPr id="4" name="Afbeelding 3">
            <a:extLst>
              <a:ext uri="{FF2B5EF4-FFF2-40B4-BE49-F238E27FC236}">
                <a16:creationId xmlns="" xmlns:a16="http://schemas.microsoft.com/office/drawing/2014/main" id="{F560F6BC-F41D-6B40-9899-95D4BF7722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1230" y="227867"/>
            <a:ext cx="882340" cy="871311"/>
          </a:xfrm>
          <a:prstGeom prst="rect">
            <a:avLst/>
          </a:prstGeom>
        </p:spPr>
      </p:pic>
    </p:spTree>
    <p:extLst>
      <p:ext uri="{BB962C8B-B14F-4D97-AF65-F5344CB8AC3E}">
        <p14:creationId xmlns:p14="http://schemas.microsoft.com/office/powerpoint/2010/main" val="3541305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a met titel en lijn dia dichtbij 2 en urgent 1">
    <p:spTree>
      <p:nvGrpSpPr>
        <p:cNvPr id="1" name=""/>
        <p:cNvGrpSpPr/>
        <p:nvPr/>
      </p:nvGrpSpPr>
      <p:grpSpPr>
        <a:xfrm>
          <a:off x="0" y="0"/>
          <a:ext cx="0" cy="0"/>
          <a:chOff x="0" y="0"/>
          <a:chExt cx="0" cy="0"/>
        </a:xfrm>
      </p:grpSpPr>
      <p:sp>
        <p:nvSpPr>
          <p:cNvPr id="4" name="Tijdelijke aanduiding voor titel 4">
            <a:extLst>
              <a:ext uri="{FF2B5EF4-FFF2-40B4-BE49-F238E27FC236}">
                <a16:creationId xmlns=""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endParaRPr lang="nl-NL" dirty="0"/>
          </a:p>
        </p:txBody>
      </p:sp>
      <p:cxnSp>
        <p:nvCxnSpPr>
          <p:cNvPr id="7" name="Rechte verbindingslijn 6">
            <a:extLst>
              <a:ext uri="{FF2B5EF4-FFF2-40B4-BE49-F238E27FC236}">
                <a16:creationId xmlns=""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EFBA25"/>
              </a:buClr>
              <a:buFont typeface="Wingdings" panose="05000000000000000000" pitchFamily="2" charset="2"/>
              <a:buChar char="§"/>
              <a:defRPr/>
            </a:lvl2pPr>
            <a:lvl3pPr marL="1523962" indent="-304792">
              <a:buClr>
                <a:srgbClr val="EFBA25"/>
              </a:buClr>
              <a:buFont typeface="Wingdings" panose="05000000000000000000" pitchFamily="2" charset="2"/>
              <a:buChar char="§"/>
              <a:defRPr/>
            </a:lvl3pPr>
            <a:lvl4pPr marL="2133547" indent="-304792">
              <a:buClr>
                <a:srgbClr val="EFBA25"/>
              </a:buClr>
              <a:buFont typeface="Wingdings" panose="05000000000000000000" pitchFamily="2" charset="2"/>
              <a:buChar char="§"/>
              <a:defRPr/>
            </a:lvl4pPr>
            <a:lvl5pPr marL="2743131" indent="-304792">
              <a:buClr>
                <a:srgbClr val="EFBA25"/>
              </a:buClr>
              <a:buFont typeface="Wingdings" panose="05000000000000000000" pitchFamily="2" charset="2"/>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Rechthoek 4">
            <a:extLst>
              <a:ext uri="{FF2B5EF4-FFF2-40B4-BE49-F238E27FC236}">
                <a16:creationId xmlns="" xmlns:a16="http://schemas.microsoft.com/office/drawing/2014/main" id="{88D249B1-21F9-4F50-95F7-DB3C9BF7C8D5}"/>
              </a:ext>
            </a:extLst>
          </p:cNvPr>
          <p:cNvSpPr/>
          <p:nvPr userDrawn="1"/>
        </p:nvSpPr>
        <p:spPr>
          <a:xfrm>
            <a:off x="-25899" y="1233779"/>
            <a:ext cx="255600" cy="5688000"/>
          </a:xfrm>
          <a:prstGeom prst="rect">
            <a:avLst/>
          </a:prstGeom>
          <a:solidFill>
            <a:srgbClr val="EF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30377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 met titel en lijn dia dichtbij 2 en urgent 1 + afbeeld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EFBA25"/>
              </a:buClr>
              <a:defRPr/>
            </a:lvl2pPr>
            <a:lvl3pPr>
              <a:buClr>
                <a:srgbClr val="EFBA25"/>
              </a:buClr>
              <a:defRPr/>
            </a:lvl3pPr>
            <a:lvl4pPr>
              <a:buClr>
                <a:srgbClr val="EFBA25"/>
              </a:buClr>
              <a:defRPr/>
            </a:lvl4pPr>
            <a:lvl5pPr>
              <a:buClr>
                <a:srgbClr val="EFBA25"/>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5" name="Rechte verbindingslijn 4">
            <a:extLst>
              <a:ext uri="{FF2B5EF4-FFF2-40B4-BE49-F238E27FC236}">
                <a16:creationId xmlns=""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dirty="0"/>
          </a:p>
        </p:txBody>
      </p:sp>
      <p:sp>
        <p:nvSpPr>
          <p:cNvPr id="8" name="Tijdelijke aanduiding voor afbeelding 6">
            <a:extLst>
              <a:ext uri="{FF2B5EF4-FFF2-40B4-BE49-F238E27FC236}">
                <a16:creationId xmlns=""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dirty="0"/>
          </a:p>
        </p:txBody>
      </p:sp>
      <p:sp>
        <p:nvSpPr>
          <p:cNvPr id="10" name="Rechthoek 9">
            <a:extLst>
              <a:ext uri="{FF2B5EF4-FFF2-40B4-BE49-F238E27FC236}">
                <a16:creationId xmlns="" xmlns:a16="http://schemas.microsoft.com/office/drawing/2014/main" id="{3386F194-4491-48B0-B887-2639734E3509}"/>
              </a:ext>
            </a:extLst>
          </p:cNvPr>
          <p:cNvSpPr/>
          <p:nvPr userDrawn="1"/>
        </p:nvSpPr>
        <p:spPr>
          <a:xfrm>
            <a:off x="-25899" y="1233779"/>
            <a:ext cx="255600" cy="5688000"/>
          </a:xfrm>
          <a:prstGeom prst="rect">
            <a:avLst/>
          </a:prstGeom>
          <a:solidFill>
            <a:srgbClr val="EF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58368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a deskundigst 3">
    <p:bg>
      <p:bgPr>
        <a:solidFill>
          <a:srgbClr val="AED5A9"/>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endParaRPr lang="nl-NL" dirty="0"/>
          </a:p>
        </p:txBody>
      </p:sp>
      <p:pic>
        <p:nvPicPr>
          <p:cNvPr id="4" name="Afbeelding 3">
            <a:extLst>
              <a:ext uri="{FF2B5EF4-FFF2-40B4-BE49-F238E27FC236}">
                <a16:creationId xmlns="" xmlns:a16="http://schemas.microsoft.com/office/drawing/2014/main" id="{F560F6BC-F41D-6B40-9899-95D4BF7722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1230" y="227867"/>
            <a:ext cx="882340" cy="871311"/>
          </a:xfrm>
          <a:prstGeom prst="rect">
            <a:avLst/>
          </a:prstGeom>
        </p:spPr>
      </p:pic>
    </p:spTree>
    <p:extLst>
      <p:ext uri="{BB962C8B-B14F-4D97-AF65-F5344CB8AC3E}">
        <p14:creationId xmlns:p14="http://schemas.microsoft.com/office/powerpoint/2010/main" val="2440394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a met titel en lijn dia deskundigst 3">
    <p:spTree>
      <p:nvGrpSpPr>
        <p:cNvPr id="1" name=""/>
        <p:cNvGrpSpPr/>
        <p:nvPr/>
      </p:nvGrpSpPr>
      <p:grpSpPr>
        <a:xfrm>
          <a:off x="0" y="0"/>
          <a:ext cx="0" cy="0"/>
          <a:chOff x="0" y="0"/>
          <a:chExt cx="0" cy="0"/>
        </a:xfrm>
      </p:grpSpPr>
      <p:sp>
        <p:nvSpPr>
          <p:cNvPr id="4" name="Tijdelijke aanduiding voor titel 4">
            <a:extLst>
              <a:ext uri="{FF2B5EF4-FFF2-40B4-BE49-F238E27FC236}">
                <a16:creationId xmlns=""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Tijdelijke aanduiding voor inhoud 2">
            <a:extLst>
              <a:ext uri="{FF2B5EF4-FFF2-40B4-BE49-F238E27FC236}">
                <a16:creationId xmlns=""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AED5A9"/>
              </a:buClr>
              <a:buFont typeface="Wingdings" panose="05000000000000000000" pitchFamily="2" charset="2"/>
              <a:buChar char="§"/>
              <a:defRPr/>
            </a:lvl2pPr>
            <a:lvl3pPr marL="1523962" indent="-304792">
              <a:buClr>
                <a:srgbClr val="AED5A9"/>
              </a:buClr>
              <a:buFont typeface="Wingdings" panose="05000000000000000000" pitchFamily="2" charset="2"/>
              <a:buChar char="§"/>
              <a:defRPr/>
            </a:lvl3pPr>
            <a:lvl4pPr marL="2133547" indent="-304792">
              <a:buClr>
                <a:srgbClr val="AED5A9"/>
              </a:buClr>
              <a:buFont typeface="Wingdings" panose="05000000000000000000" pitchFamily="2" charset="2"/>
              <a:buChar char="§"/>
              <a:defRPr/>
            </a:lvl4pPr>
            <a:lvl5pPr marL="2743131" indent="-304792">
              <a:buClr>
                <a:srgbClr val="AED5A9"/>
              </a:buClr>
              <a:buFont typeface="Wingdings" panose="05000000000000000000" pitchFamily="2" charset="2"/>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Rechthoek 4">
            <a:extLst>
              <a:ext uri="{FF2B5EF4-FFF2-40B4-BE49-F238E27FC236}">
                <a16:creationId xmlns="" xmlns:a16="http://schemas.microsoft.com/office/drawing/2014/main" id="{88D249B1-21F9-4F50-95F7-DB3C9BF7C8D5}"/>
              </a:ext>
            </a:extLst>
          </p:cNvPr>
          <p:cNvSpPr/>
          <p:nvPr userDrawn="1"/>
        </p:nvSpPr>
        <p:spPr>
          <a:xfrm>
            <a:off x="-25899" y="1233779"/>
            <a:ext cx="255600" cy="5688000"/>
          </a:xfrm>
          <a:prstGeom prst="rect">
            <a:avLst/>
          </a:prstGeom>
          <a:solidFill>
            <a:srgbClr val="AED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8437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 met titel en lijn deskundigst 3 + afbeeld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AED5A9"/>
              </a:buClr>
              <a:defRPr/>
            </a:lvl2pPr>
            <a:lvl3pPr>
              <a:buClr>
                <a:srgbClr val="AED5A9"/>
              </a:buClr>
              <a:defRPr/>
            </a:lvl3pPr>
            <a:lvl4pPr>
              <a:buClr>
                <a:srgbClr val="AED5A9"/>
              </a:buClr>
              <a:defRPr/>
            </a:lvl4pPr>
            <a:lvl5pPr>
              <a:buClr>
                <a:srgbClr val="AED5A9"/>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5" name="Rechte verbindingslijn 4">
            <a:extLst>
              <a:ext uri="{FF2B5EF4-FFF2-40B4-BE49-F238E27FC236}">
                <a16:creationId xmlns=""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dirty="0"/>
          </a:p>
        </p:txBody>
      </p:sp>
      <p:sp>
        <p:nvSpPr>
          <p:cNvPr id="8" name="Tijdelijke aanduiding voor afbeelding 6">
            <a:extLst>
              <a:ext uri="{FF2B5EF4-FFF2-40B4-BE49-F238E27FC236}">
                <a16:creationId xmlns=""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dirty="0"/>
          </a:p>
        </p:txBody>
      </p:sp>
      <p:sp>
        <p:nvSpPr>
          <p:cNvPr id="9" name="Rechthoek 8">
            <a:extLst>
              <a:ext uri="{FF2B5EF4-FFF2-40B4-BE49-F238E27FC236}">
                <a16:creationId xmlns="" xmlns:a16="http://schemas.microsoft.com/office/drawing/2014/main" id="{32ACC7DA-673A-4E28-B2E7-F856D838ECC2}"/>
              </a:ext>
            </a:extLst>
          </p:cNvPr>
          <p:cNvSpPr/>
          <p:nvPr userDrawn="1"/>
        </p:nvSpPr>
        <p:spPr>
          <a:xfrm>
            <a:off x="-25899" y="1233779"/>
            <a:ext cx="255600" cy="5688000"/>
          </a:xfrm>
          <a:prstGeom prst="rect">
            <a:avLst/>
          </a:prstGeom>
          <a:solidFill>
            <a:srgbClr val="AED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8036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persoonlijk">
    <p:bg>
      <p:bgRef idx="1001">
        <a:schemeClr val="bg1"/>
      </p:bgRef>
    </p:bg>
    <p:spTree>
      <p:nvGrpSpPr>
        <p:cNvPr id="1" name=""/>
        <p:cNvGrpSpPr/>
        <p:nvPr/>
      </p:nvGrpSpPr>
      <p:grpSpPr>
        <a:xfrm>
          <a:off x="0" y="0"/>
          <a:ext cx="0" cy="0"/>
          <a:chOff x="0" y="0"/>
          <a:chExt cx="0" cy="0"/>
        </a:xfrm>
      </p:grpSpPr>
      <p:sp>
        <p:nvSpPr>
          <p:cNvPr id="6" name="Ondertitel 2"/>
          <p:cNvSpPr txBox="1">
            <a:spLocks/>
          </p:cNvSpPr>
          <p:nvPr/>
        </p:nvSpPr>
        <p:spPr>
          <a:xfrm>
            <a:off x="143339" y="5253203"/>
            <a:ext cx="5472608" cy="672075"/>
          </a:xfrm>
          <a:prstGeom prst="rect">
            <a:avLst/>
          </a:prstGeom>
        </p:spPr>
        <p:txBody>
          <a:bodyPr vert="horz" lIns="121920" tIns="60960" rIns="121920" bIns="60960" rtlCol="0">
            <a:noAutofit/>
          </a:bodyPr>
          <a:lstStyle>
            <a:lvl1pPr marL="0" indent="0" algn="r">
              <a:buNone/>
              <a:defRPr sz="2200" b="1" i="1">
                <a:solidFill>
                  <a:srgbClr val="BCBA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endParaRPr kumimoji="0" lang="nl-NL" sz="2400" b="1" i="1" u="none" strike="noStrike" kern="1200" cap="none" spc="0" normalizeH="0" baseline="0" noProof="0">
              <a:ln>
                <a:noFill/>
              </a:ln>
              <a:solidFill>
                <a:srgbClr val="BCBAAA"/>
              </a:solidFill>
              <a:effectLst/>
              <a:uLnTx/>
              <a:uFillTx/>
              <a:latin typeface="+mn-lt"/>
              <a:ea typeface="+mn-ea"/>
              <a:cs typeface="+mn-cs"/>
            </a:endParaRPr>
          </a:p>
        </p:txBody>
      </p:sp>
      <p:sp>
        <p:nvSpPr>
          <p:cNvPr id="9" name="Titel 4">
            <a:extLst>
              <a:ext uri="{FF2B5EF4-FFF2-40B4-BE49-F238E27FC236}">
                <a16:creationId xmlns="" xmlns:a16="http://schemas.microsoft.com/office/drawing/2014/main" id="{789D717A-B3AC-DC49-9DEA-90F855DDA1AB}"/>
              </a:ext>
            </a:extLst>
          </p:cNvPr>
          <p:cNvSpPr txBox="1">
            <a:spLocks/>
          </p:cNvSpPr>
          <p:nvPr/>
        </p:nvSpPr>
        <p:spPr>
          <a:xfrm>
            <a:off x="6633030" y="6138857"/>
            <a:ext cx="4571998" cy="69229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500" b="1" i="0" kern="1200" baseline="0">
                <a:solidFill>
                  <a:srgbClr val="CC0209"/>
                </a:solidFill>
                <a:effectLst/>
                <a:latin typeface="Source Sans Pro" panose="020B0503030403020204" pitchFamily="34" charset="0"/>
                <a:ea typeface="Source Sans Pro" panose="020B0503030403020204" pitchFamily="34" charset="0"/>
                <a:cs typeface="+mj-cs"/>
              </a:defRPr>
            </a:lvl1pPr>
          </a:lstStyle>
          <a:p>
            <a:r>
              <a:rPr lang="nl-NL" sz="2400" b="0" i="0" baseline="0" dirty="0">
                <a:solidFill>
                  <a:schemeClr val="bg1"/>
                </a:solidFill>
                <a:latin typeface="TheMix- Plain" pitchFamily="2" charset="0"/>
              </a:rPr>
              <a:t>Het begin van een beter einde</a:t>
            </a:r>
          </a:p>
        </p:txBody>
      </p:sp>
      <p:pic>
        <p:nvPicPr>
          <p:cNvPr id="4" name="Afbeelding 3">
            <a:extLst>
              <a:ext uri="{FF2B5EF4-FFF2-40B4-BE49-F238E27FC236}">
                <a16:creationId xmlns="" xmlns:a16="http://schemas.microsoft.com/office/drawing/2014/main" id="{AC475B21-6421-DA47-B840-1429FDB59BE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0" name="Afbeelding 9">
            <a:extLst>
              <a:ext uri="{FF2B5EF4-FFF2-40B4-BE49-F238E27FC236}">
                <a16:creationId xmlns="" xmlns:a16="http://schemas.microsoft.com/office/drawing/2014/main" id="{B359DCD6-4DA8-41B1-B51E-354E1C0DDD3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36109" y="640552"/>
            <a:ext cx="1707386" cy="1686044"/>
          </a:xfrm>
          <a:prstGeom prst="rect">
            <a:avLst/>
          </a:prstGeom>
        </p:spPr>
      </p:pic>
      <p:sp>
        <p:nvSpPr>
          <p:cNvPr id="2" name="Titel 1">
            <a:extLst>
              <a:ext uri="{FF2B5EF4-FFF2-40B4-BE49-F238E27FC236}">
                <a16:creationId xmlns="" xmlns:a16="http://schemas.microsoft.com/office/drawing/2014/main" id="{3525F7B4-CB29-45E1-B48D-B4CC2329C783}"/>
              </a:ext>
            </a:extLst>
          </p:cNvPr>
          <p:cNvSpPr>
            <a:spLocks noGrp="1"/>
          </p:cNvSpPr>
          <p:nvPr>
            <p:ph type="title" hasCustomPrompt="1"/>
          </p:nvPr>
        </p:nvSpPr>
        <p:spPr>
          <a:xfrm>
            <a:off x="7136109" y="2633774"/>
            <a:ext cx="4781572" cy="2944066"/>
          </a:xfrm>
        </p:spPr>
        <p:txBody>
          <a:bodyPr/>
          <a:lstStyle>
            <a:lvl1pPr marL="0" indent="0">
              <a:buFont typeface="Arial" panose="020B0604020202020204" pitchFamily="34" charset="0"/>
              <a:buNone/>
              <a:defRPr>
                <a:solidFill>
                  <a:schemeClr val="bg1"/>
                </a:solidFill>
              </a:defRPr>
            </a:lvl1pPr>
          </a:lstStyle>
          <a:p>
            <a:r>
              <a:rPr lang="nl-NL" dirty="0"/>
              <a:t>Vragen over het levenseinde?</a:t>
            </a:r>
            <a:br>
              <a:rPr lang="nl-NL" dirty="0"/>
            </a:br>
            <a:r>
              <a:rPr lang="nl-NL" dirty="0"/>
              <a:t>Wij zijn ervoor.</a:t>
            </a:r>
          </a:p>
        </p:txBody>
      </p:sp>
    </p:spTree>
    <p:extLst>
      <p:ext uri="{BB962C8B-B14F-4D97-AF65-F5344CB8AC3E}">
        <p14:creationId xmlns:p14="http://schemas.microsoft.com/office/powerpoint/2010/main" val="352560985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a deskundigst 4">
    <p:bg>
      <p:bgPr>
        <a:solidFill>
          <a:srgbClr val="4F968B"/>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endParaRPr lang="nl-NL" dirty="0"/>
          </a:p>
        </p:txBody>
      </p:sp>
      <p:pic>
        <p:nvPicPr>
          <p:cNvPr id="4" name="Afbeelding 3">
            <a:extLst>
              <a:ext uri="{FF2B5EF4-FFF2-40B4-BE49-F238E27FC236}">
                <a16:creationId xmlns="" xmlns:a16="http://schemas.microsoft.com/office/drawing/2014/main" id="{F560F6BC-F41D-6B40-9899-95D4BF7722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1230" y="227867"/>
            <a:ext cx="882340" cy="871311"/>
          </a:xfrm>
          <a:prstGeom prst="rect">
            <a:avLst/>
          </a:prstGeom>
        </p:spPr>
      </p:pic>
    </p:spTree>
    <p:extLst>
      <p:ext uri="{BB962C8B-B14F-4D97-AF65-F5344CB8AC3E}">
        <p14:creationId xmlns:p14="http://schemas.microsoft.com/office/powerpoint/2010/main" val="1965677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a met titel en lijn dia deskundigst 4">
    <p:spTree>
      <p:nvGrpSpPr>
        <p:cNvPr id="1" name=""/>
        <p:cNvGrpSpPr/>
        <p:nvPr/>
      </p:nvGrpSpPr>
      <p:grpSpPr>
        <a:xfrm>
          <a:off x="0" y="0"/>
          <a:ext cx="0" cy="0"/>
          <a:chOff x="0" y="0"/>
          <a:chExt cx="0" cy="0"/>
        </a:xfrm>
      </p:grpSpPr>
      <p:sp>
        <p:nvSpPr>
          <p:cNvPr id="4" name="Tijdelijke aanduiding voor titel 4">
            <a:extLst>
              <a:ext uri="{FF2B5EF4-FFF2-40B4-BE49-F238E27FC236}">
                <a16:creationId xmlns=""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endParaRPr lang="nl-NL" dirty="0"/>
          </a:p>
        </p:txBody>
      </p:sp>
      <p:cxnSp>
        <p:nvCxnSpPr>
          <p:cNvPr id="7" name="Rechte verbindingslijn 6">
            <a:extLst>
              <a:ext uri="{FF2B5EF4-FFF2-40B4-BE49-F238E27FC236}">
                <a16:creationId xmlns=""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4F968B"/>
              </a:buClr>
              <a:buFont typeface="Wingdings" panose="05000000000000000000" pitchFamily="2" charset="2"/>
              <a:buChar char="§"/>
              <a:defRPr/>
            </a:lvl2pPr>
            <a:lvl3pPr marL="1523962" indent="-304792">
              <a:buClr>
                <a:srgbClr val="4F968B"/>
              </a:buClr>
              <a:buFont typeface="Wingdings" panose="05000000000000000000" pitchFamily="2" charset="2"/>
              <a:buChar char="§"/>
              <a:defRPr/>
            </a:lvl3pPr>
            <a:lvl4pPr marL="2133547" indent="-304792">
              <a:buClr>
                <a:srgbClr val="4F968B"/>
              </a:buClr>
              <a:buFont typeface="Wingdings" panose="05000000000000000000" pitchFamily="2" charset="2"/>
              <a:buChar char="§"/>
              <a:defRPr/>
            </a:lvl4pPr>
            <a:lvl5pPr marL="2743131" indent="-304792">
              <a:buClr>
                <a:srgbClr val="4F968B"/>
              </a:buClr>
              <a:buFont typeface="Wingdings" panose="05000000000000000000" pitchFamily="2" charset="2"/>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Rechthoek 4">
            <a:extLst>
              <a:ext uri="{FF2B5EF4-FFF2-40B4-BE49-F238E27FC236}">
                <a16:creationId xmlns="" xmlns:a16="http://schemas.microsoft.com/office/drawing/2014/main" id="{88D249B1-21F9-4F50-95F7-DB3C9BF7C8D5}"/>
              </a:ext>
            </a:extLst>
          </p:cNvPr>
          <p:cNvSpPr/>
          <p:nvPr userDrawn="1"/>
        </p:nvSpPr>
        <p:spPr>
          <a:xfrm>
            <a:off x="-25899" y="1233779"/>
            <a:ext cx="255600" cy="5688000"/>
          </a:xfrm>
          <a:prstGeom prst="rect">
            <a:avLst/>
          </a:prstGeom>
          <a:solidFill>
            <a:srgbClr val="4F9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02535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a met titel en lijn deskundigst 4 + afbeeld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4F968B"/>
              </a:buClr>
              <a:defRPr/>
            </a:lvl2pPr>
            <a:lvl3pPr>
              <a:buClr>
                <a:srgbClr val="4F968B"/>
              </a:buClr>
              <a:defRPr/>
            </a:lvl3pPr>
            <a:lvl4pPr>
              <a:buClr>
                <a:srgbClr val="4F968B"/>
              </a:buClr>
              <a:defRPr/>
            </a:lvl4pPr>
            <a:lvl5pPr>
              <a:buClr>
                <a:srgbClr val="4F968B"/>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5" name="Rechte verbindingslijn 4">
            <a:extLst>
              <a:ext uri="{FF2B5EF4-FFF2-40B4-BE49-F238E27FC236}">
                <a16:creationId xmlns=""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dirty="0"/>
          </a:p>
        </p:txBody>
      </p:sp>
      <p:sp>
        <p:nvSpPr>
          <p:cNvPr id="8" name="Tijdelijke aanduiding voor afbeelding 6">
            <a:extLst>
              <a:ext uri="{FF2B5EF4-FFF2-40B4-BE49-F238E27FC236}">
                <a16:creationId xmlns=""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dirty="0"/>
          </a:p>
        </p:txBody>
      </p:sp>
      <p:sp>
        <p:nvSpPr>
          <p:cNvPr id="10" name="Rechthoek 9">
            <a:extLst>
              <a:ext uri="{FF2B5EF4-FFF2-40B4-BE49-F238E27FC236}">
                <a16:creationId xmlns="" xmlns:a16="http://schemas.microsoft.com/office/drawing/2014/main" id="{4646FB2A-57C7-4DA2-AE1F-3967038B1B4A}"/>
              </a:ext>
            </a:extLst>
          </p:cNvPr>
          <p:cNvSpPr/>
          <p:nvPr userDrawn="1"/>
        </p:nvSpPr>
        <p:spPr>
          <a:xfrm>
            <a:off x="-25899" y="1233779"/>
            <a:ext cx="255600" cy="5688000"/>
          </a:xfrm>
          <a:prstGeom prst="rect">
            <a:avLst/>
          </a:prstGeom>
          <a:solidFill>
            <a:srgbClr val="4F9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52671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a deskundigst 2">
    <p:bg>
      <p:bgPr>
        <a:solidFill>
          <a:srgbClr val="003C58"/>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endParaRPr lang="nl-NL" dirty="0"/>
          </a:p>
        </p:txBody>
      </p:sp>
      <p:pic>
        <p:nvPicPr>
          <p:cNvPr id="4" name="Afbeelding 3">
            <a:extLst>
              <a:ext uri="{FF2B5EF4-FFF2-40B4-BE49-F238E27FC236}">
                <a16:creationId xmlns="" xmlns:a16="http://schemas.microsoft.com/office/drawing/2014/main" id="{F560F6BC-F41D-6B40-9899-95D4BF7722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1230" y="227867"/>
            <a:ext cx="882340" cy="871311"/>
          </a:xfrm>
          <a:prstGeom prst="rect">
            <a:avLst/>
          </a:prstGeom>
        </p:spPr>
      </p:pic>
    </p:spTree>
    <p:extLst>
      <p:ext uri="{BB962C8B-B14F-4D97-AF65-F5344CB8AC3E}">
        <p14:creationId xmlns:p14="http://schemas.microsoft.com/office/powerpoint/2010/main" val="1121671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a met titel en lijn dia deskundigst 2">
    <p:spTree>
      <p:nvGrpSpPr>
        <p:cNvPr id="1" name=""/>
        <p:cNvGrpSpPr/>
        <p:nvPr/>
      </p:nvGrpSpPr>
      <p:grpSpPr>
        <a:xfrm>
          <a:off x="0" y="0"/>
          <a:ext cx="0" cy="0"/>
          <a:chOff x="0" y="0"/>
          <a:chExt cx="0" cy="0"/>
        </a:xfrm>
      </p:grpSpPr>
      <p:sp>
        <p:nvSpPr>
          <p:cNvPr id="4" name="Tijdelijke aanduiding voor titel 4">
            <a:extLst>
              <a:ext uri="{FF2B5EF4-FFF2-40B4-BE49-F238E27FC236}">
                <a16:creationId xmlns=""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endParaRPr lang="nl-NL" dirty="0"/>
          </a:p>
        </p:txBody>
      </p:sp>
      <p:cxnSp>
        <p:nvCxnSpPr>
          <p:cNvPr id="7" name="Rechte verbindingslijn 6">
            <a:extLst>
              <a:ext uri="{FF2B5EF4-FFF2-40B4-BE49-F238E27FC236}">
                <a16:creationId xmlns=""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solidFill>
                  <a:schemeClr val="tx1"/>
                </a:solidFill>
              </a:defRPr>
            </a:lvl1pPr>
            <a:lvl2pPr marL="990575" indent="-380990">
              <a:buClr>
                <a:srgbClr val="003C58"/>
              </a:buClr>
              <a:buFont typeface="Wingdings" panose="05000000000000000000" pitchFamily="2" charset="2"/>
              <a:buChar char="§"/>
              <a:defRPr>
                <a:solidFill>
                  <a:schemeClr val="tx1"/>
                </a:solidFill>
              </a:defRPr>
            </a:lvl2pPr>
            <a:lvl3pPr marL="1523962" indent="-304792">
              <a:buClr>
                <a:srgbClr val="003C58"/>
              </a:buClr>
              <a:buFont typeface="Wingdings" panose="05000000000000000000" pitchFamily="2" charset="2"/>
              <a:buChar char="§"/>
              <a:defRPr>
                <a:solidFill>
                  <a:schemeClr val="tx1"/>
                </a:solidFill>
              </a:defRPr>
            </a:lvl3pPr>
            <a:lvl4pPr marL="2133547" indent="-304792">
              <a:buClr>
                <a:srgbClr val="003C58"/>
              </a:buClr>
              <a:buFont typeface="Wingdings" panose="05000000000000000000" pitchFamily="2" charset="2"/>
              <a:buChar char="§"/>
              <a:defRPr>
                <a:solidFill>
                  <a:schemeClr val="tx1"/>
                </a:solidFill>
              </a:defRPr>
            </a:lvl4pPr>
            <a:lvl5pPr marL="2743131" indent="-304792">
              <a:buClr>
                <a:srgbClr val="003C58"/>
              </a:buClr>
              <a:buFont typeface="Wingdings" panose="05000000000000000000" pitchFamily="2" charset="2"/>
              <a:buChar char="§"/>
              <a:defRPr>
                <a:solidFill>
                  <a:schemeClr val="tx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Rechthoek 4">
            <a:extLst>
              <a:ext uri="{FF2B5EF4-FFF2-40B4-BE49-F238E27FC236}">
                <a16:creationId xmlns="" xmlns:a16="http://schemas.microsoft.com/office/drawing/2014/main" id="{88D249B1-21F9-4F50-95F7-DB3C9BF7C8D5}"/>
              </a:ext>
            </a:extLst>
          </p:cNvPr>
          <p:cNvSpPr/>
          <p:nvPr userDrawn="1"/>
        </p:nvSpPr>
        <p:spPr>
          <a:xfrm>
            <a:off x="-25899" y="1233779"/>
            <a:ext cx="255600" cy="5688000"/>
          </a:xfrm>
          <a:prstGeom prst="rect">
            <a:avLst/>
          </a:prstGeom>
          <a:solidFill>
            <a:srgbClr val="00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7780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 met titel en lijn deskundigst2 + afbeeld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003C58"/>
              </a:buClr>
              <a:defRPr/>
            </a:lvl2pPr>
            <a:lvl3pPr>
              <a:buClr>
                <a:srgbClr val="003C58"/>
              </a:buClr>
              <a:defRPr/>
            </a:lvl3pPr>
            <a:lvl4pPr>
              <a:buClr>
                <a:srgbClr val="003C58"/>
              </a:buClr>
              <a:defRPr/>
            </a:lvl4pPr>
            <a:lvl5pPr>
              <a:buClr>
                <a:srgbClr val="003C58"/>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5" name="Rechte verbindingslijn 4">
            <a:extLst>
              <a:ext uri="{FF2B5EF4-FFF2-40B4-BE49-F238E27FC236}">
                <a16:creationId xmlns=""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dirty="0"/>
          </a:p>
        </p:txBody>
      </p:sp>
      <p:sp>
        <p:nvSpPr>
          <p:cNvPr id="8" name="Tijdelijke aanduiding voor afbeelding 6">
            <a:extLst>
              <a:ext uri="{FF2B5EF4-FFF2-40B4-BE49-F238E27FC236}">
                <a16:creationId xmlns=""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dirty="0"/>
          </a:p>
        </p:txBody>
      </p:sp>
      <p:sp>
        <p:nvSpPr>
          <p:cNvPr id="10" name="Rechthoek 9">
            <a:extLst>
              <a:ext uri="{FF2B5EF4-FFF2-40B4-BE49-F238E27FC236}">
                <a16:creationId xmlns="" xmlns:a16="http://schemas.microsoft.com/office/drawing/2014/main" id="{4289450D-9F3C-4807-B5E8-3054AE92378B}"/>
              </a:ext>
            </a:extLst>
          </p:cNvPr>
          <p:cNvSpPr/>
          <p:nvPr userDrawn="1"/>
        </p:nvSpPr>
        <p:spPr>
          <a:xfrm>
            <a:off x="-25899" y="1233779"/>
            <a:ext cx="255600" cy="5688000"/>
          </a:xfrm>
          <a:prstGeom prst="rect">
            <a:avLst/>
          </a:prstGeom>
          <a:solidFill>
            <a:srgbClr val="00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2915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ctie lidmaatschap - nog afmaken">
    <p:bg>
      <p:bgRef idx="1001">
        <a:schemeClr val="bg1"/>
      </p:bgRef>
    </p:bg>
    <p:spTree>
      <p:nvGrpSpPr>
        <p:cNvPr id="1" name=""/>
        <p:cNvGrpSpPr/>
        <p:nvPr/>
      </p:nvGrpSpPr>
      <p:grpSpPr>
        <a:xfrm>
          <a:off x="0" y="0"/>
          <a:ext cx="0" cy="0"/>
          <a:chOff x="0" y="0"/>
          <a:chExt cx="0" cy="0"/>
        </a:xfrm>
      </p:grpSpPr>
      <p:pic>
        <p:nvPicPr>
          <p:cNvPr id="4" name="Afbeelding 3">
            <a:extLst>
              <a:ext uri="{FF2B5EF4-FFF2-40B4-BE49-F238E27FC236}">
                <a16:creationId xmlns="" xmlns:a16="http://schemas.microsoft.com/office/drawing/2014/main" id="{3A8FA4E7-BB6D-46DF-984A-105C20E55F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41" y="0"/>
            <a:ext cx="12172317" cy="6858000"/>
          </a:xfrm>
          <a:prstGeom prst="rect">
            <a:avLst/>
          </a:prstGeom>
        </p:spPr>
      </p:pic>
      <p:sp>
        <p:nvSpPr>
          <p:cNvPr id="5" name="Tijdelijke aanduiding voor tekst 4">
            <a:extLst>
              <a:ext uri="{FF2B5EF4-FFF2-40B4-BE49-F238E27FC236}">
                <a16:creationId xmlns="" xmlns:a16="http://schemas.microsoft.com/office/drawing/2014/main" id="{BDCBF5D4-AFCC-49E2-BF47-12B8A44BCA02}"/>
              </a:ext>
            </a:extLst>
          </p:cNvPr>
          <p:cNvSpPr>
            <a:spLocks noGrp="1"/>
          </p:cNvSpPr>
          <p:nvPr>
            <p:ph type="body" sz="quarter" idx="10"/>
          </p:nvPr>
        </p:nvSpPr>
        <p:spPr>
          <a:xfrm>
            <a:off x="6797675" y="3718243"/>
            <a:ext cx="2438400" cy="1662112"/>
          </a:xfrm>
        </p:spPr>
        <p:txBody>
          <a:bodyPr>
            <a:noAutofit/>
          </a:bodyPr>
          <a:lstStyle>
            <a:lvl1pPr marL="0" indent="0" algn="ctr">
              <a:buNone/>
              <a:defRPr sz="4500">
                <a:solidFill>
                  <a:schemeClr val="tx2"/>
                </a:solidFill>
                <a:latin typeface="Rockwell" panose="02060603020205020403" pitchFamily="18" charset="0"/>
              </a:defRPr>
            </a:lvl1pPr>
            <a:lvl2pPr>
              <a:defRPr sz="2800">
                <a:latin typeface="Rockwell" panose="02060603020205020403" pitchFamily="18" charset="0"/>
              </a:defRPr>
            </a:lvl2pPr>
            <a:lvl3pPr>
              <a:defRPr sz="2800">
                <a:latin typeface="Rockwell" panose="02060603020205020403" pitchFamily="18" charset="0"/>
              </a:defRPr>
            </a:lvl3pPr>
            <a:lvl4pPr>
              <a:defRPr sz="2800">
                <a:latin typeface="Rockwell" panose="02060603020205020403" pitchFamily="18" charset="0"/>
              </a:defRPr>
            </a:lvl4pPr>
            <a:lvl5pPr>
              <a:defRPr sz="2800">
                <a:latin typeface="Rockwell" panose="02060603020205020403" pitchFamily="18" charset="0"/>
              </a:defRPr>
            </a:lvl5pPr>
          </a:lstStyle>
          <a:p>
            <a:pPr lvl="0"/>
            <a:r>
              <a:rPr lang="nl-NL" dirty="0"/>
              <a:t>Klikken om de tekststijl van het model te bewerken</a:t>
            </a:r>
          </a:p>
        </p:txBody>
      </p:sp>
      <p:sp>
        <p:nvSpPr>
          <p:cNvPr id="2" name="Titel 4">
            <a:extLst>
              <a:ext uri="{FF2B5EF4-FFF2-40B4-BE49-F238E27FC236}">
                <a16:creationId xmlns="" xmlns:a16="http://schemas.microsoft.com/office/drawing/2014/main" id="{0D9AAA61-A387-4414-8626-023D2BB81D12}"/>
              </a:ext>
            </a:extLst>
          </p:cNvPr>
          <p:cNvSpPr txBox="1">
            <a:spLocks/>
          </p:cNvSpPr>
          <p:nvPr userDrawn="1"/>
        </p:nvSpPr>
        <p:spPr>
          <a:xfrm>
            <a:off x="4114795" y="6075059"/>
            <a:ext cx="6633028" cy="69229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500" b="1" i="0" kern="1200" baseline="0">
                <a:solidFill>
                  <a:srgbClr val="CC0209"/>
                </a:solidFill>
                <a:effectLst/>
                <a:latin typeface="Source Sans Pro" panose="020B0503030403020204" pitchFamily="34" charset="0"/>
                <a:ea typeface="Source Sans Pro" panose="020B0503030403020204" pitchFamily="34" charset="0"/>
                <a:cs typeface="+mj-cs"/>
              </a:defRPr>
            </a:lvl1pPr>
          </a:lstStyle>
          <a:p>
            <a:pPr algn="r"/>
            <a:r>
              <a:rPr lang="nl-NL" sz="2000" b="0" i="0" baseline="0" dirty="0">
                <a:solidFill>
                  <a:schemeClr val="tx2"/>
                </a:solidFill>
                <a:latin typeface="Rockwell" panose="02060603020205020403" pitchFamily="18" charset="0"/>
              </a:rPr>
              <a:t>Vragen over het levenseinde? Wij zijn ervoor.</a:t>
            </a:r>
          </a:p>
        </p:txBody>
      </p:sp>
    </p:spTree>
    <p:extLst>
      <p:ext uri="{BB962C8B-B14F-4D97-AF65-F5344CB8AC3E}">
        <p14:creationId xmlns:p14="http://schemas.microsoft.com/office/powerpoint/2010/main" val="331638045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a met titel maar zonder lijn">
    <p:spTree>
      <p:nvGrpSpPr>
        <p:cNvPr id="1" name=""/>
        <p:cNvGrpSpPr/>
        <p:nvPr/>
      </p:nvGrpSpPr>
      <p:grpSpPr>
        <a:xfrm>
          <a:off x="0" y="0"/>
          <a:ext cx="0" cy="0"/>
          <a:chOff x="0" y="0"/>
          <a:chExt cx="0" cy="0"/>
        </a:xfrm>
      </p:grpSpPr>
      <p:sp>
        <p:nvSpPr>
          <p:cNvPr id="4" name="Tijdelijke aanduiding voor titel 4">
            <a:extLst>
              <a:ext uri="{FF2B5EF4-FFF2-40B4-BE49-F238E27FC236}">
                <a16:creationId xmlns="" xmlns:a16="http://schemas.microsoft.com/office/drawing/2014/main" id="{5299F429-F664-4C00-A316-C91CB15BE0EE}"/>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5" name="Tijdelijke aanduiding voor tekst 5">
            <a:extLst>
              <a:ext uri="{FF2B5EF4-FFF2-40B4-BE49-F238E27FC236}">
                <a16:creationId xmlns="" xmlns:a16="http://schemas.microsoft.com/office/drawing/2014/main" id="{3803ACC7-CFFD-497B-9B89-B288E8DB2F4E}"/>
              </a:ext>
            </a:extLst>
          </p:cNvPr>
          <p:cNvSpPr>
            <a:spLocks noGrp="1"/>
          </p:cNvSpPr>
          <p:nvPr>
            <p:ph idx="1"/>
          </p:nvPr>
        </p:nvSpPr>
        <p:spPr>
          <a:xfrm>
            <a:off x="890427" y="1454737"/>
            <a:ext cx="10691973" cy="5175396"/>
          </a:xfrm>
          <a:prstGeom prst="rect">
            <a:avLst/>
          </a:prstGeom>
        </p:spPr>
        <p:txBody>
          <a:bodyPr vert="horz" lIns="91440" tIns="45720" rIns="91440" bIns="45720" rtlCol="0">
            <a:normAutofit/>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915938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zonder lijn en zonder logo">
    <p:spTree>
      <p:nvGrpSpPr>
        <p:cNvPr id="1" name=""/>
        <p:cNvGrpSpPr/>
        <p:nvPr/>
      </p:nvGrpSpPr>
      <p:grpSpPr>
        <a:xfrm>
          <a:off x="0" y="0"/>
          <a:ext cx="0" cy="0"/>
          <a:chOff x="0" y="0"/>
          <a:chExt cx="0" cy="0"/>
        </a:xfrm>
      </p:grpSpPr>
      <p:sp>
        <p:nvSpPr>
          <p:cNvPr id="4" name="Tijdelijke aanduiding voor titel 4">
            <a:extLst>
              <a:ext uri="{FF2B5EF4-FFF2-40B4-BE49-F238E27FC236}">
                <a16:creationId xmlns="" xmlns:a16="http://schemas.microsoft.com/office/drawing/2014/main" id="{C791F224-7B16-4D0F-983F-D7B286BC6768}"/>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5" name="Tijdelijke aanduiding voor tekst 5">
            <a:extLst>
              <a:ext uri="{FF2B5EF4-FFF2-40B4-BE49-F238E27FC236}">
                <a16:creationId xmlns="" xmlns:a16="http://schemas.microsoft.com/office/drawing/2014/main" id="{B13E3E58-5D8C-4441-A263-69B264D0DE98}"/>
              </a:ext>
            </a:extLst>
          </p:cNvPr>
          <p:cNvSpPr>
            <a:spLocks noGrp="1"/>
          </p:cNvSpPr>
          <p:nvPr>
            <p:ph idx="1"/>
          </p:nvPr>
        </p:nvSpPr>
        <p:spPr>
          <a:xfrm>
            <a:off x="890427" y="1454737"/>
            <a:ext cx="10691973" cy="5175396"/>
          </a:xfrm>
          <a:prstGeom prst="rect">
            <a:avLst/>
          </a:prstGeom>
        </p:spPr>
        <p:txBody>
          <a:bodyPr vert="horz" lIns="91440" tIns="45720" rIns="91440" bIns="45720" rtlCol="0">
            <a:normAutofit/>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Rechthoek 6">
            <a:extLst>
              <a:ext uri="{FF2B5EF4-FFF2-40B4-BE49-F238E27FC236}">
                <a16:creationId xmlns="" xmlns:a16="http://schemas.microsoft.com/office/drawing/2014/main" id="{2118D8C7-4954-420F-B181-173D987795D2}"/>
              </a:ext>
            </a:extLst>
          </p:cNvPr>
          <p:cNvSpPr/>
          <p:nvPr/>
        </p:nvSpPr>
        <p:spPr>
          <a:xfrm>
            <a:off x="-23973" y="0"/>
            <a:ext cx="256202" cy="6912000"/>
          </a:xfrm>
          <a:prstGeom prst="rect">
            <a:avLst/>
          </a:prstGeom>
          <a:solidFill>
            <a:srgbClr val="B5B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B5B2A3"/>
              </a:solidFill>
            </a:endParaRPr>
          </a:p>
        </p:txBody>
      </p:sp>
    </p:spTree>
    <p:extLst>
      <p:ext uri="{BB962C8B-B14F-4D97-AF65-F5344CB8AC3E}">
        <p14:creationId xmlns:p14="http://schemas.microsoft.com/office/powerpoint/2010/main" val="2813047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dia persoonlijk">
    <p:bg>
      <p:bgRef idx="1001">
        <a:schemeClr val="bg1"/>
      </p:bgRef>
    </p:bg>
    <p:spTree>
      <p:nvGrpSpPr>
        <p:cNvPr id="1" name=""/>
        <p:cNvGrpSpPr/>
        <p:nvPr/>
      </p:nvGrpSpPr>
      <p:grpSpPr>
        <a:xfrm>
          <a:off x="0" y="0"/>
          <a:ext cx="0" cy="0"/>
          <a:chOff x="0" y="0"/>
          <a:chExt cx="0" cy="0"/>
        </a:xfrm>
      </p:grpSpPr>
      <p:sp>
        <p:nvSpPr>
          <p:cNvPr id="6" name="Ondertitel 2"/>
          <p:cNvSpPr txBox="1">
            <a:spLocks/>
          </p:cNvSpPr>
          <p:nvPr/>
        </p:nvSpPr>
        <p:spPr>
          <a:xfrm>
            <a:off x="143339" y="5253203"/>
            <a:ext cx="5472608" cy="672075"/>
          </a:xfrm>
          <a:prstGeom prst="rect">
            <a:avLst/>
          </a:prstGeom>
        </p:spPr>
        <p:txBody>
          <a:bodyPr vert="horz" lIns="121920" tIns="60960" rIns="121920" bIns="60960" rtlCol="0">
            <a:noAutofit/>
          </a:bodyPr>
          <a:lstStyle>
            <a:lvl1pPr marL="0" indent="0" algn="r">
              <a:buNone/>
              <a:defRPr sz="2200" b="1" i="1">
                <a:solidFill>
                  <a:srgbClr val="BCBA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endParaRPr kumimoji="0" lang="nl-NL" sz="2400" b="1" i="1" u="none" strike="noStrike" kern="1200" cap="none" spc="0" normalizeH="0" baseline="0" noProof="0">
              <a:ln>
                <a:noFill/>
              </a:ln>
              <a:solidFill>
                <a:srgbClr val="BCBAAA"/>
              </a:solidFill>
              <a:effectLst/>
              <a:uLnTx/>
              <a:uFillTx/>
              <a:latin typeface="+mn-lt"/>
              <a:ea typeface="+mn-ea"/>
              <a:cs typeface="+mn-cs"/>
            </a:endParaRPr>
          </a:p>
        </p:txBody>
      </p:sp>
      <p:sp>
        <p:nvSpPr>
          <p:cNvPr id="9" name="Titel 4">
            <a:extLst>
              <a:ext uri="{FF2B5EF4-FFF2-40B4-BE49-F238E27FC236}">
                <a16:creationId xmlns="" xmlns:a16="http://schemas.microsoft.com/office/drawing/2014/main" id="{789D717A-B3AC-DC49-9DEA-90F855DDA1AB}"/>
              </a:ext>
            </a:extLst>
          </p:cNvPr>
          <p:cNvSpPr txBox="1">
            <a:spLocks/>
          </p:cNvSpPr>
          <p:nvPr/>
        </p:nvSpPr>
        <p:spPr>
          <a:xfrm>
            <a:off x="6633030" y="6138857"/>
            <a:ext cx="4571998" cy="69229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500" b="1" i="0" kern="1200" baseline="0">
                <a:solidFill>
                  <a:srgbClr val="CC0209"/>
                </a:solidFill>
                <a:effectLst/>
                <a:latin typeface="Source Sans Pro" panose="020B0503030403020204" pitchFamily="34" charset="0"/>
                <a:ea typeface="Source Sans Pro" panose="020B0503030403020204" pitchFamily="34" charset="0"/>
                <a:cs typeface="+mj-cs"/>
              </a:defRPr>
            </a:lvl1pPr>
          </a:lstStyle>
          <a:p>
            <a:r>
              <a:rPr lang="nl-NL" sz="2400" b="0" i="0" baseline="0" dirty="0">
                <a:solidFill>
                  <a:schemeClr val="bg1"/>
                </a:solidFill>
                <a:latin typeface="TheMix- Plain" pitchFamily="2" charset="0"/>
              </a:rPr>
              <a:t>Het begin van een beter einde</a:t>
            </a:r>
          </a:p>
        </p:txBody>
      </p:sp>
      <p:pic>
        <p:nvPicPr>
          <p:cNvPr id="4" name="Afbeelding 3">
            <a:extLst>
              <a:ext uri="{FF2B5EF4-FFF2-40B4-BE49-F238E27FC236}">
                <a16:creationId xmlns="" xmlns:a16="http://schemas.microsoft.com/office/drawing/2014/main" id="{AC475B21-6421-DA47-B840-1429FDB59B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54003" y="-114301"/>
            <a:ext cx="12433299" cy="7086601"/>
          </a:xfrm>
          <a:prstGeom prst="rect">
            <a:avLst/>
          </a:prstGeom>
        </p:spPr>
      </p:pic>
      <p:pic>
        <p:nvPicPr>
          <p:cNvPr id="10" name="Afbeelding 9">
            <a:extLst>
              <a:ext uri="{FF2B5EF4-FFF2-40B4-BE49-F238E27FC236}">
                <a16:creationId xmlns="" xmlns:a16="http://schemas.microsoft.com/office/drawing/2014/main" id="{B359DCD6-4DA8-41B1-B51E-354E1C0DDD3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36109" y="640552"/>
            <a:ext cx="1707386" cy="1686044"/>
          </a:xfrm>
          <a:prstGeom prst="rect">
            <a:avLst/>
          </a:prstGeom>
        </p:spPr>
      </p:pic>
      <p:sp>
        <p:nvSpPr>
          <p:cNvPr id="2" name="Titel 1">
            <a:extLst>
              <a:ext uri="{FF2B5EF4-FFF2-40B4-BE49-F238E27FC236}">
                <a16:creationId xmlns="" xmlns:a16="http://schemas.microsoft.com/office/drawing/2014/main" id="{3525F7B4-CB29-45E1-B48D-B4CC2329C783}"/>
              </a:ext>
            </a:extLst>
          </p:cNvPr>
          <p:cNvSpPr>
            <a:spLocks noGrp="1"/>
          </p:cNvSpPr>
          <p:nvPr>
            <p:ph type="title"/>
          </p:nvPr>
        </p:nvSpPr>
        <p:spPr>
          <a:xfrm>
            <a:off x="7136109" y="2633774"/>
            <a:ext cx="4781572" cy="2944066"/>
          </a:xfrm>
        </p:spPr>
        <p:txBody>
          <a:bodyPr/>
          <a:lstStyle>
            <a:lvl1pPr marL="0" indent="0">
              <a:buFont typeface="Arial" panose="020B0604020202020204" pitchFamily="34" charset="0"/>
              <a:buNone/>
              <a:defRPr>
                <a:solidFill>
                  <a:schemeClr val="bg1"/>
                </a:solidFill>
              </a:defRPr>
            </a:lvl1pPr>
          </a:lstStyle>
          <a:p>
            <a:endParaRPr lang="nl-NL" dirty="0"/>
          </a:p>
        </p:txBody>
      </p:sp>
    </p:spTree>
    <p:extLst>
      <p:ext uri="{BB962C8B-B14F-4D97-AF65-F5344CB8AC3E}">
        <p14:creationId xmlns:p14="http://schemas.microsoft.com/office/powerpoint/2010/main" val="225515674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ogramma dia">
    <p:spTree>
      <p:nvGrpSpPr>
        <p:cNvPr id="1" name=""/>
        <p:cNvGrpSpPr/>
        <p:nvPr/>
      </p:nvGrpSpPr>
      <p:grpSpPr>
        <a:xfrm>
          <a:off x="0" y="0"/>
          <a:ext cx="0" cy="0"/>
          <a:chOff x="0" y="0"/>
          <a:chExt cx="0" cy="0"/>
        </a:xfrm>
      </p:grpSpPr>
      <p:sp>
        <p:nvSpPr>
          <p:cNvPr id="14" name="Rechthoek 13">
            <a:extLst>
              <a:ext uri="{FF2B5EF4-FFF2-40B4-BE49-F238E27FC236}">
                <a16:creationId xmlns="" xmlns:a16="http://schemas.microsoft.com/office/drawing/2014/main" id="{2E2F35B6-7242-4A84-82AC-A750C049448E}"/>
              </a:ext>
            </a:extLst>
          </p:cNvPr>
          <p:cNvSpPr/>
          <p:nvPr userDrawn="1"/>
        </p:nvSpPr>
        <p:spPr>
          <a:xfrm>
            <a:off x="-25899" y="1233780"/>
            <a:ext cx="255600" cy="997975"/>
          </a:xfrm>
          <a:prstGeom prst="rect">
            <a:avLst/>
          </a:prstGeom>
          <a:solidFill>
            <a:srgbClr val="6D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 xmlns:a16="http://schemas.microsoft.com/office/drawing/2014/main" id="{F02152FA-A994-4EC3-B458-D70DDEFABE54}"/>
              </a:ext>
            </a:extLst>
          </p:cNvPr>
          <p:cNvSpPr/>
          <p:nvPr/>
        </p:nvSpPr>
        <p:spPr>
          <a:xfrm>
            <a:off x="-25899" y="2071524"/>
            <a:ext cx="255600" cy="80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 xmlns:a16="http://schemas.microsoft.com/office/drawing/2014/main" id="{A19C8482-C4D3-459D-94B7-2B5DC186EA28}"/>
              </a:ext>
            </a:extLst>
          </p:cNvPr>
          <p:cNvSpPr/>
          <p:nvPr/>
        </p:nvSpPr>
        <p:spPr>
          <a:xfrm>
            <a:off x="-25899" y="2861841"/>
            <a:ext cx="255600" cy="80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hthoek 12">
            <a:extLst>
              <a:ext uri="{FF2B5EF4-FFF2-40B4-BE49-F238E27FC236}">
                <a16:creationId xmlns="" xmlns:a16="http://schemas.microsoft.com/office/drawing/2014/main" id="{BB2D7FB9-47C7-4A71-AE94-BF05E817B8FF}"/>
              </a:ext>
            </a:extLst>
          </p:cNvPr>
          <p:cNvSpPr/>
          <p:nvPr/>
        </p:nvSpPr>
        <p:spPr>
          <a:xfrm>
            <a:off x="-25899" y="5247650"/>
            <a:ext cx="255600" cy="8051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 xmlns:a16="http://schemas.microsoft.com/office/drawing/2014/main" id="{0BB12961-CFF5-40FB-9689-78645F9C4FA9}"/>
              </a:ext>
            </a:extLst>
          </p:cNvPr>
          <p:cNvSpPr/>
          <p:nvPr/>
        </p:nvSpPr>
        <p:spPr>
          <a:xfrm>
            <a:off x="-25899" y="4457333"/>
            <a:ext cx="255600" cy="8051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 xmlns:a16="http://schemas.microsoft.com/office/drawing/2014/main" id="{DE3F63AE-1061-4993-A28D-EA08787A390B}"/>
              </a:ext>
            </a:extLst>
          </p:cNvPr>
          <p:cNvSpPr/>
          <p:nvPr/>
        </p:nvSpPr>
        <p:spPr>
          <a:xfrm>
            <a:off x="-25899" y="6052825"/>
            <a:ext cx="255600" cy="952409"/>
          </a:xfrm>
          <a:prstGeom prst="rect">
            <a:avLst/>
          </a:prstGeom>
          <a:solidFill>
            <a:srgbClr val="00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itel 4">
            <a:extLst>
              <a:ext uri="{FF2B5EF4-FFF2-40B4-BE49-F238E27FC236}">
                <a16:creationId xmlns="" xmlns:a16="http://schemas.microsoft.com/office/drawing/2014/main" id="{76D36540-BEFF-419E-B75F-064B8FF5B701}"/>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dirty="0"/>
              <a:t>Klik om stijl te bewerken</a:t>
            </a:r>
          </a:p>
        </p:txBody>
      </p:sp>
      <p:sp>
        <p:nvSpPr>
          <p:cNvPr id="19" name="Rechthoek 18">
            <a:extLst>
              <a:ext uri="{FF2B5EF4-FFF2-40B4-BE49-F238E27FC236}">
                <a16:creationId xmlns="" xmlns:a16="http://schemas.microsoft.com/office/drawing/2014/main" id="{C22FE2D5-C6FE-413A-AB61-4AD6F2550465}"/>
              </a:ext>
            </a:extLst>
          </p:cNvPr>
          <p:cNvSpPr/>
          <p:nvPr/>
        </p:nvSpPr>
        <p:spPr>
          <a:xfrm>
            <a:off x="-25899" y="3637300"/>
            <a:ext cx="255600" cy="820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 name="Rechte verbindingslijn 19">
            <a:extLst>
              <a:ext uri="{FF2B5EF4-FFF2-40B4-BE49-F238E27FC236}">
                <a16:creationId xmlns="" xmlns:a16="http://schemas.microsoft.com/office/drawing/2014/main" id="{4A88ACED-EFA8-4B6F-A93E-4B80F67A0FBF}"/>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tekst 2">
            <a:extLst>
              <a:ext uri="{FF2B5EF4-FFF2-40B4-BE49-F238E27FC236}">
                <a16:creationId xmlns="" xmlns:a16="http://schemas.microsoft.com/office/drawing/2014/main" id="{0E8A11E2-F771-4FA2-B304-B14ACFB80D9B}"/>
              </a:ext>
            </a:extLst>
          </p:cNvPr>
          <p:cNvSpPr>
            <a:spLocks noGrp="1"/>
          </p:cNvSpPr>
          <p:nvPr>
            <p:ph type="body" sz="quarter" idx="10"/>
          </p:nvPr>
        </p:nvSpPr>
        <p:spPr>
          <a:xfrm>
            <a:off x="890588" y="1385887"/>
            <a:ext cx="10080000" cy="5400000"/>
          </a:xfrm>
        </p:spPr>
        <p:txBody>
          <a:bodyPr/>
          <a:lstStyle>
            <a:lvl1pPr marL="457189" indent="-457189">
              <a:buClr>
                <a:schemeClr val="tx2"/>
              </a:buClr>
              <a:buSzPct val="125000"/>
              <a:buFont typeface="Wingdings" panose="05000000000000000000" pitchFamily="2" charset="2"/>
              <a:buChar char="§"/>
              <a:defRPr/>
            </a:lvl1pPr>
            <a:lvl2pPr marL="990575" indent="-380990">
              <a:buClr>
                <a:srgbClr val="6DBADA"/>
              </a:buClr>
              <a:buSzPct val="125000"/>
              <a:buFont typeface="Wingdings" panose="05000000000000000000" pitchFamily="2" charset="2"/>
              <a:buChar char="§"/>
              <a:defRPr/>
            </a:lvl2pPr>
            <a:lvl3pPr marL="1523962" indent="-304792">
              <a:buClr>
                <a:srgbClr val="ED6C77"/>
              </a:buClr>
              <a:buSzPct val="125000"/>
              <a:buFont typeface="Wingdings" panose="05000000000000000000" pitchFamily="2" charset="2"/>
              <a:buChar char="§"/>
              <a:defRPr/>
            </a:lvl3pPr>
            <a:lvl4pPr marL="2133547" indent="-304792">
              <a:buClr>
                <a:srgbClr val="AF1917"/>
              </a:buClr>
              <a:buSzPct val="125000"/>
              <a:buFont typeface="Wingdings" panose="05000000000000000000" pitchFamily="2" charset="2"/>
              <a:buChar char="§"/>
              <a:defRPr/>
            </a:lvl4pPr>
            <a:lvl5pPr marL="2743131" indent="-304792">
              <a:buClr>
                <a:srgbClr val="EFBA25"/>
              </a:buClr>
              <a:buSzPct val="125000"/>
              <a:buFont typeface="Wingdings" panose="05000000000000000000" pitchFamily="2" charset="2"/>
              <a:buChar char="§"/>
              <a:defRPr/>
            </a:lvl5pPr>
            <a:lvl6pPr marL="3352716" indent="-304792">
              <a:buClr>
                <a:srgbClr val="AED5A9"/>
              </a:buClr>
              <a:buSzPct val="125000"/>
              <a:buFont typeface="Wingdings" panose="05000000000000000000" pitchFamily="2" charset="2"/>
              <a:buChar char="§"/>
              <a:defRPr/>
            </a:lvl6pPr>
            <a:lvl7pPr marL="3962301" indent="-304792">
              <a:buClr>
                <a:srgbClr val="4F968B"/>
              </a:buClr>
              <a:buSzPct val="125000"/>
              <a:buFont typeface="Wingdings" panose="05000000000000000000" pitchFamily="2" charset="2"/>
              <a:buChar char="§"/>
              <a:defRPr/>
            </a:lvl7pPr>
            <a:lvl8pPr marL="4571886" indent="-304792">
              <a:buClr>
                <a:srgbClr val="003C58"/>
              </a:buClr>
              <a:buSzPct val="125000"/>
              <a:buFont typeface="Wingdings" panose="05000000000000000000" pitchFamily="2" charset="2"/>
              <a:buChar char="§"/>
              <a:defRPr/>
            </a:lvl8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a:t>
            </a:r>
          </a:p>
          <a:p>
            <a:pPr lvl="6"/>
            <a:r>
              <a:rPr lang="nl-NL" dirty="0"/>
              <a:t>Zevende</a:t>
            </a:r>
          </a:p>
          <a:p>
            <a:pPr lvl="7"/>
            <a:r>
              <a:rPr lang="nl-NL" dirty="0"/>
              <a:t>laatste</a:t>
            </a:r>
          </a:p>
          <a:p>
            <a:pPr lvl="4"/>
            <a:endParaRPr lang="nl-NL" dirty="0"/>
          </a:p>
        </p:txBody>
      </p:sp>
    </p:spTree>
    <p:extLst>
      <p:ext uri="{BB962C8B-B14F-4D97-AF65-F5344CB8AC3E}">
        <p14:creationId xmlns:p14="http://schemas.microsoft.com/office/powerpoint/2010/main" val="37255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a deskundigst 1">
    <p:bg>
      <p:bgPr>
        <a:solidFill>
          <a:srgbClr val="6DBADA"/>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dirty="0"/>
              <a:t>Klik om stijl te bewerken</a:t>
            </a:r>
          </a:p>
        </p:txBody>
      </p:sp>
      <p:pic>
        <p:nvPicPr>
          <p:cNvPr id="4" name="Afbeelding 3">
            <a:extLst>
              <a:ext uri="{FF2B5EF4-FFF2-40B4-BE49-F238E27FC236}">
                <a16:creationId xmlns="" xmlns:a16="http://schemas.microsoft.com/office/drawing/2014/main" id="{F560F6BC-F41D-6B40-9899-95D4BF7722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1230" y="227867"/>
            <a:ext cx="882340" cy="871311"/>
          </a:xfrm>
          <a:prstGeom prst="rect">
            <a:avLst/>
          </a:prstGeom>
        </p:spPr>
      </p:pic>
    </p:spTree>
    <p:extLst>
      <p:ext uri="{BB962C8B-B14F-4D97-AF65-F5344CB8AC3E}">
        <p14:creationId xmlns:p14="http://schemas.microsoft.com/office/powerpoint/2010/main" val="299376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a met titel en lijn deskundigst1">
    <p:spTree>
      <p:nvGrpSpPr>
        <p:cNvPr id="1" name=""/>
        <p:cNvGrpSpPr/>
        <p:nvPr/>
      </p:nvGrpSpPr>
      <p:grpSpPr>
        <a:xfrm>
          <a:off x="0" y="0"/>
          <a:ext cx="0" cy="0"/>
          <a:chOff x="0" y="0"/>
          <a:chExt cx="0" cy="0"/>
        </a:xfrm>
      </p:grpSpPr>
      <p:sp>
        <p:nvSpPr>
          <p:cNvPr id="4" name="Tijdelijke aanduiding voor titel 4">
            <a:extLst>
              <a:ext uri="{FF2B5EF4-FFF2-40B4-BE49-F238E27FC236}">
                <a16:creationId xmlns=""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dirty="0"/>
              <a:t>Klik om stijl te bewerken</a:t>
            </a:r>
          </a:p>
        </p:txBody>
      </p:sp>
      <p:cxnSp>
        <p:nvCxnSpPr>
          <p:cNvPr id="7" name="Rechte verbindingslijn 6">
            <a:extLst>
              <a:ext uri="{FF2B5EF4-FFF2-40B4-BE49-F238E27FC236}">
                <a16:creationId xmlns=""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6DBADA"/>
              </a:buClr>
              <a:buFont typeface="Wingdings" panose="05000000000000000000" pitchFamily="2" charset="2"/>
              <a:buChar char="§"/>
              <a:defRPr/>
            </a:lvl2pPr>
            <a:lvl3pPr marL="1523962" indent="-304792">
              <a:buClr>
                <a:srgbClr val="6DBADA"/>
              </a:buClr>
              <a:buFont typeface="Wingdings" panose="05000000000000000000" pitchFamily="2" charset="2"/>
              <a:buChar char="§"/>
              <a:defRPr/>
            </a:lvl3pPr>
            <a:lvl4pPr marL="2133547" indent="-304792">
              <a:buClr>
                <a:srgbClr val="6DBADA"/>
              </a:buClr>
              <a:buFont typeface="Wingdings" panose="05000000000000000000" pitchFamily="2" charset="2"/>
              <a:buChar char="§"/>
              <a:defRPr/>
            </a:lvl4pPr>
            <a:lvl5pPr marL="2743131" indent="-304792">
              <a:buClr>
                <a:srgbClr val="6DBADA"/>
              </a:buClr>
              <a:buFont typeface="Wingdings" panose="05000000000000000000" pitchFamily="2" charset="2"/>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Rechthoek 4">
            <a:extLst>
              <a:ext uri="{FF2B5EF4-FFF2-40B4-BE49-F238E27FC236}">
                <a16:creationId xmlns="" xmlns:a16="http://schemas.microsoft.com/office/drawing/2014/main" id="{88D249B1-21F9-4F50-95F7-DB3C9BF7C8D5}"/>
              </a:ext>
            </a:extLst>
          </p:cNvPr>
          <p:cNvSpPr/>
          <p:nvPr userDrawn="1"/>
        </p:nvSpPr>
        <p:spPr>
          <a:xfrm>
            <a:off x="-25899" y="1233779"/>
            <a:ext cx="255600" cy="5688000"/>
          </a:xfrm>
          <a:prstGeom prst="rect">
            <a:avLst/>
          </a:prstGeom>
          <a:solidFill>
            <a:srgbClr val="6D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9081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 met titel en lijn deskundigst1 + afbeeld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5" name="Rechte verbindingslijn 4">
            <a:extLst>
              <a:ext uri="{FF2B5EF4-FFF2-40B4-BE49-F238E27FC236}">
                <a16:creationId xmlns=""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dirty="0"/>
          </a:p>
        </p:txBody>
      </p:sp>
      <p:sp>
        <p:nvSpPr>
          <p:cNvPr id="8" name="Tijdelijke aanduiding voor afbeelding 6">
            <a:extLst>
              <a:ext uri="{FF2B5EF4-FFF2-40B4-BE49-F238E27FC236}">
                <a16:creationId xmlns=""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dirty="0"/>
          </a:p>
        </p:txBody>
      </p:sp>
      <p:sp>
        <p:nvSpPr>
          <p:cNvPr id="9" name="Rechthoek 8">
            <a:extLst>
              <a:ext uri="{FF2B5EF4-FFF2-40B4-BE49-F238E27FC236}">
                <a16:creationId xmlns="" xmlns:a16="http://schemas.microsoft.com/office/drawing/2014/main" id="{E3707930-201C-4F1C-BCE4-F743FE4A0402}"/>
              </a:ext>
            </a:extLst>
          </p:cNvPr>
          <p:cNvSpPr/>
          <p:nvPr userDrawn="1"/>
        </p:nvSpPr>
        <p:spPr>
          <a:xfrm>
            <a:off x="-25899" y="1233779"/>
            <a:ext cx="255600" cy="5688000"/>
          </a:xfrm>
          <a:prstGeom prst="rect">
            <a:avLst/>
          </a:prstGeom>
          <a:solidFill>
            <a:srgbClr val="6D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464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a dichtbij 1">
    <p:bg>
      <p:bgPr>
        <a:solidFill>
          <a:srgbClr val="ED6C77"/>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endParaRPr lang="nl-NL" dirty="0"/>
          </a:p>
        </p:txBody>
      </p:sp>
      <p:pic>
        <p:nvPicPr>
          <p:cNvPr id="4" name="Afbeelding 3">
            <a:extLst>
              <a:ext uri="{FF2B5EF4-FFF2-40B4-BE49-F238E27FC236}">
                <a16:creationId xmlns="" xmlns:a16="http://schemas.microsoft.com/office/drawing/2014/main" id="{F560F6BC-F41D-6B40-9899-95D4BF7722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1230" y="227867"/>
            <a:ext cx="882340" cy="871311"/>
          </a:xfrm>
          <a:prstGeom prst="rect">
            <a:avLst/>
          </a:prstGeom>
        </p:spPr>
      </p:pic>
    </p:spTree>
    <p:extLst>
      <p:ext uri="{BB962C8B-B14F-4D97-AF65-F5344CB8AC3E}">
        <p14:creationId xmlns:p14="http://schemas.microsoft.com/office/powerpoint/2010/main" val="840127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a met titel en lijn dia dichtbij 1">
    <p:spTree>
      <p:nvGrpSpPr>
        <p:cNvPr id="1" name=""/>
        <p:cNvGrpSpPr/>
        <p:nvPr/>
      </p:nvGrpSpPr>
      <p:grpSpPr>
        <a:xfrm>
          <a:off x="0" y="0"/>
          <a:ext cx="0" cy="0"/>
          <a:chOff x="0" y="0"/>
          <a:chExt cx="0" cy="0"/>
        </a:xfrm>
      </p:grpSpPr>
      <p:sp>
        <p:nvSpPr>
          <p:cNvPr id="4" name="Tijdelijke aanduiding voor titel 4">
            <a:extLst>
              <a:ext uri="{FF2B5EF4-FFF2-40B4-BE49-F238E27FC236}">
                <a16:creationId xmlns=""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endParaRPr lang="nl-NL" dirty="0"/>
          </a:p>
        </p:txBody>
      </p:sp>
      <p:cxnSp>
        <p:nvCxnSpPr>
          <p:cNvPr id="7" name="Rechte verbindingslijn 6">
            <a:extLst>
              <a:ext uri="{FF2B5EF4-FFF2-40B4-BE49-F238E27FC236}">
                <a16:creationId xmlns=""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ED6C77"/>
              </a:buClr>
              <a:buFont typeface="Wingdings" panose="05000000000000000000" pitchFamily="2" charset="2"/>
              <a:buChar char="§"/>
              <a:defRPr/>
            </a:lvl2pPr>
            <a:lvl3pPr marL="1523962" indent="-304792">
              <a:buClr>
                <a:srgbClr val="ED6C77"/>
              </a:buClr>
              <a:buFont typeface="Wingdings" panose="05000000000000000000" pitchFamily="2" charset="2"/>
              <a:buChar char="§"/>
              <a:defRPr/>
            </a:lvl3pPr>
            <a:lvl4pPr marL="2133547" indent="-304792">
              <a:buClr>
                <a:srgbClr val="ED6C77"/>
              </a:buClr>
              <a:buFont typeface="Wingdings" panose="05000000000000000000" pitchFamily="2" charset="2"/>
              <a:buChar char="§"/>
              <a:defRPr/>
            </a:lvl4pPr>
            <a:lvl5pPr marL="2743131" indent="-304792">
              <a:buClr>
                <a:srgbClr val="ED6C77"/>
              </a:buClr>
              <a:buFont typeface="Wingdings" panose="05000000000000000000" pitchFamily="2" charset="2"/>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Rechthoek 4">
            <a:extLst>
              <a:ext uri="{FF2B5EF4-FFF2-40B4-BE49-F238E27FC236}">
                <a16:creationId xmlns="" xmlns:a16="http://schemas.microsoft.com/office/drawing/2014/main" id="{88D249B1-21F9-4F50-95F7-DB3C9BF7C8D5}"/>
              </a:ext>
            </a:extLst>
          </p:cNvPr>
          <p:cNvSpPr/>
          <p:nvPr userDrawn="1"/>
        </p:nvSpPr>
        <p:spPr>
          <a:xfrm>
            <a:off x="-25899" y="1233779"/>
            <a:ext cx="255600" cy="5688000"/>
          </a:xfrm>
          <a:prstGeom prst="rect">
            <a:avLst/>
          </a:prstGeom>
          <a:solidFill>
            <a:srgbClr val="ED6C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8044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titel 4"/>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dirty="0"/>
              <a:t>Klik om de stijl te bewerken</a:t>
            </a:r>
          </a:p>
        </p:txBody>
      </p:sp>
      <p:sp>
        <p:nvSpPr>
          <p:cNvPr id="6" name="Tijdelijke aanduiding voor tekst 5"/>
          <p:cNvSpPr>
            <a:spLocks noGrp="1"/>
          </p:cNvSpPr>
          <p:nvPr>
            <p:ph type="body" idx="1"/>
          </p:nvPr>
        </p:nvSpPr>
        <p:spPr>
          <a:xfrm>
            <a:off x="890427" y="1454737"/>
            <a:ext cx="7200000" cy="50400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8" name="Afbeelding 7">
            <a:extLst>
              <a:ext uri="{FF2B5EF4-FFF2-40B4-BE49-F238E27FC236}">
                <a16:creationId xmlns="" xmlns:a16="http://schemas.microsoft.com/office/drawing/2014/main" id="{D1C098E8-007E-4185-B202-FC4A1BCCDB2B}"/>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10079234" y="242704"/>
            <a:ext cx="849650" cy="856474"/>
          </a:xfrm>
          <a:prstGeom prst="rect">
            <a:avLst/>
          </a:prstGeom>
        </p:spPr>
      </p:pic>
      <p:sp>
        <p:nvSpPr>
          <p:cNvPr id="4" name="Rechthoek 3">
            <a:extLst>
              <a:ext uri="{FF2B5EF4-FFF2-40B4-BE49-F238E27FC236}">
                <a16:creationId xmlns="" xmlns:a16="http://schemas.microsoft.com/office/drawing/2014/main" id="{A470C7C5-7238-BA4E-A179-22816CC16310}"/>
              </a:ext>
            </a:extLst>
          </p:cNvPr>
          <p:cNvSpPr/>
          <p:nvPr/>
        </p:nvSpPr>
        <p:spPr>
          <a:xfrm>
            <a:off x="-23973" y="0"/>
            <a:ext cx="256202" cy="6912000"/>
          </a:xfrm>
          <a:prstGeom prst="rect">
            <a:avLst/>
          </a:prstGeom>
          <a:solidFill>
            <a:srgbClr val="B5B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B5B2A3"/>
              </a:solidFill>
            </a:endParaRPr>
          </a:p>
        </p:txBody>
      </p:sp>
      <p:pic>
        <p:nvPicPr>
          <p:cNvPr id="13" name="Afbeelding 12">
            <a:extLst>
              <a:ext uri="{FF2B5EF4-FFF2-40B4-BE49-F238E27FC236}">
                <a16:creationId xmlns="" xmlns:a16="http://schemas.microsoft.com/office/drawing/2014/main" id="{BE551232-9289-6143-94F9-72B51AD675FC}"/>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11141230" y="227867"/>
            <a:ext cx="882340" cy="871311"/>
          </a:xfrm>
          <a:prstGeom prst="rect">
            <a:avLst/>
          </a:prstGeom>
        </p:spPr>
      </p:pic>
    </p:spTree>
    <p:extLst>
      <p:ext uri="{BB962C8B-B14F-4D97-AF65-F5344CB8AC3E}">
        <p14:creationId xmlns:p14="http://schemas.microsoft.com/office/powerpoint/2010/main" val="105345267"/>
      </p:ext>
    </p:extLst>
  </p:cSld>
  <p:clrMap bg1="lt1" tx1="dk1" bg2="lt2" tx2="dk2" accent1="accent1" accent2="accent2" accent3="accent3" accent4="accent4" accent5="accent5" accent6="accent6" hlink="hlink" folHlink="folHlink"/>
  <p:sldLayoutIdLst>
    <p:sldLayoutId id="2147483682" r:id="rId1"/>
    <p:sldLayoutId id="2147483712" r:id="rId2"/>
    <p:sldLayoutId id="2147483713" r:id="rId3"/>
    <p:sldLayoutId id="2147483683" r:id="rId4"/>
    <p:sldLayoutId id="2147483687" r:id="rId5"/>
    <p:sldLayoutId id="2147483684" r:id="rId6"/>
    <p:sldLayoutId id="2147483705" r:id="rId7"/>
    <p:sldLayoutId id="2147483697" r:id="rId8"/>
    <p:sldLayoutId id="2147483698" r:id="rId9"/>
    <p:sldLayoutId id="2147483709" r:id="rId10"/>
    <p:sldLayoutId id="2147483701" r:id="rId11"/>
    <p:sldLayoutId id="2147483702" r:id="rId12"/>
    <p:sldLayoutId id="2147483711" r:id="rId13"/>
    <p:sldLayoutId id="2147483699" r:id="rId14"/>
    <p:sldLayoutId id="2147483700" r:id="rId15"/>
    <p:sldLayoutId id="2147483710" r:id="rId16"/>
    <p:sldLayoutId id="2147483693" r:id="rId17"/>
    <p:sldLayoutId id="2147483694" r:id="rId18"/>
    <p:sldLayoutId id="2147483707" r:id="rId19"/>
    <p:sldLayoutId id="2147483695" r:id="rId20"/>
    <p:sldLayoutId id="2147483696" r:id="rId21"/>
    <p:sldLayoutId id="2147483708" r:id="rId22"/>
    <p:sldLayoutId id="2147483691" r:id="rId23"/>
    <p:sldLayoutId id="2147483692" r:id="rId24"/>
    <p:sldLayoutId id="2147483706" r:id="rId25"/>
    <p:sldLayoutId id="2147483704" r:id="rId26"/>
    <p:sldLayoutId id="2147483685" r:id="rId27"/>
    <p:sldLayoutId id="2147483686" r:id="rId28"/>
  </p:sldLayoutIdLst>
  <p:txStyles>
    <p:titleStyle>
      <a:lvl1pPr algn="l" defTabSz="1219170" rtl="0" eaLnBrk="1" latinLnBrk="0" hangingPunct="1">
        <a:spcBef>
          <a:spcPct val="0"/>
        </a:spcBef>
        <a:buNone/>
        <a:defRPr sz="4500" b="0" i="0" kern="1200" baseline="0">
          <a:solidFill>
            <a:schemeClr val="tx1"/>
          </a:solidFill>
          <a:effectLst/>
          <a:latin typeface="Rockwell" panose="02060603020205020403" pitchFamily="18" charset="0"/>
          <a:ea typeface="Source Sans Pro" panose="020B0503030403020204" pitchFamily="34" charset="0"/>
          <a:cs typeface="+mj-cs"/>
        </a:defRPr>
      </a:lvl1pPr>
    </p:titleStyle>
    <p:bodyStyle>
      <a:lvl1pPr marL="457189" indent="-457189" algn="l" defTabSz="1219170" rtl="0" eaLnBrk="1" latinLnBrk="0" hangingPunct="1">
        <a:spcBef>
          <a:spcPct val="20000"/>
        </a:spcBef>
        <a:buClr>
          <a:schemeClr val="tx2"/>
        </a:buClr>
        <a:buSzPct val="125000"/>
        <a:buFont typeface="Wingdings" panose="05000000000000000000" pitchFamily="2" charset="2"/>
        <a:buChar char="§"/>
        <a:defRPr sz="2800" kern="1200" baseline="0">
          <a:solidFill>
            <a:schemeClr val="tx1"/>
          </a:solidFill>
          <a:latin typeface="Calibri" panose="020F0502020204030204" pitchFamily="34" charset="0"/>
          <a:ea typeface="Source Sans Pro" panose="020B0503030403020204" pitchFamily="34" charset="0"/>
          <a:cs typeface="+mn-cs"/>
        </a:defRPr>
      </a:lvl1pPr>
      <a:lvl2pPr marL="990575" indent="-380990" algn="l" defTabSz="1219170" rtl="0" eaLnBrk="1" latinLnBrk="0" hangingPunct="1">
        <a:spcBef>
          <a:spcPct val="20000"/>
        </a:spcBef>
        <a:buClr>
          <a:srgbClr val="6DBADA"/>
        </a:buClr>
        <a:buSzPct val="125000"/>
        <a:buFont typeface="Wingdings" panose="05000000000000000000" pitchFamily="2" charset="2"/>
        <a:buChar char="§"/>
        <a:defRPr sz="2600" kern="1200" baseline="0">
          <a:solidFill>
            <a:schemeClr val="tx1"/>
          </a:solidFill>
          <a:latin typeface="Calibri" panose="020F0502020204030204" pitchFamily="34" charset="0"/>
          <a:ea typeface="Source Sans Pro" panose="020B0503030403020204" pitchFamily="34" charset="0"/>
          <a:cs typeface="+mn-cs"/>
        </a:defRPr>
      </a:lvl2pPr>
      <a:lvl3pPr marL="1523962" indent="-304792" algn="l" defTabSz="1219170" rtl="0" eaLnBrk="1" latinLnBrk="0" hangingPunct="1">
        <a:spcBef>
          <a:spcPct val="20000"/>
        </a:spcBef>
        <a:buClr>
          <a:srgbClr val="ED6C77"/>
        </a:buClr>
        <a:buSzPct val="125000"/>
        <a:buFont typeface="Wingdings" panose="05000000000000000000" pitchFamily="2" charset="2"/>
        <a:buChar char="§"/>
        <a:defRPr sz="2400" kern="1200" baseline="0">
          <a:solidFill>
            <a:schemeClr val="tx1"/>
          </a:solidFill>
          <a:latin typeface="Calibri" panose="020F0502020204030204" pitchFamily="34" charset="0"/>
          <a:ea typeface="Source Sans Pro" panose="020B0503030403020204" pitchFamily="34" charset="0"/>
          <a:cs typeface="+mn-cs"/>
        </a:defRPr>
      </a:lvl3pPr>
      <a:lvl4pPr marL="2133547" indent="-304792" algn="l" defTabSz="1219170" rtl="0" eaLnBrk="1" latinLnBrk="0" hangingPunct="1">
        <a:spcBef>
          <a:spcPct val="20000"/>
        </a:spcBef>
        <a:buClr>
          <a:srgbClr val="EFBA25"/>
        </a:buClr>
        <a:buSzPct val="125000"/>
        <a:buFont typeface="Wingdings" panose="05000000000000000000" pitchFamily="2" charset="2"/>
        <a:buChar char="§"/>
        <a:defRPr sz="2400" kern="1200" baseline="0">
          <a:solidFill>
            <a:schemeClr val="tx1"/>
          </a:solidFill>
          <a:latin typeface="Calibri" panose="020F0502020204030204" pitchFamily="34" charset="0"/>
          <a:ea typeface="Source Sans Pro" panose="020B0503030403020204" pitchFamily="34" charset="0"/>
          <a:cs typeface="+mn-cs"/>
        </a:defRPr>
      </a:lvl4pPr>
      <a:lvl5pPr marL="2743131" indent="-304792" algn="l" defTabSz="1219170" rtl="0" eaLnBrk="1" latinLnBrk="0" hangingPunct="1">
        <a:spcBef>
          <a:spcPct val="20000"/>
        </a:spcBef>
        <a:buClr>
          <a:srgbClr val="AED5A9"/>
        </a:buClr>
        <a:buSzPct val="125000"/>
        <a:buFont typeface="Wingdings" panose="05000000000000000000" pitchFamily="2" charset="2"/>
        <a:buChar char="§"/>
        <a:defRPr sz="2400" kern="1200" baseline="0">
          <a:solidFill>
            <a:schemeClr val="tx1"/>
          </a:solidFill>
          <a:latin typeface="Calibri" panose="020F0502020204030204" pitchFamily="34" charset="0"/>
          <a:ea typeface="Source Sans Pro" panose="020B0503030403020204" pitchFamily="34" charset="0"/>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2.emf"/><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5.emf"/><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 Id="rId9" Type="http://schemas.openxmlformats.org/officeDocument/2006/relationships/image" Target="../media/image16.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title"/>
          </p:nvPr>
        </p:nvSpPr>
        <p:spPr/>
        <p:txBody>
          <a:bodyPr>
            <a:normAutofit fontScale="90000"/>
          </a:bodyPr>
          <a:lstStyle/>
          <a:p>
            <a:r>
              <a:rPr lang="nl-NL" dirty="0"/>
              <a:t>Dementie </a:t>
            </a:r>
            <a:br>
              <a:rPr lang="nl-NL" dirty="0"/>
            </a:br>
            <a:r>
              <a:rPr lang="nl-NL" dirty="0"/>
              <a:t>en het zelfgekozen levenseinde</a:t>
            </a:r>
            <a:br>
              <a:rPr lang="nl-NL" dirty="0"/>
            </a:br>
            <a:r>
              <a:rPr lang="nl-NL" sz="3600" i="1" dirty="0"/>
              <a:t>wat je niet moet vergeten</a:t>
            </a:r>
            <a:endParaRPr lang="nl-NL"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normAutofit/>
          </a:bodyPr>
          <a:lstStyle/>
          <a:p>
            <a:r>
              <a:rPr lang="nl-NL" dirty="0"/>
              <a:t>A</a:t>
            </a:r>
            <a:r>
              <a:rPr lang="nl-NL" dirty="0">
                <a:effectLst/>
              </a:rPr>
              <a:t>andachtspunten…</a:t>
            </a:r>
          </a:p>
        </p:txBody>
      </p:sp>
      <p:sp>
        <p:nvSpPr>
          <p:cNvPr id="9219" name="Tijdelijke aanduiding voor inhoud 2"/>
          <p:cNvSpPr>
            <a:spLocks noGrp="1"/>
          </p:cNvSpPr>
          <p:nvPr>
            <p:ph sz="quarter" idx="10"/>
          </p:nvPr>
        </p:nvSpPr>
        <p:spPr/>
        <p:txBody>
          <a:bodyPr>
            <a:normAutofit fontScale="85000" lnSpcReduction="10000"/>
          </a:bodyPr>
          <a:lstStyle/>
          <a:p>
            <a:r>
              <a:rPr lang="nl-NL" sz="3200" dirty="0"/>
              <a:t>niet alle artsen willen euthanasie uitvoeren</a:t>
            </a:r>
          </a:p>
          <a:p>
            <a:r>
              <a:rPr lang="nl-NL" sz="3200" dirty="0"/>
              <a:t>er is geen schriftelijk euthanasieverzoek</a:t>
            </a:r>
          </a:p>
          <a:p>
            <a:r>
              <a:rPr lang="nl-NL" sz="3200" dirty="0"/>
              <a:t>een euthanasieverzoek kan verdampen</a:t>
            </a:r>
          </a:p>
          <a:p>
            <a:r>
              <a:rPr lang="nl-NL" sz="3200" dirty="0"/>
              <a:t>door communicatieproblemen kan een weloverwogen verzoek niet worden geformuleerd</a:t>
            </a:r>
          </a:p>
          <a:p>
            <a:r>
              <a:rPr lang="nl-NL" sz="3200" dirty="0"/>
              <a:t>patiënt kan tegenstrijdige signalen afgeven</a:t>
            </a:r>
          </a:p>
          <a:p>
            <a:r>
              <a:rPr lang="nl-NL" sz="3200" dirty="0"/>
              <a:t>patiënt kan dementie ontkennen</a:t>
            </a:r>
            <a:endParaRPr lang="nl-NL" sz="4800" dirty="0">
              <a:latin typeface="+mj-lt"/>
            </a:endParaRPr>
          </a:p>
          <a:p>
            <a:pPr marL="0" indent="0">
              <a:buNone/>
            </a:pPr>
            <a:endParaRPr lang="nl-NL" sz="3300" dirty="0">
              <a:latin typeface="+mj-lt"/>
            </a:endParaRPr>
          </a:p>
          <a:p>
            <a:pPr marL="0" indent="0">
              <a:buNone/>
            </a:pPr>
            <a:r>
              <a:rPr lang="nl-NL" sz="3300" dirty="0">
                <a:latin typeface="+mj-lt"/>
              </a:rPr>
              <a:t>dan is euthanasie niet (meer) mogelijk</a:t>
            </a:r>
          </a:p>
          <a:p>
            <a:endParaRPr lang="nl-NL" sz="3200" dirty="0"/>
          </a:p>
        </p:txBody>
      </p:sp>
      <p:pic>
        <p:nvPicPr>
          <p:cNvPr id="4" name="Tijdelijke aanduiding voor afbeelding 2" descr="Afbeelding met persoon, binnen&#10;&#10;Automatisch gegenereerde beschrijving">
            <a:extLst>
              <a:ext uri="{FF2B5EF4-FFF2-40B4-BE49-F238E27FC236}">
                <a16:creationId xmlns="" xmlns:a16="http://schemas.microsoft.com/office/drawing/2014/main" id="{EA0093BB-A5B0-479F-A54C-03EB422A1E5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397874" y="1462088"/>
            <a:ext cx="3592800" cy="2336400"/>
          </a:xfrm>
          <a:prstGeom prst="rect">
            <a:avLst/>
          </a:prstGeom>
        </p:spPr>
      </p:pic>
      <p:pic>
        <p:nvPicPr>
          <p:cNvPr id="5" name="Tijdelijke aanduiding voor afbeelding 4" descr="Afbeelding met person, persoon, binnen, venster&#10;&#10;Automatisch gegenereerde beschrijving">
            <a:extLst>
              <a:ext uri="{FF2B5EF4-FFF2-40B4-BE49-F238E27FC236}">
                <a16:creationId xmlns="" xmlns:a16="http://schemas.microsoft.com/office/drawing/2014/main" id="{01E76A06-DFC6-43D9-82C0-3C2852DC531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397874" y="4159250"/>
            <a:ext cx="3592800" cy="2336400"/>
          </a:xfrm>
          <a:prstGeom prst="rect">
            <a:avLst/>
          </a:prstGeom>
        </p:spPr>
      </p:pic>
    </p:spTree>
    <p:extLst>
      <p:ext uri="{BB962C8B-B14F-4D97-AF65-F5344CB8AC3E}">
        <p14:creationId xmlns:p14="http://schemas.microsoft.com/office/powerpoint/2010/main" val="286457867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D9FF93E8-F70C-46F7-8AE5-2CEA73DE8475}"/>
              </a:ext>
            </a:extLst>
          </p:cNvPr>
          <p:cNvSpPr>
            <a:spLocks noGrp="1"/>
          </p:cNvSpPr>
          <p:nvPr>
            <p:ph type="title"/>
          </p:nvPr>
        </p:nvSpPr>
        <p:spPr/>
        <p:txBody>
          <a:bodyPr/>
          <a:lstStyle/>
          <a:p>
            <a:r>
              <a:rPr lang="nl-NL" dirty="0"/>
              <a:t>Waar praten we over?</a:t>
            </a:r>
          </a:p>
        </p:txBody>
      </p:sp>
      <p:sp>
        <p:nvSpPr>
          <p:cNvPr id="2" name="Tijdelijke aanduiding voor inhoud 1">
            <a:extLst>
              <a:ext uri="{FF2B5EF4-FFF2-40B4-BE49-F238E27FC236}">
                <a16:creationId xmlns="" xmlns:a16="http://schemas.microsoft.com/office/drawing/2014/main" id="{AA429DFE-7C3F-47DC-B531-D3F7B6EBDCE0}"/>
              </a:ext>
            </a:extLst>
          </p:cNvPr>
          <p:cNvSpPr>
            <a:spLocks noGrp="1"/>
          </p:cNvSpPr>
          <p:nvPr>
            <p:ph sz="quarter" idx="10"/>
          </p:nvPr>
        </p:nvSpPr>
        <p:spPr/>
        <p:txBody>
          <a:bodyPr>
            <a:normAutofit/>
          </a:bodyPr>
          <a:lstStyle/>
          <a:p>
            <a:pPr>
              <a:tabLst>
                <a:tab pos="5462588" algn="l"/>
                <a:tab pos="6916738" algn="r"/>
                <a:tab pos="8370888" algn="r"/>
              </a:tabLst>
            </a:pPr>
            <a:r>
              <a:rPr lang="nl-NL" dirty="0" smtClean="0"/>
              <a:t>Overleden in 2020</a:t>
            </a:r>
            <a:r>
              <a:rPr lang="nl-NL" dirty="0"/>
              <a:t>	:	168.566</a:t>
            </a:r>
          </a:p>
          <a:p>
            <a:pPr>
              <a:tabLst>
                <a:tab pos="5462588" algn="l"/>
                <a:tab pos="6916738" algn="r"/>
                <a:tab pos="8370888" algn="r"/>
              </a:tabLst>
            </a:pPr>
            <a:r>
              <a:rPr lang="nl-NL" dirty="0"/>
              <a:t>Euthanasie	: 	6.938</a:t>
            </a:r>
          </a:p>
          <a:p>
            <a:pPr>
              <a:tabLst>
                <a:tab pos="5462588" algn="l"/>
                <a:tab pos="6916738" algn="r"/>
                <a:tab pos="8370888" algn="r"/>
              </a:tabLst>
            </a:pPr>
            <a:r>
              <a:rPr lang="nl-NL" dirty="0"/>
              <a:t>Euthanasie bij dementie	: 	170</a:t>
            </a:r>
            <a:br>
              <a:rPr lang="nl-NL" dirty="0"/>
            </a:br>
            <a:r>
              <a:rPr lang="nl-NL" dirty="0"/>
              <a:t>waarvan twee ver(der) gevorderd</a:t>
            </a:r>
          </a:p>
          <a:p>
            <a:pPr>
              <a:tabLst>
                <a:tab pos="5462588" algn="l"/>
                <a:tab pos="6916738" algn="r"/>
                <a:tab pos="8370888" algn="r"/>
              </a:tabLst>
            </a:pPr>
            <a:r>
              <a:rPr lang="nl-NL" dirty="0"/>
              <a:t>Mensen met dementie	:	280.000</a:t>
            </a:r>
          </a:p>
          <a:p>
            <a:endParaRPr lang="nl-NL" dirty="0"/>
          </a:p>
        </p:txBody>
      </p:sp>
      <p:sp>
        <p:nvSpPr>
          <p:cNvPr id="4" name="Tekstvak 3">
            <a:extLst>
              <a:ext uri="{FF2B5EF4-FFF2-40B4-BE49-F238E27FC236}">
                <a16:creationId xmlns="" xmlns:a16="http://schemas.microsoft.com/office/drawing/2014/main" id="{8B81B455-0474-4618-B84E-3475BCE6833D}"/>
              </a:ext>
            </a:extLst>
          </p:cNvPr>
          <p:cNvSpPr txBox="1"/>
          <p:nvPr/>
        </p:nvSpPr>
        <p:spPr>
          <a:xfrm>
            <a:off x="890427" y="5827173"/>
            <a:ext cx="6740075" cy="666977"/>
          </a:xfrm>
          <a:prstGeom prst="rect">
            <a:avLst/>
          </a:prstGeom>
          <a:noFill/>
        </p:spPr>
        <p:txBody>
          <a:bodyPr wrap="square" rtlCol="0">
            <a:spAutoFit/>
          </a:bodyPr>
          <a:lstStyle/>
          <a:p>
            <a:r>
              <a:rPr lang="nl-NL" sz="1867" i="1" dirty="0"/>
              <a:t>Bron: Jaarverslag 2020 Regionale Toetsingscommissie euthanasie, kerncijfers CBS en </a:t>
            </a:r>
            <a:r>
              <a:rPr lang="nl-NL" sz="1867" i="1" dirty="0" err="1"/>
              <a:t>factsheet</a:t>
            </a:r>
            <a:r>
              <a:rPr lang="nl-NL" sz="1867" i="1" dirty="0"/>
              <a:t> Alzheimer Nederland</a:t>
            </a:r>
          </a:p>
        </p:txBody>
      </p:sp>
    </p:spTree>
    <p:extLst>
      <p:ext uri="{BB962C8B-B14F-4D97-AF65-F5344CB8AC3E}">
        <p14:creationId xmlns:p14="http://schemas.microsoft.com/office/powerpoint/2010/main" val="3497818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EFCAD93B-3FE0-4705-A36B-8123BBFD0CDD}"/>
              </a:ext>
            </a:extLst>
          </p:cNvPr>
          <p:cNvSpPr>
            <a:spLocks noGrp="1"/>
          </p:cNvSpPr>
          <p:nvPr>
            <p:ph type="title"/>
          </p:nvPr>
        </p:nvSpPr>
        <p:spPr/>
        <p:txBody>
          <a:bodyPr>
            <a:noAutofit/>
          </a:bodyPr>
          <a:lstStyle/>
          <a:p>
            <a:r>
              <a:rPr lang="nl-NL" sz="4267" dirty="0"/>
              <a:t>Aantallen euthanasie bij dementie</a:t>
            </a:r>
          </a:p>
        </p:txBody>
      </p:sp>
      <p:graphicFrame>
        <p:nvGraphicFramePr>
          <p:cNvPr id="10" name="Tabel 10">
            <a:extLst>
              <a:ext uri="{FF2B5EF4-FFF2-40B4-BE49-F238E27FC236}">
                <a16:creationId xmlns="" xmlns:a16="http://schemas.microsoft.com/office/drawing/2014/main" id="{12BAE327-24DE-4569-86EB-78A9DB056BD0}"/>
              </a:ext>
            </a:extLst>
          </p:cNvPr>
          <p:cNvGraphicFramePr>
            <a:graphicFrameLocks noGrp="1"/>
          </p:cNvGraphicFramePr>
          <p:nvPr>
            <p:ph sz="quarter" idx="10"/>
            <p:extLst>
              <p:ext uri="{D42A27DB-BD31-4B8C-83A1-F6EECF244321}">
                <p14:modId xmlns:p14="http://schemas.microsoft.com/office/powerpoint/2010/main" val="330904894"/>
              </p:ext>
            </p:extLst>
          </p:nvPr>
        </p:nvGraphicFramePr>
        <p:xfrm>
          <a:off x="890588" y="1454150"/>
          <a:ext cx="7199310" cy="5029200"/>
        </p:xfrm>
        <a:graphic>
          <a:graphicData uri="http://schemas.openxmlformats.org/drawingml/2006/table">
            <a:tbl>
              <a:tblPr firstRow="1" bandRow="1">
                <a:tableStyleId>{93296810-A885-4BE3-A3E7-6D5BEEA58F35}</a:tableStyleId>
              </a:tblPr>
              <a:tblGrid>
                <a:gridCol w="2399770">
                  <a:extLst>
                    <a:ext uri="{9D8B030D-6E8A-4147-A177-3AD203B41FA5}">
                      <a16:colId xmlns="" xmlns:a16="http://schemas.microsoft.com/office/drawing/2014/main" val="886200626"/>
                    </a:ext>
                  </a:extLst>
                </a:gridCol>
                <a:gridCol w="2399770">
                  <a:extLst>
                    <a:ext uri="{9D8B030D-6E8A-4147-A177-3AD203B41FA5}">
                      <a16:colId xmlns="" xmlns:a16="http://schemas.microsoft.com/office/drawing/2014/main" val="1808061522"/>
                    </a:ext>
                  </a:extLst>
                </a:gridCol>
                <a:gridCol w="2399770">
                  <a:extLst>
                    <a:ext uri="{9D8B030D-6E8A-4147-A177-3AD203B41FA5}">
                      <a16:colId xmlns="" xmlns:a16="http://schemas.microsoft.com/office/drawing/2014/main" val="1549369092"/>
                    </a:ext>
                  </a:extLst>
                </a:gridCol>
              </a:tblGrid>
              <a:tr h="370840">
                <a:tc>
                  <a:txBody>
                    <a:bodyPr/>
                    <a:lstStyle/>
                    <a:p>
                      <a:r>
                        <a:rPr lang="nl-NL" dirty="0"/>
                        <a:t>Jaar</a:t>
                      </a:r>
                    </a:p>
                  </a:txBody>
                  <a:tcPr/>
                </a:tc>
                <a:tc>
                  <a:txBody>
                    <a:bodyPr/>
                    <a:lstStyle/>
                    <a:p>
                      <a:r>
                        <a:rPr lang="nl-NL" dirty="0"/>
                        <a:t>Totaal</a:t>
                      </a:r>
                    </a:p>
                  </a:txBody>
                  <a:tcPr/>
                </a:tc>
                <a:tc>
                  <a:txBody>
                    <a:bodyPr/>
                    <a:lstStyle/>
                    <a:p>
                      <a:r>
                        <a:rPr lang="nl-NL" dirty="0"/>
                        <a:t>Dementie</a:t>
                      </a:r>
                    </a:p>
                  </a:txBody>
                  <a:tcPr/>
                </a:tc>
                <a:extLst>
                  <a:ext uri="{0D108BD9-81ED-4DB2-BD59-A6C34878D82A}">
                    <a16:rowId xmlns="" xmlns:a16="http://schemas.microsoft.com/office/drawing/2014/main" val="2600247922"/>
                  </a:ext>
                </a:extLst>
              </a:tr>
              <a:tr h="370840">
                <a:tc>
                  <a:txBody>
                    <a:bodyPr/>
                    <a:lstStyle/>
                    <a:p>
                      <a:r>
                        <a:rPr lang="nl-NL" dirty="0"/>
                        <a:t>2011</a:t>
                      </a:r>
                    </a:p>
                  </a:txBody>
                  <a:tcPr/>
                </a:tc>
                <a:tc>
                  <a:txBody>
                    <a:bodyPr/>
                    <a:lstStyle/>
                    <a:p>
                      <a:r>
                        <a:rPr lang="nl-NL" dirty="0"/>
                        <a:t>3.695</a:t>
                      </a:r>
                    </a:p>
                  </a:txBody>
                  <a:tcPr/>
                </a:tc>
                <a:tc>
                  <a:txBody>
                    <a:bodyPr/>
                    <a:lstStyle/>
                    <a:p>
                      <a:r>
                        <a:rPr lang="nl-NL" dirty="0"/>
                        <a:t>49</a:t>
                      </a:r>
                    </a:p>
                  </a:txBody>
                  <a:tcPr/>
                </a:tc>
                <a:extLst>
                  <a:ext uri="{0D108BD9-81ED-4DB2-BD59-A6C34878D82A}">
                    <a16:rowId xmlns="" xmlns:a16="http://schemas.microsoft.com/office/drawing/2014/main" val="2659547898"/>
                  </a:ext>
                </a:extLst>
              </a:tr>
              <a:tr h="370840">
                <a:tc>
                  <a:txBody>
                    <a:bodyPr/>
                    <a:lstStyle/>
                    <a:p>
                      <a:r>
                        <a:rPr lang="nl-NL" dirty="0"/>
                        <a:t>2012</a:t>
                      </a:r>
                    </a:p>
                  </a:txBody>
                  <a:tcPr/>
                </a:tc>
                <a:tc>
                  <a:txBody>
                    <a:bodyPr/>
                    <a:lstStyle/>
                    <a:p>
                      <a:r>
                        <a:rPr lang="nl-NL" dirty="0"/>
                        <a:t>4.188</a:t>
                      </a:r>
                    </a:p>
                  </a:txBody>
                  <a:tcPr/>
                </a:tc>
                <a:tc>
                  <a:txBody>
                    <a:bodyPr/>
                    <a:lstStyle/>
                    <a:p>
                      <a:r>
                        <a:rPr lang="nl-NL" dirty="0"/>
                        <a:t>42</a:t>
                      </a:r>
                    </a:p>
                  </a:txBody>
                  <a:tcPr/>
                </a:tc>
                <a:extLst>
                  <a:ext uri="{0D108BD9-81ED-4DB2-BD59-A6C34878D82A}">
                    <a16:rowId xmlns="" xmlns:a16="http://schemas.microsoft.com/office/drawing/2014/main" val="1595811792"/>
                  </a:ext>
                </a:extLst>
              </a:tr>
              <a:tr h="370840">
                <a:tc>
                  <a:txBody>
                    <a:bodyPr/>
                    <a:lstStyle/>
                    <a:p>
                      <a:r>
                        <a:rPr lang="nl-NL" dirty="0"/>
                        <a:t>2013</a:t>
                      </a:r>
                    </a:p>
                  </a:txBody>
                  <a:tcPr/>
                </a:tc>
                <a:tc>
                  <a:txBody>
                    <a:bodyPr/>
                    <a:lstStyle/>
                    <a:p>
                      <a:r>
                        <a:rPr lang="nl-NL" dirty="0"/>
                        <a:t>4.829</a:t>
                      </a:r>
                    </a:p>
                  </a:txBody>
                  <a:tcPr/>
                </a:tc>
                <a:tc>
                  <a:txBody>
                    <a:bodyPr/>
                    <a:lstStyle/>
                    <a:p>
                      <a:r>
                        <a:rPr lang="nl-NL" dirty="0"/>
                        <a:t>97</a:t>
                      </a:r>
                    </a:p>
                  </a:txBody>
                  <a:tcPr/>
                </a:tc>
                <a:extLst>
                  <a:ext uri="{0D108BD9-81ED-4DB2-BD59-A6C34878D82A}">
                    <a16:rowId xmlns="" xmlns:a16="http://schemas.microsoft.com/office/drawing/2014/main" val="3855101444"/>
                  </a:ext>
                </a:extLst>
              </a:tr>
              <a:tr h="370840">
                <a:tc>
                  <a:txBody>
                    <a:bodyPr/>
                    <a:lstStyle/>
                    <a:p>
                      <a:r>
                        <a:rPr lang="nl-NL" dirty="0"/>
                        <a:t>2014</a:t>
                      </a:r>
                    </a:p>
                  </a:txBody>
                  <a:tcPr/>
                </a:tc>
                <a:tc>
                  <a:txBody>
                    <a:bodyPr/>
                    <a:lstStyle/>
                    <a:p>
                      <a:r>
                        <a:rPr lang="nl-NL" dirty="0"/>
                        <a:t>5.306</a:t>
                      </a:r>
                    </a:p>
                  </a:txBody>
                  <a:tcPr/>
                </a:tc>
                <a:tc>
                  <a:txBody>
                    <a:bodyPr/>
                    <a:lstStyle/>
                    <a:p>
                      <a:r>
                        <a:rPr lang="nl-NL" dirty="0"/>
                        <a:t>81</a:t>
                      </a:r>
                    </a:p>
                  </a:txBody>
                  <a:tcPr/>
                </a:tc>
                <a:extLst>
                  <a:ext uri="{0D108BD9-81ED-4DB2-BD59-A6C34878D82A}">
                    <a16:rowId xmlns="" xmlns:a16="http://schemas.microsoft.com/office/drawing/2014/main" val="1911747191"/>
                  </a:ext>
                </a:extLst>
              </a:tr>
              <a:tr h="370840">
                <a:tc>
                  <a:txBody>
                    <a:bodyPr/>
                    <a:lstStyle/>
                    <a:p>
                      <a:r>
                        <a:rPr lang="nl-NL" dirty="0"/>
                        <a:t>2015</a:t>
                      </a:r>
                    </a:p>
                  </a:txBody>
                  <a:tcPr/>
                </a:tc>
                <a:tc>
                  <a:txBody>
                    <a:bodyPr/>
                    <a:lstStyle/>
                    <a:p>
                      <a:r>
                        <a:rPr lang="nl-NL" dirty="0"/>
                        <a:t>5.516</a:t>
                      </a:r>
                    </a:p>
                  </a:txBody>
                  <a:tcPr/>
                </a:tc>
                <a:tc>
                  <a:txBody>
                    <a:bodyPr/>
                    <a:lstStyle/>
                    <a:p>
                      <a:r>
                        <a:rPr lang="nl-NL" dirty="0"/>
                        <a:t>109</a:t>
                      </a:r>
                    </a:p>
                  </a:txBody>
                  <a:tcPr/>
                </a:tc>
                <a:extLst>
                  <a:ext uri="{0D108BD9-81ED-4DB2-BD59-A6C34878D82A}">
                    <a16:rowId xmlns="" xmlns:a16="http://schemas.microsoft.com/office/drawing/2014/main" val="1079815202"/>
                  </a:ext>
                </a:extLst>
              </a:tr>
              <a:tr h="370840">
                <a:tc>
                  <a:txBody>
                    <a:bodyPr/>
                    <a:lstStyle/>
                    <a:p>
                      <a:r>
                        <a:rPr lang="nl-NL" dirty="0"/>
                        <a:t>2016</a:t>
                      </a:r>
                    </a:p>
                  </a:txBody>
                  <a:tcPr/>
                </a:tc>
                <a:tc>
                  <a:txBody>
                    <a:bodyPr/>
                    <a:lstStyle/>
                    <a:p>
                      <a:r>
                        <a:rPr lang="nl-NL" dirty="0"/>
                        <a:t>6.091</a:t>
                      </a:r>
                    </a:p>
                  </a:txBody>
                  <a:tcPr/>
                </a:tc>
                <a:tc>
                  <a:txBody>
                    <a:bodyPr/>
                    <a:lstStyle/>
                    <a:p>
                      <a:r>
                        <a:rPr lang="nl-NL" dirty="0"/>
                        <a:t>141</a:t>
                      </a:r>
                    </a:p>
                  </a:txBody>
                  <a:tcPr/>
                </a:tc>
                <a:extLst>
                  <a:ext uri="{0D108BD9-81ED-4DB2-BD59-A6C34878D82A}">
                    <a16:rowId xmlns="" xmlns:a16="http://schemas.microsoft.com/office/drawing/2014/main" val="1424314757"/>
                  </a:ext>
                </a:extLst>
              </a:tr>
              <a:tr h="370840">
                <a:tc>
                  <a:txBody>
                    <a:bodyPr/>
                    <a:lstStyle/>
                    <a:p>
                      <a:r>
                        <a:rPr lang="nl-NL" dirty="0"/>
                        <a:t>2017</a:t>
                      </a:r>
                    </a:p>
                  </a:txBody>
                  <a:tcPr/>
                </a:tc>
                <a:tc>
                  <a:txBody>
                    <a:bodyPr/>
                    <a:lstStyle/>
                    <a:p>
                      <a:r>
                        <a:rPr lang="nl-NL" dirty="0"/>
                        <a:t>6.586</a:t>
                      </a:r>
                    </a:p>
                  </a:txBody>
                  <a:tcPr/>
                </a:tc>
                <a:tc>
                  <a:txBody>
                    <a:bodyPr/>
                    <a:lstStyle/>
                    <a:p>
                      <a:r>
                        <a:rPr lang="nl-NL" dirty="0"/>
                        <a:t>169</a:t>
                      </a:r>
                    </a:p>
                  </a:txBody>
                  <a:tcPr/>
                </a:tc>
                <a:extLst>
                  <a:ext uri="{0D108BD9-81ED-4DB2-BD59-A6C34878D82A}">
                    <a16:rowId xmlns="" xmlns:a16="http://schemas.microsoft.com/office/drawing/2014/main" val="1758272716"/>
                  </a:ext>
                </a:extLst>
              </a:tr>
              <a:tr h="370840">
                <a:tc>
                  <a:txBody>
                    <a:bodyPr/>
                    <a:lstStyle/>
                    <a:p>
                      <a:r>
                        <a:rPr lang="nl-NL" dirty="0"/>
                        <a:t>2018</a:t>
                      </a:r>
                    </a:p>
                  </a:txBody>
                  <a:tcPr/>
                </a:tc>
                <a:tc>
                  <a:txBody>
                    <a:bodyPr/>
                    <a:lstStyle/>
                    <a:p>
                      <a:r>
                        <a:rPr lang="nl-NL" dirty="0"/>
                        <a:t>6.126</a:t>
                      </a:r>
                    </a:p>
                  </a:txBody>
                  <a:tcPr/>
                </a:tc>
                <a:tc>
                  <a:txBody>
                    <a:bodyPr/>
                    <a:lstStyle/>
                    <a:p>
                      <a:r>
                        <a:rPr lang="nl-NL" dirty="0"/>
                        <a:t>146</a:t>
                      </a:r>
                    </a:p>
                  </a:txBody>
                  <a:tcPr/>
                </a:tc>
                <a:extLst>
                  <a:ext uri="{0D108BD9-81ED-4DB2-BD59-A6C34878D82A}">
                    <a16:rowId xmlns="" xmlns:a16="http://schemas.microsoft.com/office/drawing/2014/main" val="2516432243"/>
                  </a:ext>
                </a:extLst>
              </a:tr>
              <a:tr h="370840">
                <a:tc>
                  <a:txBody>
                    <a:bodyPr/>
                    <a:lstStyle/>
                    <a:p>
                      <a:r>
                        <a:rPr lang="nl-NL" dirty="0"/>
                        <a:t>2019</a:t>
                      </a:r>
                    </a:p>
                  </a:txBody>
                  <a:tcPr/>
                </a:tc>
                <a:tc>
                  <a:txBody>
                    <a:bodyPr/>
                    <a:lstStyle/>
                    <a:p>
                      <a:r>
                        <a:rPr lang="nl-NL" dirty="0"/>
                        <a:t>6.361</a:t>
                      </a:r>
                    </a:p>
                  </a:txBody>
                  <a:tcPr/>
                </a:tc>
                <a:tc>
                  <a:txBody>
                    <a:bodyPr/>
                    <a:lstStyle/>
                    <a:p>
                      <a:r>
                        <a:rPr lang="nl-NL" dirty="0"/>
                        <a:t>162</a:t>
                      </a:r>
                    </a:p>
                  </a:txBody>
                  <a:tcPr/>
                </a:tc>
                <a:extLst>
                  <a:ext uri="{0D108BD9-81ED-4DB2-BD59-A6C34878D82A}">
                    <a16:rowId xmlns="" xmlns:a16="http://schemas.microsoft.com/office/drawing/2014/main" val="3083204471"/>
                  </a:ext>
                </a:extLst>
              </a:tr>
              <a:tr h="370840">
                <a:tc>
                  <a:txBody>
                    <a:bodyPr/>
                    <a:lstStyle/>
                    <a:p>
                      <a:r>
                        <a:rPr lang="nl-NL" dirty="0"/>
                        <a:t>2020</a:t>
                      </a:r>
                    </a:p>
                  </a:txBody>
                  <a:tcPr/>
                </a:tc>
                <a:tc>
                  <a:txBody>
                    <a:bodyPr/>
                    <a:lstStyle/>
                    <a:p>
                      <a:r>
                        <a:rPr lang="nl-NL" dirty="0"/>
                        <a:t>6.938</a:t>
                      </a:r>
                    </a:p>
                  </a:txBody>
                  <a:tcPr/>
                </a:tc>
                <a:tc>
                  <a:txBody>
                    <a:bodyPr/>
                    <a:lstStyle/>
                    <a:p>
                      <a:r>
                        <a:rPr lang="nl-NL" dirty="0"/>
                        <a:t>170</a:t>
                      </a:r>
                    </a:p>
                  </a:txBody>
                  <a:tcPr/>
                </a:tc>
                <a:extLst>
                  <a:ext uri="{0D108BD9-81ED-4DB2-BD59-A6C34878D82A}">
                    <a16:rowId xmlns="" xmlns:a16="http://schemas.microsoft.com/office/drawing/2014/main" val="1081914237"/>
                  </a:ext>
                </a:extLst>
              </a:tr>
            </a:tbl>
          </a:graphicData>
        </a:graphic>
      </p:graphicFrame>
      <p:sp>
        <p:nvSpPr>
          <p:cNvPr id="2" name="Tekstvak 1">
            <a:extLst>
              <a:ext uri="{FF2B5EF4-FFF2-40B4-BE49-F238E27FC236}">
                <a16:creationId xmlns="" xmlns:a16="http://schemas.microsoft.com/office/drawing/2014/main" id="{711E13BB-DD2C-453B-B638-AEC026FC2DB0}"/>
              </a:ext>
            </a:extLst>
          </p:cNvPr>
          <p:cNvSpPr txBox="1"/>
          <p:nvPr/>
        </p:nvSpPr>
        <p:spPr>
          <a:xfrm>
            <a:off x="6607277" y="6329887"/>
            <a:ext cx="5584723" cy="461665"/>
          </a:xfrm>
          <a:prstGeom prst="rect">
            <a:avLst/>
          </a:prstGeom>
          <a:solidFill>
            <a:srgbClr val="4F968B"/>
          </a:solidFill>
        </p:spPr>
        <p:txBody>
          <a:bodyPr wrap="square" rtlCol="0">
            <a:spAutoFit/>
          </a:bodyPr>
          <a:lstStyle/>
          <a:p>
            <a:pPr algn="ctr"/>
            <a:r>
              <a:rPr lang="nl-NL" sz="2400" b="1" dirty="0">
                <a:solidFill>
                  <a:schemeClr val="bg1"/>
                </a:solidFill>
              </a:rPr>
              <a:t>2011-2020 bij gevorderde dementie: 23</a:t>
            </a:r>
          </a:p>
        </p:txBody>
      </p:sp>
    </p:spTree>
    <p:extLst>
      <p:ext uri="{BB962C8B-B14F-4D97-AF65-F5344CB8AC3E}">
        <p14:creationId xmlns:p14="http://schemas.microsoft.com/office/powerpoint/2010/main" val="1152724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41819F0-E79F-4EBA-89E3-F79A6C77F475}"/>
              </a:ext>
            </a:extLst>
          </p:cNvPr>
          <p:cNvSpPr>
            <a:spLocks noGrp="1"/>
          </p:cNvSpPr>
          <p:nvPr>
            <p:ph type="title"/>
          </p:nvPr>
        </p:nvSpPr>
        <p:spPr/>
        <p:txBody>
          <a:bodyPr/>
          <a:lstStyle/>
          <a:p>
            <a:r>
              <a:rPr lang="nl-NL" dirty="0"/>
              <a:t>Euthanasie</a:t>
            </a:r>
          </a:p>
        </p:txBody>
      </p:sp>
      <p:sp>
        <p:nvSpPr>
          <p:cNvPr id="3" name="Tijdelijke aanduiding voor inhoud 2">
            <a:extLst>
              <a:ext uri="{FF2B5EF4-FFF2-40B4-BE49-F238E27FC236}">
                <a16:creationId xmlns="" xmlns:a16="http://schemas.microsoft.com/office/drawing/2014/main" id="{A0FAE419-5DCF-4505-A3D6-58444404EAAE}"/>
              </a:ext>
            </a:extLst>
          </p:cNvPr>
          <p:cNvSpPr>
            <a:spLocks noGrp="1"/>
          </p:cNvSpPr>
          <p:nvPr>
            <p:ph sz="quarter" idx="10"/>
          </p:nvPr>
        </p:nvSpPr>
        <p:spPr/>
        <p:txBody>
          <a:bodyPr/>
          <a:lstStyle/>
          <a:p>
            <a:r>
              <a:rPr lang="nl-NL" dirty="0"/>
              <a:t>Lichamelijke of psychiatrische aandoening</a:t>
            </a:r>
          </a:p>
          <a:p>
            <a:r>
              <a:rPr lang="nl-NL" dirty="0"/>
              <a:t>Uitgevoerd door een arts</a:t>
            </a:r>
          </a:p>
          <a:p>
            <a:r>
              <a:rPr lang="nl-NL" dirty="0"/>
              <a:t>Voldoen aan zorgvuldigheidseisen</a:t>
            </a:r>
          </a:p>
          <a:p>
            <a:pPr lvl="1"/>
            <a:r>
              <a:rPr lang="nl-NL" dirty="0"/>
              <a:t>Vrijwillig en weloverwogen</a:t>
            </a:r>
          </a:p>
          <a:p>
            <a:pPr lvl="1"/>
            <a:r>
              <a:rPr lang="nl-NL" dirty="0"/>
              <a:t>Uitzichtloos en ondraaglijk lijden</a:t>
            </a:r>
          </a:p>
          <a:p>
            <a:r>
              <a:rPr lang="nl-NL" dirty="0"/>
              <a:t>Toetsing vooraf (SCEN-arts) achteraf (RTE)</a:t>
            </a:r>
          </a:p>
          <a:p>
            <a:r>
              <a:rPr lang="nl-NL" dirty="0"/>
              <a:t>Niet strafbaar als RTE zorgvuldig beoordeelt</a:t>
            </a:r>
          </a:p>
          <a:p>
            <a:endParaRPr lang="nl-NL" dirty="0"/>
          </a:p>
        </p:txBody>
      </p:sp>
      <p:pic>
        <p:nvPicPr>
          <p:cNvPr id="13" name="Tijdelijke aanduiding voor afbeelding 12">
            <a:extLst>
              <a:ext uri="{FF2B5EF4-FFF2-40B4-BE49-F238E27FC236}">
                <a16:creationId xmlns="" xmlns:a16="http://schemas.microsoft.com/office/drawing/2014/main" id="{A86D379B-AB2A-064A-8E11-4313079CDEB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pic>
        <p:nvPicPr>
          <p:cNvPr id="9" name="Tijdelijke aanduiding voor afbeelding 8">
            <a:extLst>
              <a:ext uri="{FF2B5EF4-FFF2-40B4-BE49-F238E27FC236}">
                <a16:creationId xmlns="" xmlns:a16="http://schemas.microsoft.com/office/drawing/2014/main" id="{CED94E2A-07F1-F246-86F5-3F8169C5B28E}"/>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42323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B5B2A3"/>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B5B2A3"/>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B5B2A3"/>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B5B2A3"/>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B5B2A3"/>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B5B2A3"/>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B5B2A3"/>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 xmlns:a16="http://schemas.microsoft.com/office/drawing/2014/main" id="{27B86E93-F8A9-40FC-BB7F-CAE7939A3FD1}"/>
              </a:ext>
            </a:extLst>
          </p:cNvPr>
          <p:cNvSpPr>
            <a:spLocks noGrp="1"/>
          </p:cNvSpPr>
          <p:nvPr>
            <p:ph type="title"/>
          </p:nvPr>
        </p:nvSpPr>
        <p:spPr/>
        <p:txBody>
          <a:bodyPr/>
          <a:lstStyle/>
          <a:p>
            <a:r>
              <a:rPr lang="nl-NL" dirty="0"/>
              <a:t>Hoe pak je dat aan?</a:t>
            </a:r>
            <a:br>
              <a:rPr lang="nl-NL" dirty="0"/>
            </a:br>
            <a:r>
              <a:rPr lang="nl-NL" dirty="0"/>
              <a:t>Een stappenplan</a:t>
            </a:r>
            <a:br>
              <a:rPr lang="nl-NL" dirty="0"/>
            </a:br>
            <a:endParaRPr lang="nl-NL" dirty="0"/>
          </a:p>
        </p:txBody>
      </p:sp>
    </p:spTree>
    <p:extLst>
      <p:ext uri="{BB962C8B-B14F-4D97-AF65-F5344CB8AC3E}">
        <p14:creationId xmlns:p14="http://schemas.microsoft.com/office/powerpoint/2010/main" val="3180043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B0CB647-F13E-40D3-A518-0FE7D917EC15}"/>
              </a:ext>
            </a:extLst>
          </p:cNvPr>
          <p:cNvSpPr>
            <a:spLocks noGrp="1"/>
          </p:cNvSpPr>
          <p:nvPr>
            <p:ph type="title"/>
          </p:nvPr>
        </p:nvSpPr>
        <p:spPr/>
        <p:txBody>
          <a:bodyPr/>
          <a:lstStyle/>
          <a:p>
            <a:r>
              <a:rPr lang="nl-NL" dirty="0"/>
              <a:t>Dementie in zes fasen</a:t>
            </a:r>
          </a:p>
        </p:txBody>
      </p:sp>
      <p:sp>
        <p:nvSpPr>
          <p:cNvPr id="4" name="Tijdelijke aanduiding voor inhoud 3">
            <a:extLst>
              <a:ext uri="{FF2B5EF4-FFF2-40B4-BE49-F238E27FC236}">
                <a16:creationId xmlns="" xmlns:a16="http://schemas.microsoft.com/office/drawing/2014/main" id="{A3223339-57F5-BC49-A194-EE5FC5EF5ACA}"/>
              </a:ext>
            </a:extLst>
          </p:cNvPr>
          <p:cNvSpPr>
            <a:spLocks noGrp="1"/>
          </p:cNvSpPr>
          <p:nvPr>
            <p:ph sz="quarter" idx="10"/>
          </p:nvPr>
        </p:nvSpPr>
        <p:spPr/>
        <p:txBody>
          <a:bodyPr/>
          <a:lstStyle/>
          <a:p>
            <a:pPr marL="514350" indent="-514350">
              <a:buFont typeface="+mj-lt"/>
              <a:buAutoNum type="arabicPeriod"/>
            </a:pPr>
            <a:r>
              <a:rPr lang="nl-NL" dirty="0"/>
              <a:t>Niets aan de hand</a:t>
            </a:r>
          </a:p>
          <a:p>
            <a:pPr marL="514350" indent="-514350">
              <a:buFont typeface="+mj-lt"/>
              <a:buAutoNum type="arabicPeriod"/>
            </a:pPr>
            <a:r>
              <a:rPr lang="nl-NL" dirty="0"/>
              <a:t>Beginnende klachten</a:t>
            </a:r>
          </a:p>
          <a:p>
            <a:pPr marL="514350" indent="-514350">
              <a:buFont typeface="+mj-lt"/>
              <a:buAutoNum type="arabicPeriod"/>
            </a:pPr>
            <a:r>
              <a:rPr lang="nl-NL" dirty="0"/>
              <a:t>Diagnose is gesteld</a:t>
            </a:r>
          </a:p>
          <a:p>
            <a:pPr marL="514350" indent="-514350">
              <a:buFont typeface="+mj-lt"/>
              <a:buAutoNum type="arabicPeriod"/>
            </a:pPr>
            <a:r>
              <a:rPr lang="nl-NL" b="1" dirty="0">
                <a:solidFill>
                  <a:schemeClr val="tx2"/>
                </a:solidFill>
              </a:rPr>
              <a:t>Omslagzone</a:t>
            </a:r>
          </a:p>
          <a:p>
            <a:pPr marL="514350" indent="-514350">
              <a:buFont typeface="+mj-lt"/>
              <a:buAutoNum type="arabicPeriod"/>
            </a:pPr>
            <a:r>
              <a:rPr lang="nl-NL" dirty="0"/>
              <a:t>Gevorderde dementie</a:t>
            </a:r>
          </a:p>
          <a:p>
            <a:pPr marL="514350" indent="-514350">
              <a:buFont typeface="+mj-lt"/>
              <a:buAutoNum type="arabicPeriod"/>
            </a:pPr>
            <a:r>
              <a:rPr lang="nl-NL" dirty="0"/>
              <a:t>Vegetatieve fase</a:t>
            </a:r>
          </a:p>
        </p:txBody>
      </p:sp>
      <p:pic>
        <p:nvPicPr>
          <p:cNvPr id="23" name="Afbeelding 22">
            <a:extLst>
              <a:ext uri="{FF2B5EF4-FFF2-40B4-BE49-F238E27FC236}">
                <a16:creationId xmlns="" xmlns:a16="http://schemas.microsoft.com/office/drawing/2014/main" id="{749C48FA-6D4B-3B4E-9C93-7087B3284F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0004" y="2606344"/>
            <a:ext cx="931422" cy="3404046"/>
          </a:xfrm>
          <a:prstGeom prst="rect">
            <a:avLst/>
          </a:prstGeom>
        </p:spPr>
      </p:pic>
      <p:pic>
        <p:nvPicPr>
          <p:cNvPr id="25" name="Afbeelding 24">
            <a:extLst>
              <a:ext uri="{FF2B5EF4-FFF2-40B4-BE49-F238E27FC236}">
                <a16:creationId xmlns="" xmlns:a16="http://schemas.microsoft.com/office/drawing/2014/main" id="{0226F748-D25C-CB4C-9CBC-C2D51066CD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00711" y="3164752"/>
            <a:ext cx="1597694" cy="2858321"/>
          </a:xfrm>
          <a:prstGeom prst="rect">
            <a:avLst/>
          </a:prstGeom>
        </p:spPr>
      </p:pic>
      <p:pic>
        <p:nvPicPr>
          <p:cNvPr id="26" name="Afbeelding 25">
            <a:extLst>
              <a:ext uri="{FF2B5EF4-FFF2-40B4-BE49-F238E27FC236}">
                <a16:creationId xmlns="" xmlns:a16="http://schemas.microsoft.com/office/drawing/2014/main" id="{A360266C-DDDD-D247-B2F3-0AA5956ABFD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98405" y="4003016"/>
            <a:ext cx="931422" cy="2024830"/>
          </a:xfrm>
          <a:prstGeom prst="rect">
            <a:avLst/>
          </a:prstGeom>
        </p:spPr>
      </p:pic>
      <p:pic>
        <p:nvPicPr>
          <p:cNvPr id="27" name="Afbeelding 26">
            <a:extLst>
              <a:ext uri="{FF2B5EF4-FFF2-40B4-BE49-F238E27FC236}">
                <a16:creationId xmlns="" xmlns:a16="http://schemas.microsoft.com/office/drawing/2014/main" id="{F11214C1-A5C7-C64D-8C33-6F8A8C696B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29827" y="4497453"/>
            <a:ext cx="1162578" cy="1525463"/>
          </a:xfrm>
          <a:prstGeom prst="rect">
            <a:avLst/>
          </a:prstGeom>
        </p:spPr>
      </p:pic>
      <p:pic>
        <p:nvPicPr>
          <p:cNvPr id="28" name="Afbeelding 27">
            <a:extLst>
              <a:ext uri="{FF2B5EF4-FFF2-40B4-BE49-F238E27FC236}">
                <a16:creationId xmlns="" xmlns:a16="http://schemas.microsoft.com/office/drawing/2014/main" id="{8D023871-7F79-2741-B3DD-74302D0DAC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6301" y="5107214"/>
            <a:ext cx="1059604" cy="924623"/>
          </a:xfrm>
          <a:prstGeom prst="rect">
            <a:avLst/>
          </a:prstGeom>
        </p:spPr>
      </p:pic>
      <p:pic>
        <p:nvPicPr>
          <p:cNvPr id="29" name="Afbeelding 28">
            <a:extLst>
              <a:ext uri="{FF2B5EF4-FFF2-40B4-BE49-F238E27FC236}">
                <a16:creationId xmlns="" xmlns:a16="http://schemas.microsoft.com/office/drawing/2014/main" id="{013C1F1D-0EE3-2A48-89D3-3C5D0AB3799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41425" y="2592292"/>
            <a:ext cx="1080993" cy="3432152"/>
          </a:xfrm>
          <a:prstGeom prst="rect">
            <a:avLst/>
          </a:prstGeom>
        </p:spPr>
      </p:pic>
      <p:cxnSp>
        <p:nvCxnSpPr>
          <p:cNvPr id="10" name="Rechte verbindingslijn 9">
            <a:extLst>
              <a:ext uri="{FF2B5EF4-FFF2-40B4-BE49-F238E27FC236}">
                <a16:creationId xmlns="" xmlns:a16="http://schemas.microsoft.com/office/drawing/2014/main" id="{2BF4C9A7-C492-4B3F-96F4-C79FB9E06561}"/>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4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000"/>
                                        <p:tgtEl>
                                          <p:spTgt spid="23"/>
                                        </p:tgtEl>
                                        <p:attrNameLst>
                                          <p:attrName>ppt_y</p:attrName>
                                        </p:attrNameLst>
                                      </p:cBhvr>
                                      <p:tavLst>
                                        <p:tav tm="0">
                                          <p:val>
                                            <p:strVal val="#ppt_y+#ppt_h*1.125000"/>
                                          </p:val>
                                        </p:tav>
                                        <p:tav tm="100000">
                                          <p:val>
                                            <p:strVal val="#ppt_y"/>
                                          </p:val>
                                        </p:tav>
                                      </p:tavLst>
                                    </p:anim>
                                    <p:animEffect transition="in" filter="wipe(up)">
                                      <p:cBhvr>
                                        <p:cTn id="8" dur="2000"/>
                                        <p:tgtEl>
                                          <p:spTgt spid="23"/>
                                        </p:tgtEl>
                                      </p:cBhvr>
                                    </p:animEffect>
                                  </p:childTnLst>
                                </p:cTn>
                              </p:par>
                            </p:childTnLst>
                          </p:cTn>
                        </p:par>
                        <p:par>
                          <p:cTn id="9" fill="hold">
                            <p:stCondLst>
                              <p:cond delay="2000"/>
                            </p:stCondLst>
                            <p:childTnLst>
                              <p:par>
                                <p:cTn id="10" presetID="1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2000"/>
                                        <p:tgtEl>
                                          <p:spTgt spid="29"/>
                                        </p:tgtEl>
                                        <p:attrNameLst>
                                          <p:attrName>ppt_y</p:attrName>
                                        </p:attrNameLst>
                                      </p:cBhvr>
                                      <p:tavLst>
                                        <p:tav tm="0">
                                          <p:val>
                                            <p:strVal val="#ppt_y+#ppt_h*1.125000"/>
                                          </p:val>
                                        </p:tav>
                                        <p:tav tm="100000">
                                          <p:val>
                                            <p:strVal val="#ppt_y"/>
                                          </p:val>
                                        </p:tav>
                                      </p:tavLst>
                                    </p:anim>
                                    <p:animEffect transition="in" filter="wipe(up)">
                                      <p:cBhvr>
                                        <p:cTn id="13" dur="2000"/>
                                        <p:tgtEl>
                                          <p:spTgt spid="29"/>
                                        </p:tgtEl>
                                      </p:cBhvr>
                                    </p:animEffect>
                                  </p:childTnLst>
                                </p:cTn>
                              </p:par>
                            </p:childTnLst>
                          </p:cTn>
                        </p:par>
                        <p:par>
                          <p:cTn id="14" fill="hold">
                            <p:stCondLst>
                              <p:cond delay="4000"/>
                            </p:stCondLst>
                            <p:childTnLst>
                              <p:par>
                                <p:cTn id="15" presetID="12" presetClass="entr" presetSubtype="4"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2000"/>
                                        <p:tgtEl>
                                          <p:spTgt spid="25"/>
                                        </p:tgtEl>
                                        <p:attrNameLst>
                                          <p:attrName>ppt_y</p:attrName>
                                        </p:attrNameLst>
                                      </p:cBhvr>
                                      <p:tavLst>
                                        <p:tav tm="0">
                                          <p:val>
                                            <p:strVal val="#ppt_y+#ppt_h*1.125000"/>
                                          </p:val>
                                        </p:tav>
                                        <p:tav tm="100000">
                                          <p:val>
                                            <p:strVal val="#ppt_y"/>
                                          </p:val>
                                        </p:tav>
                                      </p:tavLst>
                                    </p:anim>
                                    <p:animEffect transition="in" filter="wipe(up)">
                                      <p:cBhvr>
                                        <p:cTn id="18" dur="2000"/>
                                        <p:tgtEl>
                                          <p:spTgt spid="25"/>
                                        </p:tgtEl>
                                      </p:cBhvr>
                                    </p:animEffect>
                                  </p:childTnLst>
                                </p:cTn>
                              </p:par>
                            </p:childTnLst>
                          </p:cTn>
                        </p:par>
                        <p:par>
                          <p:cTn id="19" fill="hold">
                            <p:stCondLst>
                              <p:cond delay="6000"/>
                            </p:stCondLst>
                            <p:childTnLst>
                              <p:par>
                                <p:cTn id="20" presetID="45"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000"/>
                                        <p:tgtEl>
                                          <p:spTgt spid="26"/>
                                        </p:tgtEl>
                                      </p:cBhvr>
                                    </p:animEffect>
                                    <p:anim calcmode="lin" valueType="num">
                                      <p:cBhvr>
                                        <p:cTn id="23" dur="2000" fill="hold"/>
                                        <p:tgtEl>
                                          <p:spTgt spid="26"/>
                                        </p:tgtEl>
                                        <p:attrNameLst>
                                          <p:attrName>ppt_w</p:attrName>
                                        </p:attrNameLst>
                                      </p:cBhvr>
                                      <p:tavLst>
                                        <p:tav tm="0" fmla="#ppt_w*sin(2.5*pi*$)">
                                          <p:val>
                                            <p:fltVal val="0"/>
                                          </p:val>
                                        </p:tav>
                                        <p:tav tm="100000">
                                          <p:val>
                                            <p:fltVal val="1"/>
                                          </p:val>
                                        </p:tav>
                                      </p:tavLst>
                                    </p:anim>
                                    <p:anim calcmode="lin" valueType="num">
                                      <p:cBhvr>
                                        <p:cTn id="24" dur="2000" fill="hold"/>
                                        <p:tgtEl>
                                          <p:spTgt spid="26"/>
                                        </p:tgtEl>
                                        <p:attrNameLst>
                                          <p:attrName>ppt_h</p:attrName>
                                        </p:attrNameLst>
                                      </p:cBhvr>
                                      <p:tavLst>
                                        <p:tav tm="0">
                                          <p:val>
                                            <p:strVal val="#ppt_h"/>
                                          </p:val>
                                        </p:tav>
                                        <p:tav tm="100000">
                                          <p:val>
                                            <p:strVal val="#ppt_h"/>
                                          </p:val>
                                        </p:tav>
                                      </p:tavLst>
                                    </p:anim>
                                  </p:childTnLst>
                                </p:cTn>
                              </p:par>
                            </p:childTnLst>
                          </p:cTn>
                        </p:par>
                        <p:par>
                          <p:cTn id="25" fill="hold">
                            <p:stCondLst>
                              <p:cond delay="8000"/>
                            </p:stCondLst>
                            <p:childTnLst>
                              <p:par>
                                <p:cTn id="26" presetID="12" presetClass="entr" presetSubtype="4"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000"/>
                                        <p:tgtEl>
                                          <p:spTgt spid="27"/>
                                        </p:tgtEl>
                                        <p:attrNameLst>
                                          <p:attrName>ppt_y</p:attrName>
                                        </p:attrNameLst>
                                      </p:cBhvr>
                                      <p:tavLst>
                                        <p:tav tm="0">
                                          <p:val>
                                            <p:strVal val="#ppt_y+#ppt_h*1.125000"/>
                                          </p:val>
                                        </p:tav>
                                        <p:tav tm="100000">
                                          <p:val>
                                            <p:strVal val="#ppt_y"/>
                                          </p:val>
                                        </p:tav>
                                      </p:tavLst>
                                    </p:anim>
                                    <p:animEffect transition="in" filter="wipe(up)">
                                      <p:cBhvr>
                                        <p:cTn id="29" dur="2000"/>
                                        <p:tgtEl>
                                          <p:spTgt spid="27"/>
                                        </p:tgtEl>
                                      </p:cBhvr>
                                    </p:animEffect>
                                  </p:childTnLst>
                                </p:cTn>
                              </p:par>
                            </p:childTnLst>
                          </p:cTn>
                        </p:par>
                        <p:par>
                          <p:cTn id="30" fill="hold">
                            <p:stCondLst>
                              <p:cond delay="10000"/>
                            </p:stCondLst>
                            <p:childTnLst>
                              <p:par>
                                <p:cTn id="31" presetID="12" presetClass="entr" presetSubtype="4"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2000"/>
                                        <p:tgtEl>
                                          <p:spTgt spid="28"/>
                                        </p:tgtEl>
                                        <p:attrNameLst>
                                          <p:attrName>ppt_y</p:attrName>
                                        </p:attrNameLst>
                                      </p:cBhvr>
                                      <p:tavLst>
                                        <p:tav tm="0">
                                          <p:val>
                                            <p:strVal val="#ppt_y+#ppt_h*1.125000"/>
                                          </p:val>
                                        </p:tav>
                                        <p:tav tm="100000">
                                          <p:val>
                                            <p:strVal val="#ppt_y"/>
                                          </p:val>
                                        </p:tav>
                                      </p:tavLst>
                                    </p:anim>
                                    <p:animEffect transition="in" filter="wipe(up)">
                                      <p:cBhvr>
                                        <p:cTn id="3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C9DC397-6E00-41FD-917C-0236BF8257CD}"/>
              </a:ext>
            </a:extLst>
          </p:cNvPr>
          <p:cNvSpPr>
            <a:spLocks noGrp="1"/>
          </p:cNvSpPr>
          <p:nvPr>
            <p:ph type="title"/>
          </p:nvPr>
        </p:nvSpPr>
        <p:spPr/>
        <p:txBody>
          <a:bodyPr/>
          <a:lstStyle/>
          <a:p>
            <a:r>
              <a:rPr lang="nl-NL" dirty="0"/>
              <a:t>Fase 1: </a:t>
            </a:r>
            <a:br>
              <a:rPr lang="nl-NL" dirty="0"/>
            </a:br>
            <a:r>
              <a:rPr lang="nl-NL" sz="5400" dirty="0"/>
              <a:t>Niets aan </a:t>
            </a:r>
            <a:br>
              <a:rPr lang="nl-NL" sz="5400" dirty="0"/>
            </a:br>
            <a:r>
              <a:rPr lang="nl-NL" sz="5400" dirty="0"/>
              <a:t>de hand</a:t>
            </a:r>
          </a:p>
        </p:txBody>
      </p:sp>
      <p:pic>
        <p:nvPicPr>
          <p:cNvPr id="10" name="Afbeelding 9">
            <a:extLst>
              <a:ext uri="{FF2B5EF4-FFF2-40B4-BE49-F238E27FC236}">
                <a16:creationId xmlns="" xmlns:a16="http://schemas.microsoft.com/office/drawing/2014/main" id="{E176237B-2F33-B440-8339-2C14EEDA22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0004" y="2606344"/>
            <a:ext cx="931422" cy="3404046"/>
          </a:xfrm>
          <a:prstGeom prst="rect">
            <a:avLst/>
          </a:prstGeom>
        </p:spPr>
      </p:pic>
      <p:pic>
        <p:nvPicPr>
          <p:cNvPr id="11" name="Afbeelding 10">
            <a:extLst>
              <a:ext uri="{FF2B5EF4-FFF2-40B4-BE49-F238E27FC236}">
                <a16:creationId xmlns="" xmlns:a16="http://schemas.microsoft.com/office/drawing/2014/main" id="{67369407-42DB-E54A-AA20-21ECB64E37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00711" y="3164752"/>
            <a:ext cx="1597694" cy="2858321"/>
          </a:xfrm>
          <a:prstGeom prst="rect">
            <a:avLst/>
          </a:prstGeom>
        </p:spPr>
      </p:pic>
      <p:pic>
        <p:nvPicPr>
          <p:cNvPr id="12" name="Afbeelding 11">
            <a:extLst>
              <a:ext uri="{FF2B5EF4-FFF2-40B4-BE49-F238E27FC236}">
                <a16:creationId xmlns="" xmlns:a16="http://schemas.microsoft.com/office/drawing/2014/main" id="{FD361788-0F00-1640-BDF2-87229E55F4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98405" y="4003016"/>
            <a:ext cx="931422" cy="2024830"/>
          </a:xfrm>
          <a:prstGeom prst="rect">
            <a:avLst/>
          </a:prstGeom>
        </p:spPr>
      </p:pic>
      <p:pic>
        <p:nvPicPr>
          <p:cNvPr id="13" name="Afbeelding 12">
            <a:extLst>
              <a:ext uri="{FF2B5EF4-FFF2-40B4-BE49-F238E27FC236}">
                <a16:creationId xmlns="" xmlns:a16="http://schemas.microsoft.com/office/drawing/2014/main" id="{AFC855BB-3447-8D44-8CAB-D6C9F6941F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29827" y="4497453"/>
            <a:ext cx="1162578" cy="1525463"/>
          </a:xfrm>
          <a:prstGeom prst="rect">
            <a:avLst/>
          </a:prstGeom>
        </p:spPr>
      </p:pic>
      <p:pic>
        <p:nvPicPr>
          <p:cNvPr id="14" name="Afbeelding 13">
            <a:extLst>
              <a:ext uri="{FF2B5EF4-FFF2-40B4-BE49-F238E27FC236}">
                <a16:creationId xmlns="" xmlns:a16="http://schemas.microsoft.com/office/drawing/2014/main" id="{A9F7A607-D85C-E44F-8508-6272ED9F81A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6301" y="5107214"/>
            <a:ext cx="1059604" cy="924623"/>
          </a:xfrm>
          <a:prstGeom prst="rect">
            <a:avLst/>
          </a:prstGeom>
        </p:spPr>
      </p:pic>
      <p:pic>
        <p:nvPicPr>
          <p:cNvPr id="15" name="Afbeelding 14">
            <a:extLst>
              <a:ext uri="{FF2B5EF4-FFF2-40B4-BE49-F238E27FC236}">
                <a16:creationId xmlns="" xmlns:a16="http://schemas.microsoft.com/office/drawing/2014/main" id="{925B2ED5-E43B-8C47-9A25-66E476FB900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41425" y="2592292"/>
            <a:ext cx="1080993" cy="3432152"/>
          </a:xfrm>
          <a:prstGeom prst="rect">
            <a:avLst/>
          </a:prstGeom>
        </p:spPr>
      </p:pic>
    </p:spTree>
    <p:extLst>
      <p:ext uri="{BB962C8B-B14F-4D97-AF65-F5344CB8AC3E}">
        <p14:creationId xmlns:p14="http://schemas.microsoft.com/office/powerpoint/2010/main" val="294433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p:tgtEl>
                                          <p:spTgt spid="10"/>
                                        </p:tgtEl>
                                        <p:attrNameLst>
                                          <p:attrName>ppt_y</p:attrName>
                                        </p:attrNameLst>
                                      </p:cBhvr>
                                      <p:tavLst>
                                        <p:tav tm="0">
                                          <p:val>
                                            <p:strVal val="#ppt_y+#ppt_h*1.125000"/>
                                          </p:val>
                                        </p:tav>
                                        <p:tav tm="100000">
                                          <p:val>
                                            <p:strVal val="#ppt_y"/>
                                          </p:val>
                                        </p:tav>
                                      </p:tavLst>
                                    </p:anim>
                                    <p:animEffect transition="in" filter="wipe(up)">
                                      <p:cBhvr>
                                        <p:cTn id="8"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D477205-7DBA-43FC-9769-E2D3C6705FEF}"/>
              </a:ext>
            </a:extLst>
          </p:cNvPr>
          <p:cNvSpPr>
            <a:spLocks noGrp="1"/>
          </p:cNvSpPr>
          <p:nvPr>
            <p:ph type="title"/>
          </p:nvPr>
        </p:nvSpPr>
        <p:spPr/>
        <p:txBody>
          <a:bodyPr>
            <a:normAutofit/>
          </a:bodyPr>
          <a:lstStyle/>
          <a:p>
            <a:r>
              <a:rPr lang="nl-NL" dirty="0"/>
              <a:t>1. Opstellen wilsverklaringen</a:t>
            </a:r>
          </a:p>
        </p:txBody>
      </p:sp>
      <p:sp>
        <p:nvSpPr>
          <p:cNvPr id="3" name="Tijdelijke aanduiding voor inhoud 2">
            <a:extLst>
              <a:ext uri="{FF2B5EF4-FFF2-40B4-BE49-F238E27FC236}">
                <a16:creationId xmlns="" xmlns:a16="http://schemas.microsoft.com/office/drawing/2014/main" id="{B1A729B2-5FBD-412F-B07B-D07E51923AC9}"/>
              </a:ext>
            </a:extLst>
          </p:cNvPr>
          <p:cNvSpPr>
            <a:spLocks noGrp="1"/>
          </p:cNvSpPr>
          <p:nvPr>
            <p:ph sz="quarter" idx="10"/>
          </p:nvPr>
        </p:nvSpPr>
        <p:spPr/>
        <p:txBody>
          <a:bodyPr/>
          <a:lstStyle/>
          <a:p>
            <a:r>
              <a:rPr lang="nl-NL" dirty="0"/>
              <a:t>Behandelverbod</a:t>
            </a:r>
          </a:p>
          <a:p>
            <a:r>
              <a:rPr lang="nl-NL" dirty="0"/>
              <a:t>Euthanasieverzoek</a:t>
            </a:r>
          </a:p>
          <a:p>
            <a:r>
              <a:rPr lang="nl-NL" dirty="0"/>
              <a:t>Volmacht </a:t>
            </a:r>
          </a:p>
        </p:txBody>
      </p:sp>
      <p:pic>
        <p:nvPicPr>
          <p:cNvPr id="12" name="Afbeelding 11">
            <a:extLst>
              <a:ext uri="{FF2B5EF4-FFF2-40B4-BE49-F238E27FC236}">
                <a16:creationId xmlns="" xmlns:a16="http://schemas.microsoft.com/office/drawing/2014/main" id="{B85BFDED-BB63-1A47-A6CB-616ECAACF90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622218" y="1454150"/>
            <a:ext cx="1569782" cy="1685509"/>
          </a:xfrm>
          <a:prstGeom prst="rect">
            <a:avLst/>
          </a:prstGeom>
        </p:spPr>
      </p:pic>
      <p:pic>
        <p:nvPicPr>
          <p:cNvPr id="14" name="Afbeelding 13">
            <a:extLst>
              <a:ext uri="{FF2B5EF4-FFF2-40B4-BE49-F238E27FC236}">
                <a16:creationId xmlns="" xmlns:a16="http://schemas.microsoft.com/office/drawing/2014/main" id="{DB962844-80AB-2F48-8448-E0327315D5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1482" t="11111" r="20916" b="8148"/>
          <a:stretch/>
        </p:blipFill>
        <p:spPr>
          <a:xfrm>
            <a:off x="7968329" y="3490624"/>
            <a:ext cx="3175099" cy="4450489"/>
          </a:xfrm>
          <a:prstGeom prst="rect">
            <a:avLst/>
          </a:prstGeom>
        </p:spPr>
      </p:pic>
      <p:pic>
        <p:nvPicPr>
          <p:cNvPr id="16" name="Afbeelding 15">
            <a:extLst>
              <a:ext uri="{FF2B5EF4-FFF2-40B4-BE49-F238E27FC236}">
                <a16:creationId xmlns="" xmlns:a16="http://schemas.microsoft.com/office/drawing/2014/main" id="{03EC196A-E680-114B-AE56-038AF47704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1111" t="11098" r="18606" b="8518"/>
          <a:stretch/>
        </p:blipFill>
        <p:spPr>
          <a:xfrm>
            <a:off x="4605156" y="3493987"/>
            <a:ext cx="3322832" cy="4430803"/>
          </a:xfrm>
          <a:prstGeom prst="rect">
            <a:avLst/>
          </a:prstGeom>
        </p:spPr>
      </p:pic>
      <p:pic>
        <p:nvPicPr>
          <p:cNvPr id="20" name="Afbeelding 19">
            <a:extLst>
              <a:ext uri="{FF2B5EF4-FFF2-40B4-BE49-F238E27FC236}">
                <a16:creationId xmlns="" xmlns:a16="http://schemas.microsoft.com/office/drawing/2014/main" id="{6E52546B-0B76-484C-B212-32B26CACFCD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1111" t="11852" r="20916" b="8148"/>
          <a:stretch/>
        </p:blipFill>
        <p:spPr>
          <a:xfrm>
            <a:off x="1247043" y="3531454"/>
            <a:ext cx="3195514" cy="4409659"/>
          </a:xfrm>
          <a:prstGeom prst="rect">
            <a:avLst/>
          </a:prstGeom>
        </p:spPr>
      </p:pic>
      <p:cxnSp>
        <p:nvCxnSpPr>
          <p:cNvPr id="8" name="Rechte verbindingslijn 7">
            <a:extLst>
              <a:ext uri="{FF2B5EF4-FFF2-40B4-BE49-F238E27FC236}">
                <a16:creationId xmlns="" xmlns:a16="http://schemas.microsoft.com/office/drawing/2014/main" id="{6BCF4FDB-FF30-44A0-BDDE-7863D37E56F3}"/>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76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900" decel="100000" fill="hold"/>
                                        <p:tgtEl>
                                          <p:spTgt spid="2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900" decel="100000" fill="hold"/>
                                        <p:tgtEl>
                                          <p:spTgt spid="1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6" presetID="37"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C9DC397-6E00-41FD-917C-0236BF8257CD}"/>
              </a:ext>
            </a:extLst>
          </p:cNvPr>
          <p:cNvSpPr>
            <a:spLocks noGrp="1"/>
          </p:cNvSpPr>
          <p:nvPr>
            <p:ph type="title"/>
          </p:nvPr>
        </p:nvSpPr>
        <p:spPr/>
        <p:txBody>
          <a:bodyPr/>
          <a:lstStyle/>
          <a:p>
            <a:r>
              <a:rPr lang="nl-NL" dirty="0"/>
              <a:t>Fase 2: </a:t>
            </a:r>
            <a:br>
              <a:rPr lang="nl-NL" dirty="0"/>
            </a:br>
            <a:r>
              <a:rPr lang="nl-NL" sz="5400" dirty="0"/>
              <a:t>Beginnende</a:t>
            </a:r>
            <a:br>
              <a:rPr lang="nl-NL" sz="5400" dirty="0"/>
            </a:br>
            <a:r>
              <a:rPr lang="nl-NL" sz="5400" dirty="0"/>
              <a:t>klachten</a:t>
            </a:r>
          </a:p>
        </p:txBody>
      </p:sp>
      <p:pic>
        <p:nvPicPr>
          <p:cNvPr id="4" name="Afbeelding 3">
            <a:extLst>
              <a:ext uri="{FF2B5EF4-FFF2-40B4-BE49-F238E27FC236}">
                <a16:creationId xmlns="" xmlns:a16="http://schemas.microsoft.com/office/drawing/2014/main" id="{B80DC732-56DB-D441-A9C3-A85DBC665F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25904" y="2606344"/>
            <a:ext cx="931422" cy="3404046"/>
          </a:xfrm>
          <a:prstGeom prst="rect">
            <a:avLst/>
          </a:prstGeom>
        </p:spPr>
      </p:pic>
      <p:pic>
        <p:nvPicPr>
          <p:cNvPr id="5" name="Afbeelding 4">
            <a:extLst>
              <a:ext uri="{FF2B5EF4-FFF2-40B4-BE49-F238E27FC236}">
                <a16:creationId xmlns="" xmlns:a16="http://schemas.microsoft.com/office/drawing/2014/main" id="{3F3890DE-2781-ED48-B3BB-0A26F1B606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16611" y="3164752"/>
            <a:ext cx="1597694" cy="2858321"/>
          </a:xfrm>
          <a:prstGeom prst="rect">
            <a:avLst/>
          </a:prstGeom>
        </p:spPr>
      </p:pic>
      <p:pic>
        <p:nvPicPr>
          <p:cNvPr id="6" name="Afbeelding 5">
            <a:extLst>
              <a:ext uri="{FF2B5EF4-FFF2-40B4-BE49-F238E27FC236}">
                <a16:creationId xmlns="" xmlns:a16="http://schemas.microsoft.com/office/drawing/2014/main" id="{5E472638-1C11-6143-823D-23E7322C2A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14305" y="4003016"/>
            <a:ext cx="931422" cy="2024830"/>
          </a:xfrm>
          <a:prstGeom prst="rect">
            <a:avLst/>
          </a:prstGeom>
        </p:spPr>
      </p:pic>
      <p:pic>
        <p:nvPicPr>
          <p:cNvPr id="7" name="Afbeelding 6">
            <a:extLst>
              <a:ext uri="{FF2B5EF4-FFF2-40B4-BE49-F238E27FC236}">
                <a16:creationId xmlns="" xmlns:a16="http://schemas.microsoft.com/office/drawing/2014/main" id="{B99FFCFD-7031-C940-9EA2-2272E5B38AA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745727" y="4497453"/>
            <a:ext cx="1162578" cy="1525463"/>
          </a:xfrm>
          <a:prstGeom prst="rect">
            <a:avLst/>
          </a:prstGeom>
        </p:spPr>
      </p:pic>
      <p:pic>
        <p:nvPicPr>
          <p:cNvPr id="8" name="Afbeelding 7">
            <a:extLst>
              <a:ext uri="{FF2B5EF4-FFF2-40B4-BE49-F238E27FC236}">
                <a16:creationId xmlns="" xmlns:a16="http://schemas.microsoft.com/office/drawing/2014/main" id="{0F6BCF5A-7C41-B94C-AD7D-C96AB2E1AF9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12201" y="5107214"/>
            <a:ext cx="1059604" cy="924623"/>
          </a:xfrm>
          <a:prstGeom prst="rect">
            <a:avLst/>
          </a:prstGeom>
        </p:spPr>
      </p:pic>
      <p:pic>
        <p:nvPicPr>
          <p:cNvPr id="9" name="Afbeelding 8">
            <a:extLst>
              <a:ext uri="{FF2B5EF4-FFF2-40B4-BE49-F238E27FC236}">
                <a16:creationId xmlns="" xmlns:a16="http://schemas.microsoft.com/office/drawing/2014/main" id="{C432232B-8B26-6F46-91E8-285EC7AB15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157325" y="2592292"/>
            <a:ext cx="1080993" cy="3432152"/>
          </a:xfrm>
          <a:prstGeom prst="rect">
            <a:avLst/>
          </a:prstGeom>
        </p:spPr>
      </p:pic>
    </p:spTree>
    <p:extLst>
      <p:ext uri="{BB962C8B-B14F-4D97-AF65-F5344CB8AC3E}">
        <p14:creationId xmlns:p14="http://schemas.microsoft.com/office/powerpoint/2010/main" val="10542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p:tgtEl>
                                          <p:spTgt spid="9"/>
                                        </p:tgtEl>
                                        <p:attrNameLst>
                                          <p:attrName>ppt_y</p:attrName>
                                        </p:attrNameLst>
                                      </p:cBhvr>
                                      <p:tavLst>
                                        <p:tav tm="0">
                                          <p:val>
                                            <p:strVal val="#ppt_y+#ppt_h*1.125000"/>
                                          </p:val>
                                        </p:tav>
                                        <p:tav tm="100000">
                                          <p:val>
                                            <p:strVal val="#ppt_y"/>
                                          </p:val>
                                        </p:tav>
                                      </p:tavLst>
                                    </p:anim>
                                    <p:animEffect transition="in" filter="wipe(up)">
                                      <p:cBhvr>
                                        <p:cTn id="8"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E67C887-6C3A-4177-AD4C-3FFD8A4FCEC7}"/>
              </a:ext>
            </a:extLst>
          </p:cNvPr>
          <p:cNvSpPr>
            <a:spLocks noGrp="1"/>
          </p:cNvSpPr>
          <p:nvPr>
            <p:ph type="title"/>
          </p:nvPr>
        </p:nvSpPr>
        <p:spPr/>
        <p:txBody>
          <a:bodyPr/>
          <a:lstStyle/>
          <a:p>
            <a:r>
              <a:rPr lang="nl-NL" dirty="0"/>
              <a:t>2. Beginnende klachten</a:t>
            </a:r>
          </a:p>
        </p:txBody>
      </p:sp>
      <p:sp>
        <p:nvSpPr>
          <p:cNvPr id="3" name="Tijdelijke aanduiding voor inhoud 2">
            <a:extLst>
              <a:ext uri="{FF2B5EF4-FFF2-40B4-BE49-F238E27FC236}">
                <a16:creationId xmlns="" xmlns:a16="http://schemas.microsoft.com/office/drawing/2014/main" id="{4A557E2C-CFDF-4757-8BF1-A36A33E672F3}"/>
              </a:ext>
            </a:extLst>
          </p:cNvPr>
          <p:cNvSpPr>
            <a:spLocks noGrp="1"/>
          </p:cNvSpPr>
          <p:nvPr>
            <p:ph sz="quarter" idx="10"/>
          </p:nvPr>
        </p:nvSpPr>
        <p:spPr/>
        <p:txBody>
          <a:bodyPr/>
          <a:lstStyle/>
          <a:p>
            <a:r>
              <a:rPr lang="nl-NL" dirty="0"/>
              <a:t>Euthanasie bespreken </a:t>
            </a:r>
          </a:p>
          <a:p>
            <a:r>
              <a:rPr lang="nl-NL" dirty="0"/>
              <a:t>Is arts bereid euthanasie te verlenen</a:t>
            </a:r>
          </a:p>
          <a:p>
            <a:r>
              <a:rPr lang="nl-NL" dirty="0"/>
              <a:t>Diagnose laten stellen</a:t>
            </a:r>
          </a:p>
        </p:txBody>
      </p:sp>
      <p:pic>
        <p:nvPicPr>
          <p:cNvPr id="7" name="Tijdelijke aanduiding voor afbeelding 6">
            <a:extLst>
              <a:ext uri="{FF2B5EF4-FFF2-40B4-BE49-F238E27FC236}">
                <a16:creationId xmlns="" xmlns:a16="http://schemas.microsoft.com/office/drawing/2014/main" id="{DA0496C9-35BB-B54D-B146-3AEFB4DD729E}"/>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pic>
        <p:nvPicPr>
          <p:cNvPr id="13" name="Tijdelijke aanduiding voor afbeelding 12">
            <a:extLst>
              <a:ext uri="{FF2B5EF4-FFF2-40B4-BE49-F238E27FC236}">
                <a16:creationId xmlns="" xmlns:a16="http://schemas.microsoft.com/office/drawing/2014/main" id="{9C871F52-F136-2049-8869-060AFA7141F6}"/>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21337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C1E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 xmlns:a16="http://schemas.microsoft.com/office/drawing/2014/main" id="{7873206C-A657-B049-A109-DC90F87C42D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994787"/>
            <a:ext cx="18491200" cy="7852787"/>
          </a:xfrm>
          <a:prstGeom prst="rect">
            <a:avLst/>
          </a:prstGeom>
        </p:spPr>
      </p:pic>
      <p:sp>
        <p:nvSpPr>
          <p:cNvPr id="4" name="Titel 3">
            <a:extLst>
              <a:ext uri="{FF2B5EF4-FFF2-40B4-BE49-F238E27FC236}">
                <a16:creationId xmlns="" xmlns:a16="http://schemas.microsoft.com/office/drawing/2014/main" id="{710EC176-5561-433E-88D0-68DB89712E41}"/>
              </a:ext>
            </a:extLst>
          </p:cNvPr>
          <p:cNvSpPr>
            <a:spLocks noGrp="1"/>
          </p:cNvSpPr>
          <p:nvPr>
            <p:ph type="title"/>
          </p:nvPr>
        </p:nvSpPr>
        <p:spPr/>
        <p:txBody>
          <a:bodyPr/>
          <a:lstStyle/>
          <a:p>
            <a:r>
              <a:rPr lang="nl-NL" dirty="0"/>
              <a:t>Wat is </a:t>
            </a:r>
            <a:br>
              <a:rPr lang="nl-NL" dirty="0"/>
            </a:br>
            <a:r>
              <a:rPr lang="nl-NL" dirty="0"/>
              <a:t>dementie?</a:t>
            </a:r>
          </a:p>
        </p:txBody>
      </p:sp>
      <p:pic>
        <p:nvPicPr>
          <p:cNvPr id="7" name="Afbeelding 6">
            <a:extLst>
              <a:ext uri="{FF2B5EF4-FFF2-40B4-BE49-F238E27FC236}">
                <a16:creationId xmlns="" xmlns:a16="http://schemas.microsoft.com/office/drawing/2014/main" id="{624F2AF6-3482-674E-A872-A150AF0B7C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18126" y="245327"/>
            <a:ext cx="870492" cy="859612"/>
          </a:xfrm>
          <a:prstGeom prst="rect">
            <a:avLst/>
          </a:prstGeom>
        </p:spPr>
      </p:pic>
    </p:spTree>
    <p:extLst>
      <p:ext uri="{BB962C8B-B14F-4D97-AF65-F5344CB8AC3E}">
        <p14:creationId xmlns:p14="http://schemas.microsoft.com/office/powerpoint/2010/main" val="1098683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C9DC397-6E00-41FD-917C-0236BF8257CD}"/>
              </a:ext>
            </a:extLst>
          </p:cNvPr>
          <p:cNvSpPr>
            <a:spLocks noGrp="1"/>
          </p:cNvSpPr>
          <p:nvPr>
            <p:ph type="title"/>
          </p:nvPr>
        </p:nvSpPr>
        <p:spPr/>
        <p:txBody>
          <a:bodyPr/>
          <a:lstStyle/>
          <a:p>
            <a:r>
              <a:rPr lang="nl-NL" dirty="0"/>
              <a:t>Fase 3:</a:t>
            </a:r>
            <a:br>
              <a:rPr lang="nl-NL" dirty="0"/>
            </a:br>
            <a:r>
              <a:rPr lang="nl-NL" sz="5400" dirty="0"/>
              <a:t>Diagnose </a:t>
            </a:r>
            <a:br>
              <a:rPr lang="nl-NL" sz="5400" dirty="0"/>
            </a:br>
            <a:r>
              <a:rPr lang="nl-NL" sz="5400" dirty="0"/>
              <a:t>is gesteld</a:t>
            </a:r>
          </a:p>
        </p:txBody>
      </p:sp>
      <p:pic>
        <p:nvPicPr>
          <p:cNvPr id="5" name="Afbeelding 4">
            <a:extLst>
              <a:ext uri="{FF2B5EF4-FFF2-40B4-BE49-F238E27FC236}">
                <a16:creationId xmlns="" xmlns:a16="http://schemas.microsoft.com/office/drawing/2014/main" id="{5D6B02B5-B8AD-EF4B-BC75-2247E5740A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0004" y="2606344"/>
            <a:ext cx="931422" cy="3404046"/>
          </a:xfrm>
          <a:prstGeom prst="rect">
            <a:avLst/>
          </a:prstGeom>
        </p:spPr>
      </p:pic>
      <p:pic>
        <p:nvPicPr>
          <p:cNvPr id="6" name="Afbeelding 5">
            <a:extLst>
              <a:ext uri="{FF2B5EF4-FFF2-40B4-BE49-F238E27FC236}">
                <a16:creationId xmlns="" xmlns:a16="http://schemas.microsoft.com/office/drawing/2014/main" id="{AD85C1F8-C9D7-2F4A-8431-38B19344B7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00711" y="3164752"/>
            <a:ext cx="1597694" cy="2858321"/>
          </a:xfrm>
          <a:prstGeom prst="rect">
            <a:avLst/>
          </a:prstGeom>
        </p:spPr>
      </p:pic>
      <p:pic>
        <p:nvPicPr>
          <p:cNvPr id="7" name="Afbeelding 6">
            <a:extLst>
              <a:ext uri="{FF2B5EF4-FFF2-40B4-BE49-F238E27FC236}">
                <a16:creationId xmlns="" xmlns:a16="http://schemas.microsoft.com/office/drawing/2014/main" id="{6A86B3A3-AA75-D744-B6BC-A023DF53FD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98405" y="4003016"/>
            <a:ext cx="931422" cy="2024830"/>
          </a:xfrm>
          <a:prstGeom prst="rect">
            <a:avLst/>
          </a:prstGeom>
        </p:spPr>
      </p:pic>
      <p:pic>
        <p:nvPicPr>
          <p:cNvPr id="8" name="Afbeelding 7">
            <a:extLst>
              <a:ext uri="{FF2B5EF4-FFF2-40B4-BE49-F238E27FC236}">
                <a16:creationId xmlns="" xmlns:a16="http://schemas.microsoft.com/office/drawing/2014/main" id="{378353A2-7B9E-C84F-A4DF-63593F6BCC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29827" y="4497453"/>
            <a:ext cx="1162578" cy="1525463"/>
          </a:xfrm>
          <a:prstGeom prst="rect">
            <a:avLst/>
          </a:prstGeom>
        </p:spPr>
      </p:pic>
      <p:pic>
        <p:nvPicPr>
          <p:cNvPr id="9" name="Afbeelding 8">
            <a:extLst>
              <a:ext uri="{FF2B5EF4-FFF2-40B4-BE49-F238E27FC236}">
                <a16:creationId xmlns="" xmlns:a16="http://schemas.microsoft.com/office/drawing/2014/main" id="{0EF68ACA-17FB-2845-9CD2-18E63D49E7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6301" y="5107214"/>
            <a:ext cx="1059604" cy="924623"/>
          </a:xfrm>
          <a:prstGeom prst="rect">
            <a:avLst/>
          </a:prstGeom>
        </p:spPr>
      </p:pic>
      <p:pic>
        <p:nvPicPr>
          <p:cNvPr id="10" name="Afbeelding 9">
            <a:extLst>
              <a:ext uri="{FF2B5EF4-FFF2-40B4-BE49-F238E27FC236}">
                <a16:creationId xmlns="" xmlns:a16="http://schemas.microsoft.com/office/drawing/2014/main" id="{4CCC01F6-3627-EC48-B5C3-186C621F152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41425" y="2592292"/>
            <a:ext cx="1080993" cy="3432152"/>
          </a:xfrm>
          <a:prstGeom prst="rect">
            <a:avLst/>
          </a:prstGeom>
        </p:spPr>
      </p:pic>
    </p:spTree>
    <p:extLst>
      <p:ext uri="{BB962C8B-B14F-4D97-AF65-F5344CB8AC3E}">
        <p14:creationId xmlns:p14="http://schemas.microsoft.com/office/powerpoint/2010/main" val="313745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p:tgtEl>
                                          <p:spTgt spid="6"/>
                                        </p:tgtEl>
                                        <p:attrNameLst>
                                          <p:attrName>ppt_y</p:attrName>
                                        </p:attrNameLst>
                                      </p:cBhvr>
                                      <p:tavLst>
                                        <p:tav tm="0">
                                          <p:val>
                                            <p:strVal val="#ppt_y+#ppt_h*1.125000"/>
                                          </p:val>
                                        </p:tav>
                                        <p:tav tm="100000">
                                          <p:val>
                                            <p:strVal val="#ppt_y"/>
                                          </p:val>
                                        </p:tav>
                                      </p:tavLst>
                                    </p:anim>
                                    <p:animEffect transition="in" filter="wipe(up)">
                                      <p:cBhvr>
                                        <p:cTn id="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normAutofit fontScale="90000"/>
          </a:bodyPr>
          <a:lstStyle/>
          <a:p>
            <a:r>
              <a:rPr lang="nl-NL" dirty="0"/>
              <a:t>3. Een kraakheldere wilsverklaring,</a:t>
            </a:r>
          </a:p>
        </p:txBody>
      </p:sp>
      <p:sp>
        <p:nvSpPr>
          <p:cNvPr id="9219" name="Tijdelijke aanduiding voor inhoud 2"/>
          <p:cNvSpPr>
            <a:spLocks noGrp="1"/>
          </p:cNvSpPr>
          <p:nvPr>
            <p:ph sz="quarter" idx="10"/>
          </p:nvPr>
        </p:nvSpPr>
        <p:spPr/>
        <p:txBody>
          <a:bodyPr/>
          <a:lstStyle/>
          <a:p>
            <a:r>
              <a:rPr lang="nl-NL" dirty="0"/>
              <a:t>stelt u op als u zélf nog kraakhelder bent </a:t>
            </a:r>
          </a:p>
          <a:p>
            <a:r>
              <a:rPr lang="nl-NL" dirty="0"/>
              <a:t>blijft kraakhelder als u dat zelf niet meer bent</a:t>
            </a:r>
          </a:p>
          <a:p>
            <a:r>
              <a:rPr lang="nl-NL" dirty="0"/>
              <a:t>beschrijft wanneer u sterven verkiest boven (verder) lijden</a:t>
            </a:r>
          </a:p>
          <a:p>
            <a:r>
              <a:rPr lang="nl-NL" dirty="0"/>
              <a:t>beschrijft het lijden dat u heeft en wat u voorziet</a:t>
            </a:r>
          </a:p>
          <a:p>
            <a:r>
              <a:rPr lang="nl-NL" dirty="0"/>
              <a:t>heeft geen open eindjes (‘als de tijd rijp is…’)</a:t>
            </a:r>
          </a:p>
          <a:p>
            <a:r>
              <a:rPr lang="nl-NL" dirty="0"/>
              <a:t>helpt om de mogelijkheid op euthanasie </a:t>
            </a:r>
            <a:br>
              <a:rPr lang="nl-NL" dirty="0"/>
            </a:br>
            <a:r>
              <a:rPr lang="nl-NL" dirty="0"/>
              <a:t>te vergroten</a:t>
            </a:r>
          </a:p>
        </p:txBody>
      </p:sp>
      <p:cxnSp>
        <p:nvCxnSpPr>
          <p:cNvPr id="4" name="Rechte verbindingslijn 3">
            <a:extLst>
              <a:ext uri="{FF2B5EF4-FFF2-40B4-BE49-F238E27FC236}">
                <a16:creationId xmlns="" xmlns:a16="http://schemas.microsoft.com/office/drawing/2014/main" id="{0400F8A5-D423-4999-B839-570CA48CE619}"/>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3820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73C1711-ABCC-104D-AECF-E9E9F4BBB0A4}"/>
              </a:ext>
            </a:extLst>
          </p:cNvPr>
          <p:cNvSpPr>
            <a:spLocks noGrp="1"/>
          </p:cNvSpPr>
          <p:nvPr>
            <p:ph type="title"/>
          </p:nvPr>
        </p:nvSpPr>
        <p:spPr/>
        <p:txBody>
          <a:bodyPr>
            <a:normAutofit fontScale="90000"/>
          </a:bodyPr>
          <a:lstStyle/>
          <a:p>
            <a:r>
              <a:rPr lang="nl-NL" sz="6600" dirty="0">
                <a:solidFill>
                  <a:schemeClr val="tx1">
                    <a:lumMod val="95000"/>
                    <a:lumOff val="5000"/>
                  </a:schemeClr>
                </a:solidFill>
              </a:rPr>
              <a:t>3. Euthanasieverzoek</a:t>
            </a:r>
          </a:p>
        </p:txBody>
      </p:sp>
      <p:pic>
        <p:nvPicPr>
          <p:cNvPr id="7" name="Tijdelijke aanduiding voor inhoud 6">
            <a:extLst>
              <a:ext uri="{FF2B5EF4-FFF2-40B4-BE49-F238E27FC236}">
                <a16:creationId xmlns="" xmlns:a16="http://schemas.microsoft.com/office/drawing/2014/main" id="{E3D53CC7-4ECF-824F-BB62-8C3BFA8F8151}"/>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tretch/>
        </p:blipFill>
        <p:spPr>
          <a:xfrm>
            <a:off x="892911" y="1571928"/>
            <a:ext cx="7194665" cy="4804756"/>
          </a:xfrm>
        </p:spPr>
      </p:pic>
      <p:pic>
        <p:nvPicPr>
          <p:cNvPr id="4" name="Afbeelding 3">
            <a:extLst>
              <a:ext uri="{FF2B5EF4-FFF2-40B4-BE49-F238E27FC236}">
                <a16:creationId xmlns="" xmlns:a16="http://schemas.microsoft.com/office/drawing/2014/main" id="{991D86F8-2412-C74D-8632-6C5391DDEA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676288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C62E91D-D4E8-B049-A81C-8CD6A4166BE8}"/>
              </a:ext>
            </a:extLst>
          </p:cNvPr>
          <p:cNvSpPr>
            <a:spLocks noGrp="1"/>
          </p:cNvSpPr>
          <p:nvPr>
            <p:ph type="title"/>
          </p:nvPr>
        </p:nvSpPr>
        <p:spPr/>
        <p:txBody>
          <a:bodyPr/>
          <a:lstStyle/>
          <a:p>
            <a:r>
              <a:rPr lang="nl-NL" dirty="0"/>
              <a:t>3. Persoonlijke aanvulling</a:t>
            </a:r>
          </a:p>
        </p:txBody>
      </p:sp>
      <p:sp>
        <p:nvSpPr>
          <p:cNvPr id="3" name="Tijdelijke aanduiding voor tekst 2">
            <a:extLst>
              <a:ext uri="{FF2B5EF4-FFF2-40B4-BE49-F238E27FC236}">
                <a16:creationId xmlns="" xmlns:a16="http://schemas.microsoft.com/office/drawing/2014/main" id="{983EA827-1F22-4D4F-8D2E-635CF8BDB948}"/>
              </a:ext>
            </a:extLst>
          </p:cNvPr>
          <p:cNvSpPr>
            <a:spLocks noGrp="1"/>
          </p:cNvSpPr>
          <p:nvPr>
            <p:ph sz="quarter" idx="10"/>
          </p:nvPr>
        </p:nvSpPr>
        <p:spPr/>
        <p:txBody>
          <a:bodyPr/>
          <a:lstStyle/>
          <a:p>
            <a:r>
              <a:rPr lang="nl-NL" dirty="0"/>
              <a:t>Wat u merkt</a:t>
            </a:r>
          </a:p>
          <a:p>
            <a:r>
              <a:rPr lang="nl-NL" dirty="0"/>
              <a:t>Wat u vreest</a:t>
            </a:r>
          </a:p>
          <a:p>
            <a:r>
              <a:rPr lang="nl-NL" dirty="0"/>
              <a:t>Wat voor u de moeite waard is</a:t>
            </a:r>
          </a:p>
          <a:p>
            <a:endParaRPr lang="nl-NL" dirty="0"/>
          </a:p>
          <a:p>
            <a:r>
              <a:rPr lang="nl-NL" dirty="0"/>
              <a:t>Hulp nodig?</a:t>
            </a:r>
          </a:p>
          <a:p>
            <a:pPr lvl="1"/>
            <a:r>
              <a:rPr lang="nl-NL" dirty="0"/>
              <a:t>Steunpunt Levenseinde en dementie</a:t>
            </a:r>
          </a:p>
        </p:txBody>
      </p:sp>
      <p:pic>
        <p:nvPicPr>
          <p:cNvPr id="21" name="Tijdelijke aanduiding voor afbeelding 20">
            <a:extLst>
              <a:ext uri="{FF2B5EF4-FFF2-40B4-BE49-F238E27FC236}">
                <a16:creationId xmlns="" xmlns:a16="http://schemas.microsoft.com/office/drawing/2014/main" id="{14FDE7A3-1465-4F16-AC03-CE4724184045}"/>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l="58" r="58"/>
          <a:stretch/>
        </p:blipFill>
        <p:spPr/>
      </p:pic>
      <p:sp>
        <p:nvSpPr>
          <p:cNvPr id="4" name="Tijdelijke aanduiding voor afbeelding 3">
            <a:extLst>
              <a:ext uri="{FF2B5EF4-FFF2-40B4-BE49-F238E27FC236}">
                <a16:creationId xmlns="" xmlns:a16="http://schemas.microsoft.com/office/drawing/2014/main" id="{FF841F06-1AA1-4256-802E-14BFDC200117}"/>
              </a:ext>
            </a:extLst>
          </p:cNvPr>
          <p:cNvSpPr>
            <a:spLocks noGrp="1"/>
          </p:cNvSpPr>
          <p:nvPr>
            <p:ph type="pic" sz="quarter" idx="12"/>
          </p:nvPr>
        </p:nvSpPr>
        <p:spPr/>
      </p:sp>
      <p:pic>
        <p:nvPicPr>
          <p:cNvPr id="13" name="Afbeelding 12" descr="Afbeelding met tekening&#10;&#10;Automatisch gegenereerde beschrijving">
            <a:extLst>
              <a:ext uri="{FF2B5EF4-FFF2-40B4-BE49-F238E27FC236}">
                <a16:creationId xmlns="" xmlns:a16="http://schemas.microsoft.com/office/drawing/2014/main" id="{1F1FC0E4-BA73-4594-96C5-5F57F3E045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97874" y="3986450"/>
            <a:ext cx="2367838" cy="2336400"/>
          </a:xfrm>
          <a:prstGeom prst="rect">
            <a:avLst/>
          </a:prstGeom>
        </p:spPr>
      </p:pic>
    </p:spTree>
    <p:extLst>
      <p:ext uri="{BB962C8B-B14F-4D97-AF65-F5344CB8AC3E}">
        <p14:creationId xmlns:p14="http://schemas.microsoft.com/office/powerpoint/2010/main" val="362111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F2EF0F5-28D3-4F2E-BE92-E60F8BB51EEA}"/>
              </a:ext>
            </a:extLst>
          </p:cNvPr>
          <p:cNvSpPr>
            <a:spLocks noGrp="1"/>
          </p:cNvSpPr>
          <p:nvPr>
            <p:ph type="title"/>
          </p:nvPr>
        </p:nvSpPr>
        <p:spPr/>
        <p:txBody>
          <a:bodyPr/>
          <a:lstStyle/>
          <a:p>
            <a:r>
              <a:rPr lang="nl-NL" dirty="0"/>
              <a:t>3. In gesprek met arts en naasten</a:t>
            </a:r>
          </a:p>
        </p:txBody>
      </p:sp>
      <p:sp>
        <p:nvSpPr>
          <p:cNvPr id="3" name="Tijdelijke aanduiding voor inhoud 2">
            <a:extLst>
              <a:ext uri="{FF2B5EF4-FFF2-40B4-BE49-F238E27FC236}">
                <a16:creationId xmlns="" xmlns:a16="http://schemas.microsoft.com/office/drawing/2014/main" id="{7008EEAF-F0A6-418D-8948-FD8D1449350A}"/>
              </a:ext>
            </a:extLst>
          </p:cNvPr>
          <p:cNvSpPr>
            <a:spLocks noGrp="1"/>
          </p:cNvSpPr>
          <p:nvPr>
            <p:ph sz="quarter" idx="10"/>
          </p:nvPr>
        </p:nvSpPr>
        <p:spPr/>
        <p:txBody>
          <a:bodyPr/>
          <a:lstStyle/>
          <a:p>
            <a:endParaRPr lang="nl-NL"/>
          </a:p>
        </p:txBody>
      </p:sp>
      <p:cxnSp>
        <p:nvCxnSpPr>
          <p:cNvPr id="8" name="Rechte verbindingslijn met pijl 7">
            <a:extLst>
              <a:ext uri="{FF2B5EF4-FFF2-40B4-BE49-F238E27FC236}">
                <a16:creationId xmlns="" xmlns:a16="http://schemas.microsoft.com/office/drawing/2014/main" id="{3C7E82EA-3F67-4217-BF70-561D837CB96B}"/>
              </a:ext>
            </a:extLst>
          </p:cNvPr>
          <p:cNvCxnSpPr>
            <a:cxnSpLocks/>
          </p:cNvCxnSpPr>
          <p:nvPr/>
        </p:nvCxnSpPr>
        <p:spPr>
          <a:xfrm>
            <a:off x="3032274" y="6252359"/>
            <a:ext cx="64251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 xmlns:a16="http://schemas.microsoft.com/office/drawing/2014/main" id="{E7546D9D-24B7-4DF9-82A5-15802677F08F}"/>
              </a:ext>
            </a:extLst>
          </p:cNvPr>
          <p:cNvCxnSpPr>
            <a:cxnSpLocks/>
          </p:cNvCxnSpPr>
          <p:nvPr/>
        </p:nvCxnSpPr>
        <p:spPr>
          <a:xfrm flipH="1">
            <a:off x="2630514" y="6380566"/>
            <a:ext cx="6057712" cy="4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 xmlns:a16="http://schemas.microsoft.com/office/drawing/2014/main" id="{BB0F4AA7-D6B9-4AD9-ABB7-BFEFB8C15015}"/>
              </a:ext>
            </a:extLst>
          </p:cNvPr>
          <p:cNvCxnSpPr>
            <a:cxnSpLocks/>
          </p:cNvCxnSpPr>
          <p:nvPr/>
        </p:nvCxnSpPr>
        <p:spPr>
          <a:xfrm>
            <a:off x="7684523" y="3230126"/>
            <a:ext cx="1606264" cy="1603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 xmlns:a16="http://schemas.microsoft.com/office/drawing/2014/main" id="{359813F1-CB8F-46C4-ACBF-0B5E7FCD7A63}"/>
              </a:ext>
            </a:extLst>
          </p:cNvPr>
          <p:cNvCxnSpPr>
            <a:cxnSpLocks/>
          </p:cNvCxnSpPr>
          <p:nvPr/>
        </p:nvCxnSpPr>
        <p:spPr>
          <a:xfrm flipH="1" flipV="1">
            <a:off x="7830790" y="3595921"/>
            <a:ext cx="1714872" cy="1740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 xmlns:a16="http://schemas.microsoft.com/office/drawing/2014/main" id="{0D86D36D-6934-4866-979A-2E91EE5C4204}"/>
              </a:ext>
            </a:extLst>
          </p:cNvPr>
          <p:cNvCxnSpPr>
            <a:cxnSpLocks/>
          </p:cNvCxnSpPr>
          <p:nvPr/>
        </p:nvCxnSpPr>
        <p:spPr>
          <a:xfrm flipV="1">
            <a:off x="3032274" y="3230126"/>
            <a:ext cx="2061940" cy="2106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 xmlns:a16="http://schemas.microsoft.com/office/drawing/2014/main" id="{62F58D3A-E81F-4FBE-8F7D-A37B4DF39EF9}"/>
              </a:ext>
            </a:extLst>
          </p:cNvPr>
          <p:cNvCxnSpPr>
            <a:cxnSpLocks/>
          </p:cNvCxnSpPr>
          <p:nvPr/>
        </p:nvCxnSpPr>
        <p:spPr>
          <a:xfrm flipH="1">
            <a:off x="2869356" y="3404850"/>
            <a:ext cx="2275636" cy="2359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 xmlns:a16="http://schemas.microsoft.com/office/drawing/2014/main" id="{4E44E664-D7D6-4115-B368-CBA56EBC1B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2598" y="6380566"/>
            <a:ext cx="473634" cy="157878"/>
          </a:xfrm>
          <a:prstGeom prst="rect">
            <a:avLst/>
          </a:prstGeom>
        </p:spPr>
      </p:pic>
      <p:pic>
        <p:nvPicPr>
          <p:cNvPr id="15" name="Afbeelding 14">
            <a:extLst>
              <a:ext uri="{FF2B5EF4-FFF2-40B4-BE49-F238E27FC236}">
                <a16:creationId xmlns="" xmlns:a16="http://schemas.microsoft.com/office/drawing/2014/main" id="{F0A77E0F-84BA-4BBC-BADA-6C7F58CE94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35189" y="6336272"/>
            <a:ext cx="891547" cy="157878"/>
          </a:xfrm>
          <a:prstGeom prst="rect">
            <a:avLst/>
          </a:prstGeom>
        </p:spPr>
      </p:pic>
      <p:pic>
        <p:nvPicPr>
          <p:cNvPr id="16" name="Afbeelding 15">
            <a:extLst>
              <a:ext uri="{FF2B5EF4-FFF2-40B4-BE49-F238E27FC236}">
                <a16:creationId xmlns="" xmlns:a16="http://schemas.microsoft.com/office/drawing/2014/main" id="{DE60154F-0C76-4958-AC69-7932AB7F4E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980" y="3595921"/>
            <a:ext cx="752243" cy="195026"/>
          </a:xfrm>
          <a:prstGeom prst="rect">
            <a:avLst/>
          </a:prstGeom>
        </p:spPr>
      </p:pic>
      <p:pic>
        <p:nvPicPr>
          <p:cNvPr id="20" name="Afbeelding 19">
            <a:extLst>
              <a:ext uri="{FF2B5EF4-FFF2-40B4-BE49-F238E27FC236}">
                <a16:creationId xmlns="" xmlns:a16="http://schemas.microsoft.com/office/drawing/2014/main" id="{7C5B6D68-D70A-4BF0-8445-EC5FAFB22D9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0652" y="3912994"/>
            <a:ext cx="1961622" cy="2425455"/>
          </a:xfrm>
          <a:prstGeom prst="rect">
            <a:avLst/>
          </a:prstGeom>
        </p:spPr>
      </p:pic>
      <p:pic>
        <p:nvPicPr>
          <p:cNvPr id="21" name="Afbeelding 20">
            <a:extLst>
              <a:ext uri="{FF2B5EF4-FFF2-40B4-BE49-F238E27FC236}">
                <a16:creationId xmlns="" xmlns:a16="http://schemas.microsoft.com/office/drawing/2014/main" id="{050C8CF3-83A0-4143-9CA4-38CF895D8D4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17821" y="1274154"/>
            <a:ext cx="2488747" cy="2359221"/>
          </a:xfrm>
          <a:prstGeom prst="rect">
            <a:avLst/>
          </a:prstGeom>
        </p:spPr>
      </p:pic>
      <p:pic>
        <p:nvPicPr>
          <p:cNvPr id="22" name="Afbeelding 21">
            <a:extLst>
              <a:ext uri="{FF2B5EF4-FFF2-40B4-BE49-F238E27FC236}">
                <a16:creationId xmlns="" xmlns:a16="http://schemas.microsoft.com/office/drawing/2014/main" id="{3601F2E7-E831-4BFA-8A0E-0F80A281086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655818" y="3936701"/>
            <a:ext cx="2193924" cy="2443865"/>
          </a:xfrm>
          <a:prstGeom prst="rect">
            <a:avLst/>
          </a:prstGeom>
        </p:spPr>
      </p:pic>
      <p:sp>
        <p:nvSpPr>
          <p:cNvPr id="55" name="Tekstballon: rechthoek met afgeronde hoeken 54">
            <a:extLst>
              <a:ext uri="{FF2B5EF4-FFF2-40B4-BE49-F238E27FC236}">
                <a16:creationId xmlns="" xmlns:a16="http://schemas.microsoft.com/office/drawing/2014/main" id="{0DD42156-4FE3-4F9B-AC09-0B598C445DF1}"/>
              </a:ext>
            </a:extLst>
          </p:cNvPr>
          <p:cNvSpPr/>
          <p:nvPr/>
        </p:nvSpPr>
        <p:spPr>
          <a:xfrm>
            <a:off x="7780308" y="1038186"/>
            <a:ext cx="1839094" cy="1039865"/>
          </a:xfrm>
          <a:prstGeom prst="wedgeRoundRectCallout">
            <a:avLst>
              <a:gd name="adj1" fmla="val -84988"/>
              <a:gd name="adj2" fmla="val 22787"/>
              <a:gd name="adj3" fmla="val 16667"/>
            </a:avLst>
          </a:prstGeom>
          <a:solidFill>
            <a:schemeClr val="accent4"/>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Ik wil met u over mijn euthanasie verzoek praten</a:t>
            </a:r>
          </a:p>
        </p:txBody>
      </p:sp>
      <p:sp>
        <p:nvSpPr>
          <p:cNvPr id="56" name="Tekstballon: rechthoek met afgeronde hoeken 55">
            <a:extLst>
              <a:ext uri="{FF2B5EF4-FFF2-40B4-BE49-F238E27FC236}">
                <a16:creationId xmlns="" xmlns:a16="http://schemas.microsoft.com/office/drawing/2014/main" id="{5CE2F9E5-DB6B-4F7B-A442-D2B0721BCB02}"/>
              </a:ext>
            </a:extLst>
          </p:cNvPr>
          <p:cNvSpPr/>
          <p:nvPr/>
        </p:nvSpPr>
        <p:spPr>
          <a:xfrm>
            <a:off x="8902393" y="2727034"/>
            <a:ext cx="1839094" cy="1039865"/>
          </a:xfrm>
          <a:prstGeom prst="wedgeRoundRectCallout">
            <a:avLst>
              <a:gd name="adj1" fmla="val -1586"/>
              <a:gd name="adj2" fmla="val 102212"/>
              <a:gd name="adj3" fmla="val 16667"/>
            </a:avLst>
          </a:prstGeom>
          <a:solidFill>
            <a:schemeClr val="accent4"/>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Fijn, dan kennen wij jouw wensen</a:t>
            </a:r>
          </a:p>
        </p:txBody>
      </p:sp>
      <p:sp>
        <p:nvSpPr>
          <p:cNvPr id="57" name="Tekstballon: rechthoek met afgeronde hoeken 56">
            <a:extLst>
              <a:ext uri="{FF2B5EF4-FFF2-40B4-BE49-F238E27FC236}">
                <a16:creationId xmlns="" xmlns:a16="http://schemas.microsoft.com/office/drawing/2014/main" id="{811CBBA7-025A-45E2-BF38-CD0149FE25FC}"/>
              </a:ext>
            </a:extLst>
          </p:cNvPr>
          <p:cNvSpPr/>
          <p:nvPr/>
        </p:nvSpPr>
        <p:spPr>
          <a:xfrm>
            <a:off x="2059283" y="2797556"/>
            <a:ext cx="2275636" cy="1039865"/>
          </a:xfrm>
          <a:prstGeom prst="wedgeRoundRectCallout">
            <a:avLst>
              <a:gd name="adj1" fmla="val -40881"/>
              <a:gd name="adj2" fmla="val 100793"/>
              <a:gd name="adj3" fmla="val 16667"/>
            </a:avLst>
          </a:prstGeom>
          <a:solidFill>
            <a:schemeClr val="accent4"/>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Graag, dan weten wij hoe wij over euthanasie denken</a:t>
            </a:r>
          </a:p>
        </p:txBody>
      </p:sp>
    </p:spTree>
    <p:extLst>
      <p:ext uri="{BB962C8B-B14F-4D97-AF65-F5344CB8AC3E}">
        <p14:creationId xmlns:p14="http://schemas.microsoft.com/office/powerpoint/2010/main" val="109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500"/>
                                        <p:tgtEl>
                                          <p:spTgt spid="9"/>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C9DC397-6E00-41FD-917C-0236BF8257CD}"/>
              </a:ext>
            </a:extLst>
          </p:cNvPr>
          <p:cNvSpPr>
            <a:spLocks noGrp="1"/>
          </p:cNvSpPr>
          <p:nvPr>
            <p:ph type="title"/>
          </p:nvPr>
        </p:nvSpPr>
        <p:spPr/>
        <p:txBody>
          <a:bodyPr/>
          <a:lstStyle/>
          <a:p>
            <a:r>
              <a:rPr lang="nl-NL" dirty="0"/>
              <a:t>Fase 4:</a:t>
            </a:r>
            <a:br>
              <a:rPr lang="nl-NL" dirty="0"/>
            </a:br>
            <a:r>
              <a:rPr lang="nl-NL" sz="5400" dirty="0"/>
              <a:t>Omslag-</a:t>
            </a:r>
            <a:br>
              <a:rPr lang="nl-NL" sz="5400" dirty="0"/>
            </a:br>
            <a:r>
              <a:rPr lang="nl-NL" sz="5400" dirty="0"/>
              <a:t>zone</a:t>
            </a:r>
          </a:p>
        </p:txBody>
      </p:sp>
      <p:pic>
        <p:nvPicPr>
          <p:cNvPr id="5" name="Afbeelding 4">
            <a:extLst>
              <a:ext uri="{FF2B5EF4-FFF2-40B4-BE49-F238E27FC236}">
                <a16:creationId xmlns="" xmlns:a16="http://schemas.microsoft.com/office/drawing/2014/main" id="{BF91B664-2796-7846-8514-72AEA2BF84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0004" y="2606344"/>
            <a:ext cx="931422" cy="3404046"/>
          </a:xfrm>
          <a:prstGeom prst="rect">
            <a:avLst/>
          </a:prstGeom>
        </p:spPr>
      </p:pic>
      <p:pic>
        <p:nvPicPr>
          <p:cNvPr id="6" name="Afbeelding 5">
            <a:extLst>
              <a:ext uri="{FF2B5EF4-FFF2-40B4-BE49-F238E27FC236}">
                <a16:creationId xmlns="" xmlns:a16="http://schemas.microsoft.com/office/drawing/2014/main" id="{63A5B42B-05F4-3C4F-B11A-143FEEEE73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00711" y="3164752"/>
            <a:ext cx="1597694" cy="2858321"/>
          </a:xfrm>
          <a:prstGeom prst="rect">
            <a:avLst/>
          </a:prstGeom>
        </p:spPr>
      </p:pic>
      <p:pic>
        <p:nvPicPr>
          <p:cNvPr id="7" name="Afbeelding 6">
            <a:extLst>
              <a:ext uri="{FF2B5EF4-FFF2-40B4-BE49-F238E27FC236}">
                <a16:creationId xmlns="" xmlns:a16="http://schemas.microsoft.com/office/drawing/2014/main" id="{34118946-B4CE-2544-ADEB-E963266ED3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98405" y="4003016"/>
            <a:ext cx="931422" cy="2024830"/>
          </a:xfrm>
          <a:prstGeom prst="rect">
            <a:avLst/>
          </a:prstGeom>
        </p:spPr>
      </p:pic>
      <p:pic>
        <p:nvPicPr>
          <p:cNvPr id="8" name="Afbeelding 7">
            <a:extLst>
              <a:ext uri="{FF2B5EF4-FFF2-40B4-BE49-F238E27FC236}">
                <a16:creationId xmlns="" xmlns:a16="http://schemas.microsoft.com/office/drawing/2014/main" id="{84902D4E-571A-8F44-863C-5A865ED85A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29827" y="4497453"/>
            <a:ext cx="1162578" cy="1525463"/>
          </a:xfrm>
          <a:prstGeom prst="rect">
            <a:avLst/>
          </a:prstGeom>
        </p:spPr>
      </p:pic>
      <p:pic>
        <p:nvPicPr>
          <p:cNvPr id="9" name="Afbeelding 8">
            <a:extLst>
              <a:ext uri="{FF2B5EF4-FFF2-40B4-BE49-F238E27FC236}">
                <a16:creationId xmlns="" xmlns:a16="http://schemas.microsoft.com/office/drawing/2014/main" id="{887E64AC-EB5F-D242-9E73-9BBE095860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6301" y="5107214"/>
            <a:ext cx="1059604" cy="924623"/>
          </a:xfrm>
          <a:prstGeom prst="rect">
            <a:avLst/>
          </a:prstGeom>
        </p:spPr>
      </p:pic>
      <p:pic>
        <p:nvPicPr>
          <p:cNvPr id="10" name="Afbeelding 9">
            <a:extLst>
              <a:ext uri="{FF2B5EF4-FFF2-40B4-BE49-F238E27FC236}">
                <a16:creationId xmlns="" xmlns:a16="http://schemas.microsoft.com/office/drawing/2014/main" id="{EB3A70C5-FEC4-0A4C-9081-1BF4AD0D457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41425" y="2592292"/>
            <a:ext cx="1080993" cy="3432152"/>
          </a:xfrm>
          <a:prstGeom prst="rect">
            <a:avLst/>
          </a:prstGeom>
        </p:spPr>
      </p:pic>
    </p:spTree>
    <p:extLst>
      <p:ext uri="{BB962C8B-B14F-4D97-AF65-F5344CB8AC3E}">
        <p14:creationId xmlns:p14="http://schemas.microsoft.com/office/powerpoint/2010/main" val="123351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26625A6-9159-4C65-A3CA-5DE9CE8CAD70}"/>
              </a:ext>
            </a:extLst>
          </p:cNvPr>
          <p:cNvSpPr>
            <a:spLocks noGrp="1"/>
          </p:cNvSpPr>
          <p:nvPr>
            <p:ph type="title"/>
          </p:nvPr>
        </p:nvSpPr>
        <p:spPr/>
        <p:txBody>
          <a:bodyPr/>
          <a:lstStyle/>
          <a:p>
            <a:r>
              <a:rPr lang="nl-NL" dirty="0"/>
              <a:t>5 voor 12…</a:t>
            </a:r>
          </a:p>
        </p:txBody>
      </p:sp>
      <p:sp>
        <p:nvSpPr>
          <p:cNvPr id="4" name="Tijdelijke aanduiding voor inhoud 3">
            <a:extLst>
              <a:ext uri="{FF2B5EF4-FFF2-40B4-BE49-F238E27FC236}">
                <a16:creationId xmlns="" xmlns:a16="http://schemas.microsoft.com/office/drawing/2014/main" id="{7C4E83EA-03A7-2E41-9244-EDA85FB77449}"/>
              </a:ext>
            </a:extLst>
          </p:cNvPr>
          <p:cNvSpPr>
            <a:spLocks noGrp="1"/>
          </p:cNvSpPr>
          <p:nvPr>
            <p:ph sz="quarter" idx="10"/>
          </p:nvPr>
        </p:nvSpPr>
        <p:spPr/>
        <p:txBody>
          <a:bodyPr/>
          <a:lstStyle/>
          <a:p>
            <a:endParaRPr lang="nl-NL"/>
          </a:p>
        </p:txBody>
      </p:sp>
      <p:pic>
        <p:nvPicPr>
          <p:cNvPr id="9" name="Afbeelding 8">
            <a:extLst>
              <a:ext uri="{FF2B5EF4-FFF2-40B4-BE49-F238E27FC236}">
                <a16:creationId xmlns="" xmlns:a16="http://schemas.microsoft.com/office/drawing/2014/main" id="{3105BAEF-358C-FE4E-A753-7602E72653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1476" y="1454150"/>
            <a:ext cx="6895412" cy="6895412"/>
          </a:xfrm>
          <a:prstGeom prst="rect">
            <a:avLst/>
          </a:prstGeom>
        </p:spPr>
      </p:pic>
      <p:pic>
        <p:nvPicPr>
          <p:cNvPr id="10" name="Afbeelding 9">
            <a:extLst>
              <a:ext uri="{FF2B5EF4-FFF2-40B4-BE49-F238E27FC236}">
                <a16:creationId xmlns="" xmlns:a16="http://schemas.microsoft.com/office/drawing/2014/main" id="{6EC8DF37-9D10-C444-AECC-EBF048F287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71476" y="1454150"/>
            <a:ext cx="6895412" cy="6895412"/>
          </a:xfrm>
          <a:prstGeom prst="rect">
            <a:avLst/>
          </a:prstGeom>
        </p:spPr>
      </p:pic>
      <p:pic>
        <p:nvPicPr>
          <p:cNvPr id="11" name="Afbeelding 10">
            <a:extLst>
              <a:ext uri="{FF2B5EF4-FFF2-40B4-BE49-F238E27FC236}">
                <a16:creationId xmlns="" xmlns:a16="http://schemas.microsoft.com/office/drawing/2014/main" id="{186A523A-D735-5946-8089-E7D131A7B3A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71476" y="1454150"/>
            <a:ext cx="6895412" cy="6895412"/>
          </a:xfrm>
          <a:prstGeom prst="rect">
            <a:avLst/>
          </a:prstGeom>
        </p:spPr>
      </p:pic>
      <p:sp>
        <p:nvSpPr>
          <p:cNvPr id="5" name="Rechthoek 4">
            <a:extLst>
              <a:ext uri="{FF2B5EF4-FFF2-40B4-BE49-F238E27FC236}">
                <a16:creationId xmlns="" xmlns:a16="http://schemas.microsoft.com/office/drawing/2014/main" id="{E53D61FE-5001-4790-B818-98A0316D21F4}"/>
              </a:ext>
            </a:extLst>
          </p:cNvPr>
          <p:cNvSpPr/>
          <p:nvPr/>
        </p:nvSpPr>
        <p:spPr>
          <a:xfrm>
            <a:off x="-25899" y="1233779"/>
            <a:ext cx="255600" cy="5688000"/>
          </a:xfrm>
          <a:prstGeom prst="rect">
            <a:avLst/>
          </a:prstGeom>
          <a:solidFill>
            <a:srgbClr val="EF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8753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962D9A3-B8C0-420A-96F6-0C2DB6C8E05B}"/>
              </a:ext>
            </a:extLst>
          </p:cNvPr>
          <p:cNvSpPr>
            <a:spLocks noGrp="1"/>
          </p:cNvSpPr>
          <p:nvPr>
            <p:ph type="title"/>
          </p:nvPr>
        </p:nvSpPr>
        <p:spPr/>
        <p:txBody>
          <a:bodyPr/>
          <a:lstStyle/>
          <a:p>
            <a:r>
              <a:rPr lang="nl-NL" dirty="0"/>
              <a:t>5 over 12…: te laat</a:t>
            </a:r>
          </a:p>
        </p:txBody>
      </p:sp>
      <p:pic>
        <p:nvPicPr>
          <p:cNvPr id="6" name="Tijdelijke aanduiding voor inhoud 5">
            <a:extLst>
              <a:ext uri="{FF2B5EF4-FFF2-40B4-BE49-F238E27FC236}">
                <a16:creationId xmlns="" xmlns:a16="http://schemas.microsoft.com/office/drawing/2014/main" id="{9A6D1A87-34D8-ED44-AD86-F081901691CB}"/>
              </a:ext>
            </a:extLst>
          </p:cNvPr>
          <p:cNvPicPr>
            <a:picLocks noGrp="1" noChangeAspect="1"/>
          </p:cNvPicPr>
          <p:nvPr>
            <p:ph sz="quarter" idx="10"/>
          </p:nvPr>
        </p:nvPicPr>
        <p:blipFill>
          <a:blip r:embed="rId5">
            <a:extLst>
              <a:ext uri="{28A0092B-C50C-407E-A947-70E740481C1C}">
                <a14:useLocalDpi xmlns:a14="http://schemas.microsoft.com/office/drawing/2010/main"/>
              </a:ext>
            </a:extLst>
          </a:blip>
          <a:stretch>
            <a:fillRect/>
          </a:stretch>
        </p:blipFill>
        <p:spPr>
          <a:xfrm>
            <a:off x="2970000" y="1454400"/>
            <a:ext cx="7020000" cy="7020000"/>
          </a:xfrm>
          <a:prstGeom prst="rect">
            <a:avLst/>
          </a:prstGeom>
        </p:spPr>
      </p:pic>
      <p:pic>
        <p:nvPicPr>
          <p:cNvPr id="7" name="Afbeelding 6">
            <a:extLst>
              <a:ext uri="{FF2B5EF4-FFF2-40B4-BE49-F238E27FC236}">
                <a16:creationId xmlns="" xmlns:a16="http://schemas.microsoft.com/office/drawing/2014/main" id="{8E83B13B-B563-3F40-AFE5-3CEB7045BD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70000" y="1454400"/>
            <a:ext cx="7020000" cy="7020000"/>
          </a:xfrm>
          <a:prstGeom prst="rect">
            <a:avLst/>
          </a:prstGeom>
        </p:spPr>
      </p:pic>
      <p:pic>
        <p:nvPicPr>
          <p:cNvPr id="8" name="Afbeelding 7">
            <a:extLst>
              <a:ext uri="{FF2B5EF4-FFF2-40B4-BE49-F238E27FC236}">
                <a16:creationId xmlns="" xmlns:a16="http://schemas.microsoft.com/office/drawing/2014/main" id="{C0084B3A-4F7E-744D-B5C3-DA92AEFB87C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70000" y="1454400"/>
            <a:ext cx="7020000" cy="7020000"/>
          </a:xfrm>
          <a:prstGeom prst="rect">
            <a:avLst/>
          </a:prstGeom>
        </p:spPr>
      </p:pic>
      <p:sp>
        <p:nvSpPr>
          <p:cNvPr id="3" name="Rechthoek 2">
            <a:extLst>
              <a:ext uri="{FF2B5EF4-FFF2-40B4-BE49-F238E27FC236}">
                <a16:creationId xmlns="" xmlns:a16="http://schemas.microsoft.com/office/drawing/2014/main" id="{C27A8EC8-753B-49AA-AA0E-CEF8787BFF38}"/>
              </a:ext>
            </a:extLst>
          </p:cNvPr>
          <p:cNvSpPr/>
          <p:nvPr/>
        </p:nvSpPr>
        <p:spPr>
          <a:xfrm>
            <a:off x="-25899" y="1233779"/>
            <a:ext cx="255600" cy="5688000"/>
          </a:xfrm>
          <a:prstGeom prst="rect">
            <a:avLst/>
          </a:prstGeom>
          <a:solidFill>
            <a:srgbClr val="EF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402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C9DC397-6E00-41FD-917C-0236BF8257CD}"/>
              </a:ext>
            </a:extLst>
          </p:cNvPr>
          <p:cNvSpPr>
            <a:spLocks noGrp="1"/>
          </p:cNvSpPr>
          <p:nvPr>
            <p:ph type="title"/>
          </p:nvPr>
        </p:nvSpPr>
        <p:spPr/>
        <p:txBody>
          <a:bodyPr/>
          <a:lstStyle/>
          <a:p>
            <a:r>
              <a:rPr lang="nl-NL" sz="7800" dirty="0"/>
              <a:t>Fase 5:</a:t>
            </a:r>
            <a:br>
              <a:rPr lang="nl-NL" sz="7800" dirty="0"/>
            </a:br>
            <a:r>
              <a:rPr lang="nl-NL" sz="5400" dirty="0"/>
              <a:t>Gevorderde </a:t>
            </a:r>
            <a:br>
              <a:rPr lang="nl-NL" sz="5400" dirty="0"/>
            </a:br>
            <a:r>
              <a:rPr lang="nl-NL" sz="5400" dirty="0"/>
              <a:t>dementie</a:t>
            </a:r>
          </a:p>
        </p:txBody>
      </p:sp>
      <p:pic>
        <p:nvPicPr>
          <p:cNvPr id="5" name="Afbeelding 4">
            <a:extLst>
              <a:ext uri="{FF2B5EF4-FFF2-40B4-BE49-F238E27FC236}">
                <a16:creationId xmlns="" xmlns:a16="http://schemas.microsoft.com/office/drawing/2014/main" id="{34FC88CC-F249-C145-B97B-ED42C532C1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0004" y="2606344"/>
            <a:ext cx="931422" cy="3404046"/>
          </a:xfrm>
          <a:prstGeom prst="rect">
            <a:avLst/>
          </a:prstGeom>
        </p:spPr>
      </p:pic>
      <p:pic>
        <p:nvPicPr>
          <p:cNvPr id="6" name="Afbeelding 5">
            <a:extLst>
              <a:ext uri="{FF2B5EF4-FFF2-40B4-BE49-F238E27FC236}">
                <a16:creationId xmlns="" xmlns:a16="http://schemas.microsoft.com/office/drawing/2014/main" id="{C05BA8CB-B6AD-9646-8941-DDE836F4C8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00711" y="3164752"/>
            <a:ext cx="1597694" cy="2858321"/>
          </a:xfrm>
          <a:prstGeom prst="rect">
            <a:avLst/>
          </a:prstGeom>
        </p:spPr>
      </p:pic>
      <p:pic>
        <p:nvPicPr>
          <p:cNvPr id="7" name="Afbeelding 6">
            <a:extLst>
              <a:ext uri="{FF2B5EF4-FFF2-40B4-BE49-F238E27FC236}">
                <a16:creationId xmlns="" xmlns:a16="http://schemas.microsoft.com/office/drawing/2014/main" id="{03868D61-4F62-BC45-8BF7-BAFFC2AA279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98405" y="4003016"/>
            <a:ext cx="931422" cy="2024830"/>
          </a:xfrm>
          <a:prstGeom prst="rect">
            <a:avLst/>
          </a:prstGeom>
        </p:spPr>
      </p:pic>
      <p:pic>
        <p:nvPicPr>
          <p:cNvPr id="8" name="Afbeelding 7">
            <a:extLst>
              <a:ext uri="{FF2B5EF4-FFF2-40B4-BE49-F238E27FC236}">
                <a16:creationId xmlns="" xmlns:a16="http://schemas.microsoft.com/office/drawing/2014/main" id="{2606E77C-BA27-0A4E-8712-1B8579A21B3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29827" y="4497453"/>
            <a:ext cx="1162578" cy="1525463"/>
          </a:xfrm>
          <a:prstGeom prst="rect">
            <a:avLst/>
          </a:prstGeom>
        </p:spPr>
      </p:pic>
      <p:pic>
        <p:nvPicPr>
          <p:cNvPr id="9" name="Afbeelding 8">
            <a:extLst>
              <a:ext uri="{FF2B5EF4-FFF2-40B4-BE49-F238E27FC236}">
                <a16:creationId xmlns="" xmlns:a16="http://schemas.microsoft.com/office/drawing/2014/main" id="{31C51643-F492-5F46-8B98-2AA14E5CFC1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6301" y="5107214"/>
            <a:ext cx="1059604" cy="924623"/>
          </a:xfrm>
          <a:prstGeom prst="rect">
            <a:avLst/>
          </a:prstGeom>
        </p:spPr>
      </p:pic>
      <p:pic>
        <p:nvPicPr>
          <p:cNvPr id="10" name="Afbeelding 9">
            <a:extLst>
              <a:ext uri="{FF2B5EF4-FFF2-40B4-BE49-F238E27FC236}">
                <a16:creationId xmlns="" xmlns:a16="http://schemas.microsoft.com/office/drawing/2014/main" id="{B2FAAA9F-B413-1443-80E6-E456A4AC914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41425" y="2592292"/>
            <a:ext cx="1080993" cy="3432152"/>
          </a:xfrm>
          <a:prstGeom prst="rect">
            <a:avLst/>
          </a:prstGeom>
        </p:spPr>
      </p:pic>
    </p:spTree>
    <p:extLst>
      <p:ext uri="{BB962C8B-B14F-4D97-AF65-F5344CB8AC3E}">
        <p14:creationId xmlns:p14="http://schemas.microsoft.com/office/powerpoint/2010/main" val="313753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p:tgtEl>
                                          <p:spTgt spid="8"/>
                                        </p:tgtEl>
                                        <p:attrNameLst>
                                          <p:attrName>ppt_y</p:attrName>
                                        </p:attrNameLst>
                                      </p:cBhvr>
                                      <p:tavLst>
                                        <p:tav tm="0">
                                          <p:val>
                                            <p:strVal val="#ppt_y+#ppt_h*1.125000"/>
                                          </p:val>
                                        </p:tav>
                                        <p:tav tm="100000">
                                          <p:val>
                                            <p:strVal val="#ppt_y"/>
                                          </p:val>
                                        </p:tav>
                                      </p:tavLst>
                                    </p:anim>
                                    <p:animEffect transition="in" filter="wipe(up)">
                                      <p:cBhvr>
                                        <p:cTn id="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5EE5EF1-14E4-4637-9B2C-7707433BEEC9}"/>
              </a:ext>
            </a:extLst>
          </p:cNvPr>
          <p:cNvSpPr>
            <a:spLocks noGrp="1"/>
          </p:cNvSpPr>
          <p:nvPr>
            <p:ph type="title"/>
          </p:nvPr>
        </p:nvSpPr>
        <p:spPr/>
        <p:txBody>
          <a:bodyPr>
            <a:noAutofit/>
          </a:bodyPr>
          <a:lstStyle/>
          <a:p>
            <a:r>
              <a:rPr lang="nl-NL" sz="3600" dirty="0"/>
              <a:t>5. Euthanasie bij gevorderde </a:t>
            </a:r>
            <a:br>
              <a:rPr lang="nl-NL" sz="3600" dirty="0"/>
            </a:br>
            <a:r>
              <a:rPr lang="nl-NL" sz="3600" dirty="0"/>
              <a:t>dementie is mogelijk</a:t>
            </a:r>
          </a:p>
        </p:txBody>
      </p:sp>
      <p:sp>
        <p:nvSpPr>
          <p:cNvPr id="3" name="Tijdelijke aanduiding voor inhoud 2">
            <a:extLst>
              <a:ext uri="{FF2B5EF4-FFF2-40B4-BE49-F238E27FC236}">
                <a16:creationId xmlns="" xmlns:a16="http://schemas.microsoft.com/office/drawing/2014/main" id="{ADB0BDAF-70AE-44FC-9FA4-F28ED82BAE18}"/>
              </a:ext>
            </a:extLst>
          </p:cNvPr>
          <p:cNvSpPr>
            <a:spLocks noGrp="1"/>
          </p:cNvSpPr>
          <p:nvPr>
            <p:ph sz="quarter" idx="10"/>
          </p:nvPr>
        </p:nvSpPr>
        <p:spPr/>
        <p:txBody>
          <a:bodyPr/>
          <a:lstStyle/>
          <a:p>
            <a:r>
              <a:rPr lang="nl-NL" dirty="0"/>
              <a:t>met kraakheldere wilsverklaring</a:t>
            </a:r>
          </a:p>
          <a:p>
            <a:r>
              <a:rPr lang="nl-NL" dirty="0"/>
              <a:t>als lijden  zichtbaar is</a:t>
            </a:r>
          </a:p>
          <a:p>
            <a:r>
              <a:rPr lang="nl-NL" dirty="0"/>
              <a:t>en het euthanasieverzoek of ziekte niet ontkend wordt door patiënt</a:t>
            </a:r>
          </a:p>
        </p:txBody>
      </p:sp>
      <p:pic>
        <p:nvPicPr>
          <p:cNvPr id="13" name="Tijdelijke aanduiding voor afbeelding 12">
            <a:extLst>
              <a:ext uri="{FF2B5EF4-FFF2-40B4-BE49-F238E27FC236}">
                <a16:creationId xmlns="" xmlns:a16="http://schemas.microsoft.com/office/drawing/2014/main" id="{5FAEBA4F-6687-8A47-885A-7F8AF9AA174B}"/>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pic>
        <p:nvPicPr>
          <p:cNvPr id="9" name="Tijdelijke aanduiding voor afbeelding 8">
            <a:extLst>
              <a:ext uri="{FF2B5EF4-FFF2-40B4-BE49-F238E27FC236}">
                <a16:creationId xmlns="" xmlns:a16="http://schemas.microsoft.com/office/drawing/2014/main" id="{098811A1-7F5F-184E-B1F4-6CF95AFAF22A}"/>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127565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73BC7D9-9549-4AD1-ACF3-B1168ABE58A1}"/>
              </a:ext>
            </a:extLst>
          </p:cNvPr>
          <p:cNvSpPr>
            <a:spLocks noGrp="1"/>
          </p:cNvSpPr>
          <p:nvPr>
            <p:ph type="title"/>
          </p:nvPr>
        </p:nvSpPr>
        <p:spPr/>
        <p:txBody>
          <a:bodyPr/>
          <a:lstStyle/>
          <a:p>
            <a:r>
              <a:rPr lang="nl-NL" dirty="0"/>
              <a:t>Wat is dementie?</a:t>
            </a:r>
          </a:p>
        </p:txBody>
      </p:sp>
      <p:sp>
        <p:nvSpPr>
          <p:cNvPr id="3" name="Tijdelijke aanduiding voor inhoud 2">
            <a:extLst>
              <a:ext uri="{FF2B5EF4-FFF2-40B4-BE49-F238E27FC236}">
                <a16:creationId xmlns="" xmlns:a16="http://schemas.microsoft.com/office/drawing/2014/main" id="{1D18A9E1-DCFD-4ED8-B394-EFC3EDB369AA}"/>
              </a:ext>
            </a:extLst>
          </p:cNvPr>
          <p:cNvSpPr>
            <a:spLocks noGrp="1"/>
          </p:cNvSpPr>
          <p:nvPr>
            <p:ph sz="quarter" idx="10"/>
          </p:nvPr>
        </p:nvSpPr>
        <p:spPr/>
        <p:txBody>
          <a:bodyPr/>
          <a:lstStyle/>
          <a:p>
            <a:r>
              <a:rPr lang="nl-NL" dirty="0"/>
              <a:t>Combinatie van symptomen</a:t>
            </a:r>
          </a:p>
          <a:p>
            <a:r>
              <a:rPr lang="nl-NL" dirty="0"/>
              <a:t>Stoornissen in geheugen </a:t>
            </a:r>
          </a:p>
          <a:p>
            <a:r>
              <a:rPr lang="nl-NL" dirty="0"/>
              <a:t>taal</a:t>
            </a:r>
          </a:p>
          <a:p>
            <a:r>
              <a:rPr lang="nl-NL" dirty="0"/>
              <a:t>denken</a:t>
            </a:r>
          </a:p>
          <a:p>
            <a:r>
              <a:rPr lang="nl-NL" dirty="0"/>
              <a:t>waarnemen</a:t>
            </a:r>
          </a:p>
          <a:p>
            <a:r>
              <a:rPr lang="nl-NL" dirty="0"/>
              <a:t>redeneren </a:t>
            </a:r>
          </a:p>
          <a:p>
            <a:r>
              <a:rPr lang="nl-NL" dirty="0"/>
              <a:t>en handelen</a:t>
            </a:r>
          </a:p>
        </p:txBody>
      </p:sp>
      <p:pic>
        <p:nvPicPr>
          <p:cNvPr id="6" name="Afbeelding 5">
            <a:extLst>
              <a:ext uri="{FF2B5EF4-FFF2-40B4-BE49-F238E27FC236}">
                <a16:creationId xmlns="" xmlns:a16="http://schemas.microsoft.com/office/drawing/2014/main" id="{9F01F22A-852F-644E-B799-42EF3C214B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2060" y="1460500"/>
            <a:ext cx="4636477" cy="5200650"/>
          </a:xfrm>
          <a:prstGeom prst="rect">
            <a:avLst/>
          </a:prstGeom>
        </p:spPr>
      </p:pic>
      <p:pic>
        <p:nvPicPr>
          <p:cNvPr id="9" name="Afbeelding 8">
            <a:extLst>
              <a:ext uri="{FF2B5EF4-FFF2-40B4-BE49-F238E27FC236}">
                <a16:creationId xmlns="" xmlns:a16="http://schemas.microsoft.com/office/drawing/2014/main" id="{5A16C63C-0E61-274C-BB5C-F86E0E6451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33104" y="2156692"/>
            <a:ext cx="1598391" cy="3506148"/>
          </a:xfrm>
          <a:prstGeom prst="rect">
            <a:avLst/>
          </a:prstGeom>
        </p:spPr>
      </p:pic>
      <p:pic>
        <p:nvPicPr>
          <p:cNvPr id="11" name="Afbeelding 10">
            <a:extLst>
              <a:ext uri="{FF2B5EF4-FFF2-40B4-BE49-F238E27FC236}">
                <a16:creationId xmlns="" xmlns:a16="http://schemas.microsoft.com/office/drawing/2014/main" id="{4DCAD3A3-2767-3E41-A302-78181F351D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12024" y="4582657"/>
            <a:ext cx="1499104" cy="2078068"/>
          </a:xfrm>
          <a:prstGeom prst="rect">
            <a:avLst/>
          </a:prstGeom>
        </p:spPr>
      </p:pic>
      <p:pic>
        <p:nvPicPr>
          <p:cNvPr id="13" name="Afbeelding 12">
            <a:extLst>
              <a:ext uri="{FF2B5EF4-FFF2-40B4-BE49-F238E27FC236}">
                <a16:creationId xmlns="" xmlns:a16="http://schemas.microsoft.com/office/drawing/2014/main" id="{6C4B5870-2D79-2541-BD1F-50A71C96F39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29856" y="2676355"/>
            <a:ext cx="2096885" cy="2449826"/>
          </a:xfrm>
          <a:prstGeom prst="rect">
            <a:avLst/>
          </a:prstGeom>
        </p:spPr>
      </p:pic>
      <p:pic>
        <p:nvPicPr>
          <p:cNvPr id="15" name="Afbeelding 14">
            <a:extLst>
              <a:ext uri="{FF2B5EF4-FFF2-40B4-BE49-F238E27FC236}">
                <a16:creationId xmlns="" xmlns:a16="http://schemas.microsoft.com/office/drawing/2014/main" id="{D14BB1CE-DECB-4D4E-8A03-ACC0D9E110C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60576" y="1462572"/>
            <a:ext cx="3989464" cy="1738997"/>
          </a:xfrm>
          <a:prstGeom prst="rect">
            <a:avLst/>
          </a:prstGeom>
        </p:spPr>
      </p:pic>
      <p:pic>
        <p:nvPicPr>
          <p:cNvPr id="17" name="Afbeelding 16">
            <a:extLst>
              <a:ext uri="{FF2B5EF4-FFF2-40B4-BE49-F238E27FC236}">
                <a16:creationId xmlns="" xmlns:a16="http://schemas.microsoft.com/office/drawing/2014/main" id="{B30601BA-9324-3149-815E-784F584F601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98664" y="4592336"/>
            <a:ext cx="2752344" cy="2064257"/>
          </a:xfrm>
          <a:prstGeom prst="rect">
            <a:avLst/>
          </a:prstGeom>
        </p:spPr>
      </p:pic>
      <p:pic>
        <p:nvPicPr>
          <p:cNvPr id="19" name="Afbeelding 18">
            <a:extLst>
              <a:ext uri="{FF2B5EF4-FFF2-40B4-BE49-F238E27FC236}">
                <a16:creationId xmlns="" xmlns:a16="http://schemas.microsoft.com/office/drawing/2014/main" id="{D4A00CF6-3CAA-5F43-B356-EAFC3FA861E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910650" y="2687595"/>
            <a:ext cx="1958262" cy="2407030"/>
          </a:xfrm>
          <a:prstGeom prst="rect">
            <a:avLst/>
          </a:prstGeom>
        </p:spPr>
      </p:pic>
    </p:spTree>
    <p:extLst>
      <p:ext uri="{BB962C8B-B14F-4D97-AF65-F5344CB8AC3E}">
        <p14:creationId xmlns:p14="http://schemas.microsoft.com/office/powerpoint/2010/main" val="199209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39" presetID="2" presetClass="entr" presetSubtype="8"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anim calcmode="lin" valueType="num">
                                      <p:cBhvr>
                                        <p:cTn id="4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50" presetID="2" presetClass="entr" presetSubtype="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1000"/>
                                        <p:tgtEl>
                                          <p:spTgt spid="3">
                                            <p:txEl>
                                              <p:pRg st="5" end="5"/>
                                            </p:txEl>
                                          </p:spTgt>
                                        </p:tgtEl>
                                      </p:cBhvr>
                                    </p:animEffect>
                                    <p:anim calcmode="lin" valueType="num">
                                      <p:cBhvr>
                                        <p:cTn id="5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5" end="5"/>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par>
                                <p:cTn id="61" presetID="2" presetClass="entr" presetSubtype="4"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Effect transition="in" filter="fade">
                                      <p:cBhvr>
                                        <p:cTn id="69" dur="1000"/>
                                        <p:tgtEl>
                                          <p:spTgt spid="3">
                                            <p:txEl>
                                              <p:pRg st="6" end="6"/>
                                            </p:txEl>
                                          </p:spTgt>
                                        </p:tgtEl>
                                      </p:cBhvr>
                                    </p:animEffect>
                                    <p:anim calcmode="lin" valueType="num">
                                      <p:cBhvr>
                                        <p:cTn id="7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72" presetID="12" presetClass="entr" presetSubtype="2"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p:tgtEl>
                                          <p:spTgt spid="19"/>
                                        </p:tgtEl>
                                        <p:attrNameLst>
                                          <p:attrName>ppt_x</p:attrName>
                                        </p:attrNameLst>
                                      </p:cBhvr>
                                      <p:tavLst>
                                        <p:tav tm="0">
                                          <p:val>
                                            <p:strVal val="#ppt_x+#ppt_w*1.125000"/>
                                          </p:val>
                                        </p:tav>
                                        <p:tav tm="100000">
                                          <p:val>
                                            <p:strVal val="#ppt_x"/>
                                          </p:val>
                                        </p:tav>
                                      </p:tavLst>
                                    </p:anim>
                                    <p:animEffect transition="in" filter="wipe(left)">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65764BD-E596-433B-848E-A881E0253E09}"/>
              </a:ext>
            </a:extLst>
          </p:cNvPr>
          <p:cNvSpPr>
            <a:spLocks noGrp="1"/>
          </p:cNvSpPr>
          <p:nvPr>
            <p:ph type="title"/>
          </p:nvPr>
        </p:nvSpPr>
        <p:spPr/>
        <p:txBody>
          <a:bodyPr/>
          <a:lstStyle/>
          <a:p>
            <a:r>
              <a:rPr lang="nl-NL" dirty="0"/>
              <a:t>Casus: mevrouw Groen</a:t>
            </a:r>
          </a:p>
        </p:txBody>
      </p:sp>
      <p:sp>
        <p:nvSpPr>
          <p:cNvPr id="3" name="Tijdelijke aanduiding voor inhoud 2">
            <a:extLst>
              <a:ext uri="{FF2B5EF4-FFF2-40B4-BE49-F238E27FC236}">
                <a16:creationId xmlns="" xmlns:a16="http://schemas.microsoft.com/office/drawing/2014/main" id="{F3E505C7-E979-4D63-807E-EDF4BC4BA2BB}"/>
              </a:ext>
            </a:extLst>
          </p:cNvPr>
          <p:cNvSpPr>
            <a:spLocks noGrp="1"/>
          </p:cNvSpPr>
          <p:nvPr>
            <p:ph sz="quarter" idx="10"/>
          </p:nvPr>
        </p:nvSpPr>
        <p:spPr/>
        <p:txBody>
          <a:bodyPr/>
          <a:lstStyle/>
          <a:p>
            <a:r>
              <a:rPr lang="nl-NL" dirty="0"/>
              <a:t>Oordeel onzorgvuldig</a:t>
            </a:r>
          </a:p>
          <a:p>
            <a:pPr lvl="1"/>
            <a:r>
              <a:rPr lang="nl-NL" dirty="0"/>
              <a:t>Geen mondelinge bevestiging patiënt </a:t>
            </a:r>
          </a:p>
          <a:p>
            <a:pPr lvl="1"/>
            <a:endParaRPr lang="nl-NL" dirty="0"/>
          </a:p>
        </p:txBody>
      </p:sp>
      <p:sp>
        <p:nvSpPr>
          <p:cNvPr id="6" name="Tijdelijke aanduiding voor afbeelding 5">
            <a:extLst>
              <a:ext uri="{FF2B5EF4-FFF2-40B4-BE49-F238E27FC236}">
                <a16:creationId xmlns="" xmlns:a16="http://schemas.microsoft.com/office/drawing/2014/main" id="{78812D43-0146-4F97-9442-BCC90BB5A3D1}"/>
              </a:ext>
            </a:extLst>
          </p:cNvPr>
          <p:cNvSpPr>
            <a:spLocks noGrp="1"/>
          </p:cNvSpPr>
          <p:nvPr>
            <p:ph type="pic" sz="quarter" idx="11"/>
          </p:nvPr>
        </p:nvSpPr>
        <p:spPr/>
      </p:sp>
      <p:sp>
        <p:nvSpPr>
          <p:cNvPr id="7" name="Tijdelijke aanduiding voor afbeelding 6">
            <a:extLst>
              <a:ext uri="{FF2B5EF4-FFF2-40B4-BE49-F238E27FC236}">
                <a16:creationId xmlns="" xmlns:a16="http://schemas.microsoft.com/office/drawing/2014/main" id="{27AF75BB-E44A-49AA-859A-A6ADE2484328}"/>
              </a:ext>
            </a:extLst>
          </p:cNvPr>
          <p:cNvSpPr>
            <a:spLocks noGrp="1"/>
          </p:cNvSpPr>
          <p:nvPr>
            <p:ph type="pic" sz="quarter" idx="12"/>
          </p:nvPr>
        </p:nvSpPr>
        <p:spPr/>
      </p:sp>
    </p:spTree>
    <p:extLst>
      <p:ext uri="{BB962C8B-B14F-4D97-AF65-F5344CB8AC3E}">
        <p14:creationId xmlns:p14="http://schemas.microsoft.com/office/powerpoint/2010/main" val="2375660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C9DC397-6E00-41FD-917C-0236BF8257CD}"/>
              </a:ext>
            </a:extLst>
          </p:cNvPr>
          <p:cNvSpPr>
            <a:spLocks noGrp="1"/>
          </p:cNvSpPr>
          <p:nvPr>
            <p:ph type="title"/>
          </p:nvPr>
        </p:nvSpPr>
        <p:spPr/>
        <p:txBody>
          <a:bodyPr/>
          <a:lstStyle/>
          <a:p>
            <a:r>
              <a:rPr lang="nl-NL" dirty="0"/>
              <a:t>Fase 6:</a:t>
            </a:r>
            <a:br>
              <a:rPr lang="nl-NL" dirty="0"/>
            </a:br>
            <a:r>
              <a:rPr lang="nl-NL" sz="5400" dirty="0"/>
              <a:t>Vegetatieve </a:t>
            </a:r>
            <a:br>
              <a:rPr lang="nl-NL" sz="5400" dirty="0"/>
            </a:br>
            <a:r>
              <a:rPr lang="nl-NL" sz="5400" dirty="0"/>
              <a:t>fase</a:t>
            </a:r>
          </a:p>
        </p:txBody>
      </p:sp>
      <p:pic>
        <p:nvPicPr>
          <p:cNvPr id="5" name="Afbeelding 4">
            <a:extLst>
              <a:ext uri="{FF2B5EF4-FFF2-40B4-BE49-F238E27FC236}">
                <a16:creationId xmlns="" xmlns:a16="http://schemas.microsoft.com/office/drawing/2014/main" id="{E34BAAFD-5412-9C4D-9E5C-E4C015A2C7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0004" y="2606344"/>
            <a:ext cx="931422" cy="3404046"/>
          </a:xfrm>
          <a:prstGeom prst="rect">
            <a:avLst/>
          </a:prstGeom>
        </p:spPr>
      </p:pic>
      <p:pic>
        <p:nvPicPr>
          <p:cNvPr id="6" name="Afbeelding 5">
            <a:extLst>
              <a:ext uri="{FF2B5EF4-FFF2-40B4-BE49-F238E27FC236}">
                <a16:creationId xmlns="" xmlns:a16="http://schemas.microsoft.com/office/drawing/2014/main" id="{75B684DC-56F7-0A46-9DE6-884AD429F9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00711" y="3164752"/>
            <a:ext cx="1597694" cy="2858321"/>
          </a:xfrm>
          <a:prstGeom prst="rect">
            <a:avLst/>
          </a:prstGeom>
        </p:spPr>
      </p:pic>
      <p:pic>
        <p:nvPicPr>
          <p:cNvPr id="7" name="Afbeelding 6">
            <a:extLst>
              <a:ext uri="{FF2B5EF4-FFF2-40B4-BE49-F238E27FC236}">
                <a16:creationId xmlns="" xmlns:a16="http://schemas.microsoft.com/office/drawing/2014/main" id="{D11EC7F6-C487-E344-8217-F06C6420B0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98405" y="4003016"/>
            <a:ext cx="931422" cy="2024830"/>
          </a:xfrm>
          <a:prstGeom prst="rect">
            <a:avLst/>
          </a:prstGeom>
        </p:spPr>
      </p:pic>
      <p:pic>
        <p:nvPicPr>
          <p:cNvPr id="8" name="Afbeelding 7">
            <a:extLst>
              <a:ext uri="{FF2B5EF4-FFF2-40B4-BE49-F238E27FC236}">
                <a16:creationId xmlns="" xmlns:a16="http://schemas.microsoft.com/office/drawing/2014/main" id="{04E8AD34-010A-F94C-9E5B-4D9B054DE9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29827" y="4497453"/>
            <a:ext cx="1162578" cy="1525463"/>
          </a:xfrm>
          <a:prstGeom prst="rect">
            <a:avLst/>
          </a:prstGeom>
        </p:spPr>
      </p:pic>
      <p:pic>
        <p:nvPicPr>
          <p:cNvPr id="9" name="Afbeelding 8">
            <a:extLst>
              <a:ext uri="{FF2B5EF4-FFF2-40B4-BE49-F238E27FC236}">
                <a16:creationId xmlns="" xmlns:a16="http://schemas.microsoft.com/office/drawing/2014/main" id="{B785FC9E-2617-3D44-B4C0-4FAD1FED04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6301" y="5107214"/>
            <a:ext cx="1059604" cy="924623"/>
          </a:xfrm>
          <a:prstGeom prst="rect">
            <a:avLst/>
          </a:prstGeom>
        </p:spPr>
      </p:pic>
      <p:pic>
        <p:nvPicPr>
          <p:cNvPr id="10" name="Afbeelding 9">
            <a:extLst>
              <a:ext uri="{FF2B5EF4-FFF2-40B4-BE49-F238E27FC236}">
                <a16:creationId xmlns="" xmlns:a16="http://schemas.microsoft.com/office/drawing/2014/main" id="{3DDFBA93-D887-D444-9052-2C7EF85B2A5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41425" y="2592292"/>
            <a:ext cx="1080993" cy="3432152"/>
          </a:xfrm>
          <a:prstGeom prst="rect">
            <a:avLst/>
          </a:prstGeom>
        </p:spPr>
      </p:pic>
    </p:spTree>
    <p:extLst>
      <p:ext uri="{BB962C8B-B14F-4D97-AF65-F5344CB8AC3E}">
        <p14:creationId xmlns:p14="http://schemas.microsoft.com/office/powerpoint/2010/main" val="276079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p:tgtEl>
                                          <p:spTgt spid="9"/>
                                        </p:tgtEl>
                                        <p:attrNameLst>
                                          <p:attrName>ppt_y</p:attrName>
                                        </p:attrNameLst>
                                      </p:cBhvr>
                                      <p:tavLst>
                                        <p:tav tm="0">
                                          <p:val>
                                            <p:strVal val="#ppt_y+#ppt_h*1.125000"/>
                                          </p:val>
                                        </p:tav>
                                        <p:tav tm="100000">
                                          <p:val>
                                            <p:strVal val="#ppt_y"/>
                                          </p:val>
                                        </p:tav>
                                      </p:tavLst>
                                    </p:anim>
                                    <p:animEffect transition="in" filter="wipe(up)">
                                      <p:cBhvr>
                                        <p:cTn id="8"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544BDEC-9D2E-4B23-8A8E-F06FA97AA156}"/>
              </a:ext>
            </a:extLst>
          </p:cNvPr>
          <p:cNvSpPr>
            <a:spLocks noGrp="1"/>
          </p:cNvSpPr>
          <p:nvPr>
            <p:ph type="title"/>
          </p:nvPr>
        </p:nvSpPr>
        <p:spPr/>
        <p:txBody>
          <a:bodyPr/>
          <a:lstStyle/>
          <a:p>
            <a:r>
              <a:rPr lang="nl-NL" dirty="0"/>
              <a:t>Dus…</a:t>
            </a:r>
          </a:p>
        </p:txBody>
      </p:sp>
      <p:sp>
        <p:nvSpPr>
          <p:cNvPr id="3" name="Tijdelijke aanduiding voor inhoud 2">
            <a:extLst>
              <a:ext uri="{FF2B5EF4-FFF2-40B4-BE49-F238E27FC236}">
                <a16:creationId xmlns="" xmlns:a16="http://schemas.microsoft.com/office/drawing/2014/main" id="{735A4E6C-8240-43FA-BA31-2037F2940DCB}"/>
              </a:ext>
            </a:extLst>
          </p:cNvPr>
          <p:cNvSpPr>
            <a:spLocks noGrp="1"/>
          </p:cNvSpPr>
          <p:nvPr>
            <p:ph sz="quarter" idx="10"/>
          </p:nvPr>
        </p:nvSpPr>
        <p:spPr/>
        <p:txBody>
          <a:bodyPr/>
          <a:lstStyle/>
          <a:p>
            <a:r>
              <a:rPr lang="nl-NL" dirty="0"/>
              <a:t>Stel wilsverklaringen op</a:t>
            </a:r>
          </a:p>
          <a:p>
            <a:r>
              <a:rPr lang="nl-NL" dirty="0"/>
              <a:t>Laat de diagnose stellen</a:t>
            </a:r>
          </a:p>
          <a:p>
            <a:r>
              <a:rPr lang="nl-NL" dirty="0"/>
              <a:t>Stel persoonlijke aanvulling op</a:t>
            </a:r>
          </a:p>
          <a:p>
            <a:r>
              <a:rPr lang="nl-NL" dirty="0"/>
              <a:t>In gesprek met arts en naasten</a:t>
            </a:r>
          </a:p>
          <a:p>
            <a:r>
              <a:rPr lang="nl-NL" dirty="0"/>
              <a:t>Maak afspraken en houd de regie</a:t>
            </a:r>
          </a:p>
        </p:txBody>
      </p:sp>
      <p:pic>
        <p:nvPicPr>
          <p:cNvPr id="11" name="Tijdelijke aanduiding voor afbeelding 10">
            <a:extLst>
              <a:ext uri="{FF2B5EF4-FFF2-40B4-BE49-F238E27FC236}">
                <a16:creationId xmlns="" xmlns:a16="http://schemas.microsoft.com/office/drawing/2014/main" id="{4C6B3286-7B9C-A541-BFD4-922B27EF418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t="89" b="89"/>
          <a:stretch/>
        </p:blipFill>
        <p:spPr/>
      </p:pic>
      <p:pic>
        <p:nvPicPr>
          <p:cNvPr id="17" name="Tijdelijke aanduiding voor afbeelding 16">
            <a:extLst>
              <a:ext uri="{FF2B5EF4-FFF2-40B4-BE49-F238E27FC236}">
                <a16:creationId xmlns="" xmlns:a16="http://schemas.microsoft.com/office/drawing/2014/main" id="{67F804DB-5742-4A43-BD64-E1916EB1B0E4}"/>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l="58" r="58"/>
          <a:stretch/>
        </p:blipFill>
        <p:spPr/>
      </p:pic>
    </p:spTree>
    <p:extLst>
      <p:ext uri="{BB962C8B-B14F-4D97-AF65-F5344CB8AC3E}">
        <p14:creationId xmlns:p14="http://schemas.microsoft.com/office/powerpoint/2010/main" val="20698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 xmlns:a16="http://schemas.microsoft.com/office/drawing/2014/main" id="{BFC00F13-0A4C-0D4A-9EA8-37CDE7BDEB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631" y="-246938"/>
            <a:ext cx="12361631" cy="7104938"/>
          </a:xfrm>
          <a:prstGeom prst="rect">
            <a:avLst/>
          </a:prstGeom>
        </p:spPr>
      </p:pic>
      <p:sp>
        <p:nvSpPr>
          <p:cNvPr id="2" name="Titel 1">
            <a:extLst>
              <a:ext uri="{FF2B5EF4-FFF2-40B4-BE49-F238E27FC236}">
                <a16:creationId xmlns="" xmlns:a16="http://schemas.microsoft.com/office/drawing/2014/main" id="{87B039D1-48D8-4410-9F2B-437A5852FC56}"/>
              </a:ext>
            </a:extLst>
          </p:cNvPr>
          <p:cNvSpPr>
            <a:spLocks noGrp="1"/>
          </p:cNvSpPr>
          <p:nvPr>
            <p:ph type="title"/>
          </p:nvPr>
        </p:nvSpPr>
        <p:spPr/>
        <p:txBody>
          <a:bodyPr/>
          <a:lstStyle/>
          <a:p>
            <a:r>
              <a:rPr lang="nl-NL" dirty="0"/>
              <a:t>Als euthanasie </a:t>
            </a:r>
            <a:br>
              <a:rPr lang="nl-NL" dirty="0"/>
            </a:br>
            <a:r>
              <a:rPr lang="nl-NL" dirty="0"/>
              <a:t>niet (meer) kan</a:t>
            </a:r>
            <a:br>
              <a:rPr lang="nl-NL" dirty="0"/>
            </a:br>
            <a:endParaRPr lang="nl-NL" dirty="0"/>
          </a:p>
        </p:txBody>
      </p:sp>
    </p:spTree>
    <p:extLst>
      <p:ext uri="{BB962C8B-B14F-4D97-AF65-F5344CB8AC3E}">
        <p14:creationId xmlns:p14="http://schemas.microsoft.com/office/powerpoint/2010/main" val="821230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05097F1B-349D-4C1D-9AFF-5EA7A20CF450}"/>
              </a:ext>
            </a:extLst>
          </p:cNvPr>
          <p:cNvSpPr>
            <a:spLocks noGrp="1"/>
          </p:cNvSpPr>
          <p:nvPr>
            <p:ph type="title"/>
          </p:nvPr>
        </p:nvSpPr>
        <p:spPr/>
        <p:txBody>
          <a:bodyPr>
            <a:normAutofit fontScale="90000"/>
          </a:bodyPr>
          <a:lstStyle/>
          <a:p>
            <a:r>
              <a:rPr lang="nl-NL" dirty="0"/>
              <a:t>Wanneer kan euthanasie niet (meer)</a:t>
            </a:r>
          </a:p>
        </p:txBody>
      </p:sp>
      <p:sp>
        <p:nvSpPr>
          <p:cNvPr id="4" name="Tijdelijke aanduiding voor inhoud 3">
            <a:extLst>
              <a:ext uri="{FF2B5EF4-FFF2-40B4-BE49-F238E27FC236}">
                <a16:creationId xmlns="" xmlns:a16="http://schemas.microsoft.com/office/drawing/2014/main" id="{A86DB898-3B6C-4E56-8C79-10D70C222486}"/>
              </a:ext>
            </a:extLst>
          </p:cNvPr>
          <p:cNvSpPr>
            <a:spLocks noGrp="1"/>
          </p:cNvSpPr>
          <p:nvPr>
            <p:ph sz="quarter" idx="10"/>
          </p:nvPr>
        </p:nvSpPr>
        <p:spPr/>
        <p:txBody>
          <a:bodyPr/>
          <a:lstStyle/>
          <a:p>
            <a:r>
              <a:rPr lang="nl-NL" dirty="0"/>
              <a:t>Als er geen zichtbaar lijden is</a:t>
            </a:r>
          </a:p>
          <a:p>
            <a:r>
              <a:rPr lang="nl-NL" dirty="0"/>
              <a:t>Als patiënt aan geeft niet te willen sterven</a:t>
            </a:r>
          </a:p>
        </p:txBody>
      </p:sp>
      <p:pic>
        <p:nvPicPr>
          <p:cNvPr id="7" name="Tijdelijke aanduiding voor afbeelding 6">
            <a:extLst>
              <a:ext uri="{FF2B5EF4-FFF2-40B4-BE49-F238E27FC236}">
                <a16:creationId xmlns="" xmlns:a16="http://schemas.microsoft.com/office/drawing/2014/main" id="{60C0FCE1-BC93-C14C-8EBC-A9DE19E89B55}"/>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8397874" y="1462088"/>
            <a:ext cx="3592800" cy="2336400"/>
          </a:xfrm>
        </p:spPr>
      </p:pic>
      <p:pic>
        <p:nvPicPr>
          <p:cNvPr id="9" name="Tijdelijke aanduiding voor afbeelding 8">
            <a:extLst>
              <a:ext uri="{FF2B5EF4-FFF2-40B4-BE49-F238E27FC236}">
                <a16:creationId xmlns="" xmlns:a16="http://schemas.microsoft.com/office/drawing/2014/main" id="{EF8C1724-7787-AF47-8023-FCDCE1611C76}"/>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19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CAC89B6-583C-1844-9A9B-42B8504F25F4}"/>
              </a:ext>
            </a:extLst>
          </p:cNvPr>
          <p:cNvSpPr>
            <a:spLocks noGrp="1"/>
          </p:cNvSpPr>
          <p:nvPr>
            <p:ph type="title"/>
          </p:nvPr>
        </p:nvSpPr>
        <p:spPr/>
        <p:txBody>
          <a:bodyPr>
            <a:normAutofit fontScale="90000"/>
          </a:bodyPr>
          <a:lstStyle/>
          <a:p>
            <a:r>
              <a:rPr lang="nl-NL" sz="6600" dirty="0">
                <a:solidFill>
                  <a:schemeClr val="tx1"/>
                </a:solidFill>
              </a:rPr>
              <a:t>Behandelverbod</a:t>
            </a:r>
          </a:p>
        </p:txBody>
      </p:sp>
      <p:pic>
        <p:nvPicPr>
          <p:cNvPr id="6" name="Afbeelding 5">
            <a:extLst>
              <a:ext uri="{FF2B5EF4-FFF2-40B4-BE49-F238E27FC236}">
                <a16:creationId xmlns="" xmlns:a16="http://schemas.microsoft.com/office/drawing/2014/main" id="{978B1E43-FF3F-3A48-8EFA-6A5317D56C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pic>
        <p:nvPicPr>
          <p:cNvPr id="8" name="Tijdelijke aanduiding voor inhoud 7">
            <a:extLst>
              <a:ext uri="{FF2B5EF4-FFF2-40B4-BE49-F238E27FC236}">
                <a16:creationId xmlns="" xmlns:a16="http://schemas.microsoft.com/office/drawing/2014/main" id="{81F9EBC6-BF5B-E149-AA1A-4B1CB12DDCAD}"/>
              </a:ext>
            </a:extLst>
          </p:cNvPr>
          <p:cNvPicPr>
            <a:picLocks noGrp="1" noChangeAspect="1"/>
          </p:cNvPicPr>
          <p:nvPr>
            <p:ph sz="quarter" idx="10"/>
          </p:nvPr>
        </p:nvPicPr>
        <p:blipFill rotWithShape="1">
          <a:blip r:embed="rId4" cstate="print">
            <a:extLst>
              <a:ext uri="{28A0092B-C50C-407E-A947-70E740481C1C}">
                <a14:useLocalDpi xmlns:a14="http://schemas.microsoft.com/office/drawing/2010/main"/>
              </a:ext>
            </a:extLst>
          </a:blip>
          <a:srcRect/>
          <a:stretch/>
        </p:blipFill>
        <p:spPr>
          <a:xfrm>
            <a:off x="890588" y="1574536"/>
            <a:ext cx="7199312" cy="4799541"/>
          </a:xfrm>
        </p:spPr>
      </p:pic>
    </p:spTree>
    <p:extLst>
      <p:ext uri="{BB962C8B-B14F-4D97-AF65-F5344CB8AC3E}">
        <p14:creationId xmlns:p14="http://schemas.microsoft.com/office/powerpoint/2010/main" val="17371360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894D778-98E6-4A4B-8967-C90B17C22831}"/>
              </a:ext>
            </a:extLst>
          </p:cNvPr>
          <p:cNvSpPr>
            <a:spLocks noGrp="1"/>
          </p:cNvSpPr>
          <p:nvPr>
            <p:ph type="title"/>
          </p:nvPr>
        </p:nvSpPr>
        <p:spPr/>
        <p:txBody>
          <a:bodyPr>
            <a:normAutofit fontScale="90000"/>
          </a:bodyPr>
          <a:lstStyle/>
          <a:p>
            <a:r>
              <a:rPr lang="nl-NL" sz="6600" dirty="0">
                <a:solidFill>
                  <a:schemeClr val="tx1"/>
                </a:solidFill>
              </a:rPr>
              <a:t>Volmacht</a:t>
            </a:r>
          </a:p>
        </p:txBody>
      </p:sp>
      <p:pic>
        <p:nvPicPr>
          <p:cNvPr id="6" name="Afbeelding 5">
            <a:extLst>
              <a:ext uri="{FF2B5EF4-FFF2-40B4-BE49-F238E27FC236}">
                <a16:creationId xmlns="" xmlns:a16="http://schemas.microsoft.com/office/drawing/2014/main" id="{BC895F0E-84B8-A84A-ADA3-0704BAFD07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pic>
        <p:nvPicPr>
          <p:cNvPr id="12" name="Tijdelijke aanduiding voor inhoud 11">
            <a:extLst>
              <a:ext uri="{FF2B5EF4-FFF2-40B4-BE49-F238E27FC236}">
                <a16:creationId xmlns="" xmlns:a16="http://schemas.microsoft.com/office/drawing/2014/main" id="{30E300F9-5232-6C41-A1F4-A1537BE7D963}"/>
              </a:ext>
            </a:extLst>
          </p:cNvPr>
          <p:cNvPicPr>
            <a:picLocks noGrp="1" noChangeAspect="1"/>
          </p:cNvPicPr>
          <p:nvPr>
            <p:ph sz="quarter" idx="10"/>
          </p:nvPr>
        </p:nvPicPr>
        <p:blipFill>
          <a:blip r:embed="rId4" cstate="print">
            <a:extLst>
              <a:ext uri="{28A0092B-C50C-407E-A947-70E740481C1C}">
                <a14:useLocalDpi xmlns:a14="http://schemas.microsoft.com/office/drawing/2010/main"/>
              </a:ext>
            </a:extLst>
          </a:blip>
          <a:stretch>
            <a:fillRect/>
          </a:stretch>
        </p:blipFill>
        <p:spPr>
          <a:xfrm>
            <a:off x="890588" y="1578731"/>
            <a:ext cx="7199312" cy="4791150"/>
          </a:xfrm>
        </p:spPr>
      </p:pic>
    </p:spTree>
    <p:extLst>
      <p:ext uri="{BB962C8B-B14F-4D97-AF65-F5344CB8AC3E}">
        <p14:creationId xmlns:p14="http://schemas.microsoft.com/office/powerpoint/2010/main" val="5133192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 xmlns:a16="http://schemas.microsoft.com/office/drawing/2014/main" id="{8B66C7AC-7DCF-F648-8AB4-D9372B1541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97874" y="1501844"/>
            <a:ext cx="3594471" cy="2299425"/>
          </a:xfrm>
          <a:prstGeom prst="rect">
            <a:avLst/>
          </a:prstGeom>
        </p:spPr>
      </p:pic>
      <p:sp>
        <p:nvSpPr>
          <p:cNvPr id="2" name="Titel 1">
            <a:extLst>
              <a:ext uri="{FF2B5EF4-FFF2-40B4-BE49-F238E27FC236}">
                <a16:creationId xmlns="" xmlns:a16="http://schemas.microsoft.com/office/drawing/2014/main" id="{6EACFE87-1B8E-43EC-88A9-8BEB8B123FDF}"/>
              </a:ext>
            </a:extLst>
          </p:cNvPr>
          <p:cNvSpPr>
            <a:spLocks noGrp="1"/>
          </p:cNvSpPr>
          <p:nvPr>
            <p:ph type="title"/>
          </p:nvPr>
        </p:nvSpPr>
        <p:spPr/>
        <p:txBody>
          <a:bodyPr/>
          <a:lstStyle/>
          <a:p>
            <a:r>
              <a:rPr lang="nl-NL" dirty="0"/>
              <a:t>Palliatieve sedatie</a:t>
            </a:r>
          </a:p>
        </p:txBody>
      </p:sp>
      <p:sp>
        <p:nvSpPr>
          <p:cNvPr id="3" name="Tijdelijke aanduiding voor inhoud 2">
            <a:extLst>
              <a:ext uri="{FF2B5EF4-FFF2-40B4-BE49-F238E27FC236}">
                <a16:creationId xmlns="" xmlns:a16="http://schemas.microsoft.com/office/drawing/2014/main" id="{76074026-B3F8-4F86-BAD2-4EF559A37C38}"/>
              </a:ext>
            </a:extLst>
          </p:cNvPr>
          <p:cNvSpPr>
            <a:spLocks noGrp="1"/>
          </p:cNvSpPr>
          <p:nvPr>
            <p:ph sz="quarter" idx="10"/>
          </p:nvPr>
        </p:nvSpPr>
        <p:spPr/>
        <p:txBody>
          <a:bodyPr/>
          <a:lstStyle/>
          <a:p>
            <a:r>
              <a:rPr lang="nl-NL" dirty="0"/>
              <a:t>Levensverwachting maximaal 2 weken</a:t>
            </a:r>
          </a:p>
          <a:p>
            <a:r>
              <a:rPr lang="nl-NL" dirty="0"/>
              <a:t>Verlagen van bewustzijn</a:t>
            </a:r>
          </a:p>
          <a:p>
            <a:r>
              <a:rPr lang="nl-NL" dirty="0"/>
              <a:t>Patiënt overlijdt aan de ziekte</a:t>
            </a:r>
          </a:p>
          <a:p>
            <a:r>
              <a:rPr lang="nl-NL" dirty="0"/>
              <a:t>Overlijden kan enkele uren tot dagen duren</a:t>
            </a:r>
          </a:p>
          <a:p>
            <a:r>
              <a:rPr lang="nl-NL" dirty="0"/>
              <a:t>Natuurlijke overlijden</a:t>
            </a:r>
          </a:p>
        </p:txBody>
      </p:sp>
      <p:pic>
        <p:nvPicPr>
          <p:cNvPr id="31" name="Tijdelijke aanduiding voor afbeelding 30">
            <a:extLst>
              <a:ext uri="{FF2B5EF4-FFF2-40B4-BE49-F238E27FC236}">
                <a16:creationId xmlns="" xmlns:a16="http://schemas.microsoft.com/office/drawing/2014/main" id="{3E70405F-6DBC-8F4A-AB04-D901C2270CD9}"/>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pic>
        <p:nvPicPr>
          <p:cNvPr id="9" name="Tijdelijke aanduiding voor afbeelding 8">
            <a:extLst>
              <a:ext uri="{FF2B5EF4-FFF2-40B4-BE49-F238E27FC236}">
                <a16:creationId xmlns="" xmlns:a16="http://schemas.microsoft.com/office/drawing/2014/main" id="{59475631-EF99-7843-9A1B-6EE452EA4060}"/>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a:xfrm>
            <a:off x="8397874" y="4159250"/>
            <a:ext cx="3592800" cy="2336400"/>
          </a:xfrm>
        </p:spPr>
      </p:pic>
    </p:spTree>
    <p:extLst>
      <p:ext uri="{BB962C8B-B14F-4D97-AF65-F5344CB8AC3E}">
        <p14:creationId xmlns:p14="http://schemas.microsoft.com/office/powerpoint/2010/main" val="32466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FE293F-2001-4848-B942-AD86F82B313A}"/>
              </a:ext>
            </a:extLst>
          </p:cNvPr>
          <p:cNvSpPr>
            <a:spLocks noGrp="1"/>
          </p:cNvSpPr>
          <p:nvPr>
            <p:ph type="title"/>
          </p:nvPr>
        </p:nvSpPr>
        <p:spPr/>
        <p:txBody>
          <a:bodyPr/>
          <a:lstStyle/>
          <a:p>
            <a:r>
              <a:rPr lang="nl-NL" sz="6600" dirty="0"/>
              <a:t>NVVE voor informatie, </a:t>
            </a:r>
            <a:br>
              <a:rPr lang="nl-NL" sz="6600" dirty="0"/>
            </a:br>
            <a:r>
              <a:rPr lang="nl-NL" sz="6600" dirty="0"/>
              <a:t>advies en steun </a:t>
            </a:r>
            <a:br>
              <a:rPr lang="nl-NL" sz="6600" dirty="0"/>
            </a:br>
            <a:r>
              <a:rPr lang="nl-NL" sz="6600" dirty="0"/>
              <a:t>bij uw keuzes rondom het levenseinde</a:t>
            </a:r>
          </a:p>
        </p:txBody>
      </p:sp>
    </p:spTree>
    <p:extLst>
      <p:ext uri="{BB962C8B-B14F-4D97-AF65-F5344CB8AC3E}">
        <p14:creationId xmlns:p14="http://schemas.microsoft.com/office/powerpoint/2010/main" val="2758016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1F56B9D-F88C-3D4E-99AB-A521180A9C15}"/>
              </a:ext>
            </a:extLst>
          </p:cNvPr>
          <p:cNvSpPr>
            <a:spLocks noGrp="1"/>
          </p:cNvSpPr>
          <p:nvPr>
            <p:ph type="title"/>
          </p:nvPr>
        </p:nvSpPr>
        <p:spPr>
          <a:xfrm>
            <a:off x="890427" y="274639"/>
            <a:ext cx="9946186" cy="871309"/>
          </a:xfrm>
        </p:spPr>
        <p:txBody>
          <a:bodyPr>
            <a:normAutofit/>
          </a:bodyPr>
          <a:lstStyle/>
          <a:p>
            <a:r>
              <a:rPr lang="nl-NL" dirty="0"/>
              <a:t>Wat de NVVE doet</a:t>
            </a:r>
          </a:p>
        </p:txBody>
      </p:sp>
      <p:sp>
        <p:nvSpPr>
          <p:cNvPr id="3" name="Tijdelijke aanduiding voor tekst 2">
            <a:extLst>
              <a:ext uri="{FF2B5EF4-FFF2-40B4-BE49-F238E27FC236}">
                <a16:creationId xmlns="" xmlns:a16="http://schemas.microsoft.com/office/drawing/2014/main" id="{1136A55D-0637-AA4F-B73E-BDC6C9476BAD}"/>
              </a:ext>
            </a:extLst>
          </p:cNvPr>
          <p:cNvSpPr>
            <a:spLocks noGrp="1"/>
          </p:cNvSpPr>
          <p:nvPr>
            <p:ph type="body" sz="quarter" idx="10"/>
          </p:nvPr>
        </p:nvSpPr>
        <p:spPr/>
        <p:txBody>
          <a:bodyPr>
            <a:normAutofit/>
          </a:bodyPr>
          <a:lstStyle/>
          <a:p>
            <a:pPr>
              <a:buClr>
                <a:srgbClr val="FF0000"/>
              </a:buClr>
            </a:pPr>
            <a:r>
              <a:rPr lang="nl-NL" sz="3200" dirty="0"/>
              <a:t>Staat naast iedereen met vragen, </a:t>
            </a:r>
            <a:br>
              <a:rPr lang="nl-NL" sz="3200" dirty="0"/>
            </a:br>
            <a:r>
              <a:rPr lang="nl-NL" sz="3200" dirty="0"/>
              <a:t>twijfels en angsten </a:t>
            </a:r>
          </a:p>
          <a:p>
            <a:pPr>
              <a:buClr>
                <a:srgbClr val="FF0000"/>
              </a:buClr>
            </a:pPr>
            <a:r>
              <a:rPr lang="nl-NL" sz="3200" dirty="0"/>
              <a:t>Brengt het levenseinde onder de aandacht</a:t>
            </a:r>
          </a:p>
          <a:p>
            <a:pPr>
              <a:buClr>
                <a:srgbClr val="FF0000"/>
              </a:buClr>
            </a:pPr>
            <a:r>
              <a:rPr lang="nl-NL" sz="3200" dirty="0"/>
              <a:t>Voorlichting en informatie</a:t>
            </a:r>
          </a:p>
          <a:p>
            <a:pPr lvl="1">
              <a:buClr>
                <a:schemeClr val="accent1"/>
              </a:buClr>
            </a:pPr>
            <a:r>
              <a:rPr lang="nl-NL" sz="2800" dirty="0"/>
              <a:t>nvve.nl</a:t>
            </a:r>
          </a:p>
          <a:p>
            <a:pPr lvl="1">
              <a:buClr>
                <a:schemeClr val="accent1"/>
              </a:buClr>
            </a:pPr>
            <a:r>
              <a:rPr lang="nl-NL" sz="2800" dirty="0"/>
              <a:t>Beurzen </a:t>
            </a:r>
          </a:p>
          <a:p>
            <a:pPr lvl="1">
              <a:buClr>
                <a:schemeClr val="accent1"/>
              </a:buClr>
            </a:pPr>
            <a:r>
              <a:rPr lang="nl-NL" sz="2800" dirty="0"/>
              <a:t>Regiobijeenkomsten</a:t>
            </a:r>
          </a:p>
          <a:p>
            <a:pPr lvl="1">
              <a:buClr>
                <a:schemeClr val="accent1"/>
              </a:buClr>
            </a:pPr>
            <a:r>
              <a:rPr lang="nl-NL" sz="2800" dirty="0"/>
              <a:t>Levenseinde Academie</a:t>
            </a:r>
          </a:p>
        </p:txBody>
      </p:sp>
      <p:pic>
        <p:nvPicPr>
          <p:cNvPr id="4" name="Afbeelding 3">
            <a:extLst>
              <a:ext uri="{FF2B5EF4-FFF2-40B4-BE49-F238E27FC236}">
                <a16:creationId xmlns="" xmlns:a16="http://schemas.microsoft.com/office/drawing/2014/main" id="{BF71D3D7-0F1F-B845-BCFA-7780A946CC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3455" y="1417639"/>
            <a:ext cx="7141867" cy="5049078"/>
          </a:xfrm>
          <a:prstGeom prst="rect">
            <a:avLst/>
          </a:prstGeom>
        </p:spPr>
      </p:pic>
    </p:spTree>
    <p:extLst>
      <p:ext uri="{BB962C8B-B14F-4D97-AF65-F5344CB8AC3E}">
        <p14:creationId xmlns:p14="http://schemas.microsoft.com/office/powerpoint/2010/main" val="33399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50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25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 xmlns:a16="http://schemas.microsoft.com/office/drawing/2014/main" id="{F5147FC2-EB03-7E4E-AFB0-5040F2A3EB3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382" y="-4878396"/>
            <a:ext cx="12088618" cy="11491069"/>
          </a:xfrm>
          <a:prstGeom prst="rect">
            <a:avLst/>
          </a:prstGeom>
        </p:spPr>
      </p:pic>
      <p:sp>
        <p:nvSpPr>
          <p:cNvPr id="2" name="Titel 1">
            <a:extLst>
              <a:ext uri="{FF2B5EF4-FFF2-40B4-BE49-F238E27FC236}">
                <a16:creationId xmlns="" xmlns:a16="http://schemas.microsoft.com/office/drawing/2014/main" id="{59C269BC-67EC-3745-BC69-6E4BB0CFD3F0}"/>
              </a:ext>
            </a:extLst>
          </p:cNvPr>
          <p:cNvSpPr>
            <a:spLocks noGrp="1"/>
          </p:cNvSpPr>
          <p:nvPr>
            <p:ph type="title"/>
          </p:nvPr>
        </p:nvSpPr>
        <p:spPr/>
        <p:txBody>
          <a:bodyPr/>
          <a:lstStyle/>
          <a:p>
            <a:r>
              <a:rPr lang="nl-NL" dirty="0"/>
              <a:t>Hoe lijden </a:t>
            </a:r>
            <a:br>
              <a:rPr lang="nl-NL" dirty="0"/>
            </a:br>
            <a:r>
              <a:rPr lang="nl-NL" dirty="0"/>
              <a:t>mensen aan dementie?</a:t>
            </a:r>
          </a:p>
        </p:txBody>
      </p:sp>
      <p:pic>
        <p:nvPicPr>
          <p:cNvPr id="9" name="Afbeelding 8">
            <a:extLst>
              <a:ext uri="{FF2B5EF4-FFF2-40B4-BE49-F238E27FC236}">
                <a16:creationId xmlns="" xmlns:a16="http://schemas.microsoft.com/office/drawing/2014/main" id="{BF2ACE01-4807-EE4A-BEC6-D0159D698C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18126" y="245327"/>
            <a:ext cx="870492" cy="859612"/>
          </a:xfrm>
          <a:prstGeom prst="rect">
            <a:avLst/>
          </a:prstGeom>
        </p:spPr>
      </p:pic>
    </p:spTree>
    <p:extLst>
      <p:ext uri="{BB962C8B-B14F-4D97-AF65-F5344CB8AC3E}">
        <p14:creationId xmlns:p14="http://schemas.microsoft.com/office/powerpoint/2010/main" val="12308727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06488B5-29A4-3548-8552-F77F566317DD}"/>
              </a:ext>
            </a:extLst>
          </p:cNvPr>
          <p:cNvSpPr>
            <a:spLocks noGrp="1"/>
          </p:cNvSpPr>
          <p:nvPr>
            <p:ph type="title"/>
          </p:nvPr>
        </p:nvSpPr>
        <p:spPr/>
        <p:txBody>
          <a:bodyPr>
            <a:normAutofit/>
          </a:bodyPr>
          <a:lstStyle/>
          <a:p>
            <a:r>
              <a:rPr lang="nl-NL" dirty="0"/>
              <a:t>NVVE voor leden</a:t>
            </a:r>
          </a:p>
        </p:txBody>
      </p:sp>
      <p:sp>
        <p:nvSpPr>
          <p:cNvPr id="3" name="Tijdelijke aanduiding voor tekst 2">
            <a:extLst>
              <a:ext uri="{FF2B5EF4-FFF2-40B4-BE49-F238E27FC236}">
                <a16:creationId xmlns="" xmlns:a16="http://schemas.microsoft.com/office/drawing/2014/main" id="{F7B3ECBB-2950-D440-9DC9-E555254EF4E1}"/>
              </a:ext>
            </a:extLst>
          </p:cNvPr>
          <p:cNvSpPr>
            <a:spLocks noGrp="1"/>
          </p:cNvSpPr>
          <p:nvPr>
            <p:ph type="body" sz="quarter" idx="10"/>
          </p:nvPr>
        </p:nvSpPr>
        <p:spPr>
          <a:xfrm>
            <a:off x="890587" y="1454150"/>
            <a:ext cx="7615057" cy="5040000"/>
          </a:xfrm>
        </p:spPr>
        <p:txBody>
          <a:bodyPr/>
          <a:lstStyle/>
          <a:p>
            <a:r>
              <a:rPr lang="nl-NL" dirty="0"/>
              <a:t>Verstrekt wilsverklaringen </a:t>
            </a:r>
          </a:p>
          <a:p>
            <a:r>
              <a:rPr lang="nl-NL" dirty="0"/>
              <a:t>Spreekuren wilsverklaringen </a:t>
            </a:r>
          </a:p>
          <a:p>
            <a:r>
              <a:rPr lang="nl-NL" dirty="0"/>
              <a:t>Steunpunt juridische vragen</a:t>
            </a:r>
          </a:p>
          <a:p>
            <a:r>
              <a:rPr lang="nl-NL" dirty="0"/>
              <a:t>Steunpunt levenseinde en dementie</a:t>
            </a:r>
          </a:p>
          <a:p>
            <a:r>
              <a:rPr lang="nl-NL" dirty="0"/>
              <a:t>Adviescentrum voor advies en steun</a:t>
            </a:r>
          </a:p>
          <a:p>
            <a:r>
              <a:rPr lang="nl-NL" dirty="0"/>
              <a:t>Kwartaalblad Relevant</a:t>
            </a:r>
          </a:p>
        </p:txBody>
      </p:sp>
      <p:pic>
        <p:nvPicPr>
          <p:cNvPr id="4" name="Afbeelding 3">
            <a:extLst>
              <a:ext uri="{FF2B5EF4-FFF2-40B4-BE49-F238E27FC236}">
                <a16:creationId xmlns="" xmlns:a16="http://schemas.microsoft.com/office/drawing/2014/main" id="{22E2187D-E956-634C-8FB4-42ECD65E38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05732" y="4790099"/>
            <a:ext cx="1396807" cy="1548000"/>
          </a:xfrm>
          <a:prstGeom prst="rect">
            <a:avLst/>
          </a:prstGeom>
        </p:spPr>
      </p:pic>
      <p:pic>
        <p:nvPicPr>
          <p:cNvPr id="5" name="Afbeelding 4">
            <a:extLst>
              <a:ext uri="{FF2B5EF4-FFF2-40B4-BE49-F238E27FC236}">
                <a16:creationId xmlns="" xmlns:a16="http://schemas.microsoft.com/office/drawing/2014/main" id="{2C7C2B0C-8E87-2F47-8F80-128053D8AF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77418" y="1473259"/>
            <a:ext cx="1414332" cy="1518599"/>
          </a:xfrm>
          <a:prstGeom prst="rect">
            <a:avLst/>
          </a:prstGeom>
        </p:spPr>
      </p:pic>
      <p:pic>
        <p:nvPicPr>
          <p:cNvPr id="6" name="Afbeelding 5">
            <a:extLst>
              <a:ext uri="{FF2B5EF4-FFF2-40B4-BE49-F238E27FC236}">
                <a16:creationId xmlns="" xmlns:a16="http://schemas.microsoft.com/office/drawing/2014/main" id="{678F5D39-B1D9-F64C-9A2D-1CCB782DD5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616953" y="3076233"/>
            <a:ext cx="1500400" cy="1337597"/>
          </a:xfrm>
          <a:prstGeom prst="rect">
            <a:avLst/>
          </a:prstGeom>
        </p:spPr>
      </p:pic>
      <p:pic>
        <p:nvPicPr>
          <p:cNvPr id="7" name="Afbeelding 6">
            <a:extLst>
              <a:ext uri="{FF2B5EF4-FFF2-40B4-BE49-F238E27FC236}">
                <a16:creationId xmlns="" xmlns:a16="http://schemas.microsoft.com/office/drawing/2014/main" id="{E47D4AB6-9DBF-DB41-A934-6D0758F542E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05732" y="3076233"/>
            <a:ext cx="1459376" cy="1439999"/>
          </a:xfrm>
          <a:prstGeom prst="rect">
            <a:avLst/>
          </a:prstGeom>
        </p:spPr>
      </p:pic>
      <p:pic>
        <p:nvPicPr>
          <p:cNvPr id="8" name="Afbeelding 7">
            <a:extLst>
              <a:ext uri="{FF2B5EF4-FFF2-40B4-BE49-F238E27FC236}">
                <a16:creationId xmlns="" xmlns:a16="http://schemas.microsoft.com/office/drawing/2014/main" id="{C9352908-0077-9749-8A52-BF77CB556F7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505732" y="1473258"/>
            <a:ext cx="1585645" cy="1440000"/>
          </a:xfrm>
          <a:prstGeom prst="rect">
            <a:avLst/>
          </a:prstGeom>
        </p:spPr>
      </p:pic>
      <p:pic>
        <p:nvPicPr>
          <p:cNvPr id="9" name="Afbeelding 8">
            <a:extLst>
              <a:ext uri="{FF2B5EF4-FFF2-40B4-BE49-F238E27FC236}">
                <a16:creationId xmlns="" xmlns:a16="http://schemas.microsoft.com/office/drawing/2014/main" id="{94D8ADDD-ED37-D54C-A634-9A6BE3765BE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777418" y="4565238"/>
            <a:ext cx="1639509" cy="1970628"/>
          </a:xfrm>
          <a:prstGeom prst="rect">
            <a:avLst/>
          </a:prstGeom>
        </p:spPr>
      </p:pic>
    </p:spTree>
    <p:extLst>
      <p:ext uri="{BB962C8B-B14F-4D97-AF65-F5344CB8AC3E}">
        <p14:creationId xmlns:p14="http://schemas.microsoft.com/office/powerpoint/2010/main" val="3149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additive="base">
                                        <p:cTn id="5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E1DE6CB-7FD4-A34F-A098-71E183909585}"/>
              </a:ext>
            </a:extLst>
          </p:cNvPr>
          <p:cNvSpPr>
            <a:spLocks noGrp="1"/>
          </p:cNvSpPr>
          <p:nvPr>
            <p:ph type="title"/>
          </p:nvPr>
        </p:nvSpPr>
        <p:spPr>
          <a:xfrm>
            <a:off x="890427" y="274639"/>
            <a:ext cx="10116879" cy="871309"/>
          </a:xfrm>
        </p:spPr>
        <p:txBody>
          <a:bodyPr>
            <a:noAutofit/>
          </a:bodyPr>
          <a:lstStyle/>
          <a:p>
            <a:r>
              <a:rPr lang="nl-NL" dirty="0"/>
              <a:t>Informatie, advies en steun:</a:t>
            </a:r>
          </a:p>
        </p:txBody>
      </p:sp>
      <p:sp>
        <p:nvSpPr>
          <p:cNvPr id="3" name="Tijdelijke aanduiding voor tekst 2">
            <a:extLst>
              <a:ext uri="{FF2B5EF4-FFF2-40B4-BE49-F238E27FC236}">
                <a16:creationId xmlns="" xmlns:a16="http://schemas.microsoft.com/office/drawing/2014/main" id="{2DE77B5B-DF24-4C4C-BD77-848385ADE6A0}"/>
              </a:ext>
            </a:extLst>
          </p:cNvPr>
          <p:cNvSpPr>
            <a:spLocks noGrp="1"/>
          </p:cNvSpPr>
          <p:nvPr>
            <p:ph type="body" sz="quarter" idx="10"/>
          </p:nvPr>
        </p:nvSpPr>
        <p:spPr>
          <a:xfrm>
            <a:off x="890589" y="1385888"/>
            <a:ext cx="6789588" cy="5197475"/>
          </a:xfrm>
        </p:spPr>
        <p:txBody>
          <a:bodyPr/>
          <a:lstStyle/>
          <a:p>
            <a:pPr marL="0" indent="0" algn="r">
              <a:buNone/>
            </a:pPr>
            <a:endParaRPr lang="nl-NL" sz="4800" dirty="0"/>
          </a:p>
          <a:p>
            <a:pPr marL="0" indent="0" algn="r">
              <a:buNone/>
            </a:pPr>
            <a:r>
              <a:rPr lang="nl-NL" sz="4800" dirty="0"/>
              <a:t>020-6200690</a:t>
            </a:r>
          </a:p>
          <a:p>
            <a:pPr marL="0" indent="0" algn="r">
              <a:buNone/>
            </a:pPr>
            <a:r>
              <a:rPr lang="nl-NL" sz="4800" dirty="0"/>
              <a:t>nvve.nl/contact</a:t>
            </a:r>
          </a:p>
          <a:p>
            <a:endParaRPr lang="nl-NL" dirty="0"/>
          </a:p>
        </p:txBody>
      </p:sp>
      <p:pic>
        <p:nvPicPr>
          <p:cNvPr id="4" name="Afbeelding 3">
            <a:extLst>
              <a:ext uri="{FF2B5EF4-FFF2-40B4-BE49-F238E27FC236}">
                <a16:creationId xmlns="" xmlns:a16="http://schemas.microsoft.com/office/drawing/2014/main" id="{25864564-B38C-8643-A6CE-BFC2CAD999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80254" y="1765508"/>
            <a:ext cx="3659272" cy="4398309"/>
          </a:xfrm>
          <a:prstGeom prst="rect">
            <a:avLst/>
          </a:prstGeom>
        </p:spPr>
      </p:pic>
    </p:spTree>
    <p:extLst>
      <p:ext uri="{BB962C8B-B14F-4D97-AF65-F5344CB8AC3E}">
        <p14:creationId xmlns:p14="http://schemas.microsoft.com/office/powerpoint/2010/main" val="2413355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r>
              <a:rPr lang="nl-NL" dirty="0"/>
              <a:t>Samenvatting:</a:t>
            </a:r>
          </a:p>
        </p:txBody>
      </p:sp>
      <p:sp>
        <p:nvSpPr>
          <p:cNvPr id="4099" name="Rectangle 5"/>
          <p:cNvSpPr>
            <a:spLocks noGrp="1" noChangeArrowheads="1"/>
          </p:cNvSpPr>
          <p:nvPr>
            <p:ph type="body" sz="quarter" idx="10"/>
          </p:nvPr>
        </p:nvSpPr>
        <p:spPr/>
        <p:txBody>
          <a:bodyPr/>
          <a:lstStyle/>
          <a:p>
            <a:pPr>
              <a:buClr>
                <a:srgbClr val="6DBADA"/>
              </a:buClr>
            </a:pPr>
            <a:r>
              <a:rPr lang="nl-NL" dirty="0"/>
              <a:t>Wat dementie is</a:t>
            </a:r>
          </a:p>
          <a:p>
            <a:pPr>
              <a:buClr>
                <a:srgbClr val="003C58"/>
              </a:buClr>
            </a:pPr>
            <a:r>
              <a:rPr lang="nl-NL" dirty="0"/>
              <a:t>Het lijden met dementie</a:t>
            </a:r>
          </a:p>
          <a:p>
            <a:pPr>
              <a:buClr>
                <a:srgbClr val="4F968B"/>
              </a:buClr>
            </a:pPr>
            <a:r>
              <a:rPr lang="nl-NL" dirty="0"/>
              <a:t>Euthanasie bij dementie kan </a:t>
            </a:r>
          </a:p>
          <a:p>
            <a:pPr>
              <a:buClr>
                <a:schemeClr val="accent4"/>
              </a:buClr>
            </a:pPr>
            <a:r>
              <a:rPr lang="nl-NL" dirty="0"/>
              <a:t>Een stappenplan</a:t>
            </a:r>
          </a:p>
          <a:p>
            <a:pPr>
              <a:buClr>
                <a:srgbClr val="ED6C77"/>
              </a:buClr>
            </a:pPr>
            <a:r>
              <a:rPr lang="nl-NL" dirty="0"/>
              <a:t>Als euthanasie niet (meer) kan</a:t>
            </a:r>
          </a:p>
          <a:p>
            <a:pPr>
              <a:buClr>
                <a:srgbClr val="4F968B"/>
              </a:buClr>
            </a:pPr>
            <a:endParaRPr lang="nl-NL" dirty="0"/>
          </a:p>
          <a:p>
            <a:pPr>
              <a:buClr>
                <a:srgbClr val="6DBADA"/>
              </a:buClr>
            </a:pPr>
            <a:r>
              <a:rPr lang="nl-NL" dirty="0"/>
              <a:t>De NVVE voor informatie, advies en steun</a:t>
            </a:r>
          </a:p>
        </p:txBody>
      </p:sp>
    </p:spTree>
    <p:extLst>
      <p:ext uri="{BB962C8B-B14F-4D97-AF65-F5344CB8AC3E}">
        <p14:creationId xmlns:p14="http://schemas.microsoft.com/office/powerpoint/2010/main" val="51453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9">
                                            <p:txEl>
                                              <p:pRg st="6" end="6"/>
                                            </p:txEl>
                                          </p:spTgt>
                                        </p:tgtEl>
                                        <p:attrNameLst>
                                          <p:attrName>style.visibility</p:attrName>
                                        </p:attrNameLst>
                                      </p:cBhvr>
                                      <p:to>
                                        <p:strVal val="visible"/>
                                      </p:to>
                                    </p:set>
                                    <p:anim calcmode="lin" valueType="num">
                                      <p:cBhvr additive="base">
                                        <p:cTn id="37" dur="500" fill="hold"/>
                                        <p:tgtEl>
                                          <p:spTgt spid="409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 xmlns:a16="http://schemas.microsoft.com/office/drawing/2014/main" id="{7370F86D-1F75-4AC7-95C8-359B914F8C4F}"/>
              </a:ext>
            </a:extLst>
          </p:cNvPr>
          <p:cNvSpPr>
            <a:spLocks noGrp="1"/>
          </p:cNvSpPr>
          <p:nvPr>
            <p:ph type="title"/>
          </p:nvPr>
        </p:nvSpPr>
        <p:spPr/>
        <p:txBody>
          <a:bodyPr>
            <a:noAutofit/>
          </a:bodyPr>
          <a:lstStyle/>
          <a:p>
            <a:r>
              <a:rPr lang="nl-NL" dirty="0"/>
              <a:t>Tijd voor </a:t>
            </a:r>
            <a:br>
              <a:rPr lang="nl-NL" dirty="0"/>
            </a:br>
            <a:r>
              <a:rPr lang="nl-NL" dirty="0"/>
              <a:t>laatste vragen</a:t>
            </a:r>
          </a:p>
        </p:txBody>
      </p:sp>
      <p:pic>
        <p:nvPicPr>
          <p:cNvPr id="3" name="Afbeelding 2">
            <a:extLst>
              <a:ext uri="{FF2B5EF4-FFF2-40B4-BE49-F238E27FC236}">
                <a16:creationId xmlns="" xmlns:a16="http://schemas.microsoft.com/office/drawing/2014/main" id="{0CD06EE9-0457-42FC-9870-DE3F9C408D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97771" y="1832239"/>
            <a:ext cx="3261139" cy="3943351"/>
          </a:xfrm>
          <a:prstGeom prst="rect">
            <a:avLst/>
          </a:prstGeom>
        </p:spPr>
      </p:pic>
    </p:spTree>
    <p:extLst>
      <p:ext uri="{BB962C8B-B14F-4D97-AF65-F5344CB8AC3E}">
        <p14:creationId xmlns:p14="http://schemas.microsoft.com/office/powerpoint/2010/main" val="2599420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title"/>
          </p:nvPr>
        </p:nvSpPr>
        <p:spPr/>
        <p:txBody>
          <a:bodyPr>
            <a:normAutofit/>
          </a:bodyPr>
          <a:lstStyle/>
          <a:p>
            <a:r>
              <a:rPr lang="nl-NL" dirty="0"/>
              <a:t>Vragen over het levenseinde? </a:t>
            </a:r>
            <a:br>
              <a:rPr lang="nl-NL" dirty="0"/>
            </a:br>
            <a:r>
              <a:rPr lang="nl-NL" dirty="0"/>
              <a:t>Wij zijn ervoor.</a:t>
            </a:r>
            <a:endParaRPr lang="nl-NL" i="1" dirty="0"/>
          </a:p>
        </p:txBody>
      </p:sp>
      <p:sp>
        <p:nvSpPr>
          <p:cNvPr id="2" name="Tekstvak 1">
            <a:extLst>
              <a:ext uri="{FF2B5EF4-FFF2-40B4-BE49-F238E27FC236}">
                <a16:creationId xmlns="" xmlns:a16="http://schemas.microsoft.com/office/drawing/2014/main" id="{FC9C82ED-7514-4A06-B786-1DCF202845E8}"/>
              </a:ext>
            </a:extLst>
          </p:cNvPr>
          <p:cNvSpPr txBox="1"/>
          <p:nvPr/>
        </p:nvSpPr>
        <p:spPr>
          <a:xfrm>
            <a:off x="7964904" y="5577840"/>
            <a:ext cx="3633537" cy="784830"/>
          </a:xfrm>
          <a:prstGeom prst="rect">
            <a:avLst/>
          </a:prstGeom>
          <a:noFill/>
        </p:spPr>
        <p:txBody>
          <a:bodyPr wrap="square" rtlCol="0">
            <a:spAutoFit/>
          </a:bodyPr>
          <a:lstStyle/>
          <a:p>
            <a:pPr algn="r"/>
            <a:r>
              <a:rPr lang="nl-NL" sz="4500" b="1" dirty="0">
                <a:solidFill>
                  <a:schemeClr val="tx2"/>
                </a:solidFill>
              </a:rPr>
              <a:t>nvve.nl</a:t>
            </a:r>
          </a:p>
        </p:txBody>
      </p:sp>
    </p:spTree>
    <p:extLst>
      <p:ext uri="{BB962C8B-B14F-4D97-AF65-F5344CB8AC3E}">
        <p14:creationId xmlns:p14="http://schemas.microsoft.com/office/powerpoint/2010/main" val="177025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2755417-C49E-4F48-9C27-F40476EA4429}"/>
              </a:ext>
            </a:extLst>
          </p:cNvPr>
          <p:cNvSpPr>
            <a:spLocks noGrp="1"/>
          </p:cNvSpPr>
          <p:nvPr>
            <p:ph type="title"/>
          </p:nvPr>
        </p:nvSpPr>
        <p:spPr/>
        <p:txBody>
          <a:bodyPr>
            <a:normAutofit fontScale="90000"/>
          </a:bodyPr>
          <a:lstStyle/>
          <a:p>
            <a:r>
              <a:rPr lang="nl-NL" sz="4800" dirty="0"/>
              <a:t>Hoe lijden mensen aan dementie?</a:t>
            </a:r>
            <a:endParaRPr lang="nl-NL" dirty="0"/>
          </a:p>
        </p:txBody>
      </p:sp>
      <p:sp>
        <p:nvSpPr>
          <p:cNvPr id="3" name="Tijdelijke aanduiding voor inhoud 2">
            <a:extLst>
              <a:ext uri="{FF2B5EF4-FFF2-40B4-BE49-F238E27FC236}">
                <a16:creationId xmlns="" xmlns:a16="http://schemas.microsoft.com/office/drawing/2014/main" id="{D5606F11-1BB5-CC4E-A058-08A37547B09F}"/>
              </a:ext>
            </a:extLst>
          </p:cNvPr>
          <p:cNvSpPr>
            <a:spLocks noGrp="1"/>
          </p:cNvSpPr>
          <p:nvPr>
            <p:ph sz="quarter" idx="10"/>
          </p:nvPr>
        </p:nvSpPr>
        <p:spPr/>
        <p:txBody>
          <a:bodyPr/>
          <a:lstStyle/>
          <a:p>
            <a:r>
              <a:rPr lang="nl-NL" dirty="0"/>
              <a:t>Lijden aan symptomen van het dement zijn</a:t>
            </a:r>
          </a:p>
          <a:p>
            <a:r>
              <a:rPr lang="nl-NL" dirty="0"/>
              <a:t>Lijden aan de vooruitzichten van dement zijn</a:t>
            </a:r>
            <a:br>
              <a:rPr lang="nl-NL" dirty="0"/>
            </a:br>
            <a:r>
              <a:rPr lang="nl-NL" dirty="0"/>
              <a:t>bijvoorbeeld:</a:t>
            </a:r>
          </a:p>
          <a:p>
            <a:pPr lvl="1"/>
            <a:r>
              <a:rPr lang="nl-NL" dirty="0"/>
              <a:t>Verergering van klachten</a:t>
            </a:r>
          </a:p>
          <a:p>
            <a:pPr lvl="1"/>
            <a:r>
              <a:rPr lang="nl-NL" dirty="0"/>
              <a:t>Wilsonbekwaamheid</a:t>
            </a:r>
          </a:p>
          <a:p>
            <a:pPr lvl="1"/>
            <a:r>
              <a:rPr lang="nl-NL" dirty="0"/>
              <a:t>Verdere ontluistering</a:t>
            </a:r>
          </a:p>
          <a:p>
            <a:pPr lvl="1"/>
            <a:r>
              <a:rPr lang="nl-NL" dirty="0"/>
              <a:t>Verlies van regie</a:t>
            </a:r>
          </a:p>
          <a:p>
            <a:pPr lvl="1"/>
            <a:r>
              <a:rPr lang="nl-NL" dirty="0"/>
              <a:t>Etc.</a:t>
            </a:r>
          </a:p>
          <a:p>
            <a:endParaRPr lang="nl-NL" dirty="0"/>
          </a:p>
        </p:txBody>
      </p:sp>
      <p:pic>
        <p:nvPicPr>
          <p:cNvPr id="4" name="Afbeelding 3">
            <a:extLst>
              <a:ext uri="{FF2B5EF4-FFF2-40B4-BE49-F238E27FC236}">
                <a16:creationId xmlns="" xmlns:a16="http://schemas.microsoft.com/office/drawing/2014/main" id="{DD24C495-4C41-204F-9DC6-0A3AD62980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74923" y="1454150"/>
            <a:ext cx="3545064" cy="2336800"/>
          </a:xfrm>
          <a:prstGeom prst="rect">
            <a:avLst/>
          </a:prstGeom>
        </p:spPr>
      </p:pic>
      <p:pic>
        <p:nvPicPr>
          <p:cNvPr id="5" name="Afbeelding 4">
            <a:extLst>
              <a:ext uri="{FF2B5EF4-FFF2-40B4-BE49-F238E27FC236}">
                <a16:creationId xmlns="" xmlns:a16="http://schemas.microsoft.com/office/drawing/2014/main" id="{E72B319D-3C1C-EB4D-B6C9-50D431753A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74923" y="4099152"/>
            <a:ext cx="3545064" cy="2220324"/>
          </a:xfrm>
          <a:prstGeom prst="rect">
            <a:avLst/>
          </a:prstGeom>
        </p:spPr>
      </p:pic>
    </p:spTree>
    <p:extLst>
      <p:ext uri="{BB962C8B-B14F-4D97-AF65-F5344CB8AC3E}">
        <p14:creationId xmlns:p14="http://schemas.microsoft.com/office/powerpoint/2010/main" val="302016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 xmlns:a16="http://schemas.microsoft.com/office/drawing/2014/main" id="{EA593F5B-F217-47EE-B1A4-3E0AD50A4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75"/>
            <a:ext cx="12192000" cy="8128000"/>
          </a:xfrm>
          <a:prstGeom prst="rect">
            <a:avLst/>
          </a:prstGeom>
        </p:spPr>
      </p:pic>
      <p:sp>
        <p:nvSpPr>
          <p:cNvPr id="2" name="Titel 1">
            <a:extLst>
              <a:ext uri="{FF2B5EF4-FFF2-40B4-BE49-F238E27FC236}">
                <a16:creationId xmlns="" xmlns:a16="http://schemas.microsoft.com/office/drawing/2014/main" id="{09575217-85FD-9E4A-8281-A0B415932196}"/>
              </a:ext>
            </a:extLst>
          </p:cNvPr>
          <p:cNvSpPr>
            <a:spLocks noGrp="1"/>
          </p:cNvSpPr>
          <p:nvPr>
            <p:ph type="title"/>
          </p:nvPr>
        </p:nvSpPr>
        <p:spPr/>
        <p:txBody>
          <a:bodyPr/>
          <a:lstStyle/>
          <a:p>
            <a:r>
              <a:rPr lang="nl-NL" dirty="0"/>
              <a:t>Euthanasie</a:t>
            </a:r>
          </a:p>
        </p:txBody>
      </p:sp>
      <p:pic>
        <p:nvPicPr>
          <p:cNvPr id="5" name="Afbeelding 4">
            <a:extLst>
              <a:ext uri="{FF2B5EF4-FFF2-40B4-BE49-F238E27FC236}">
                <a16:creationId xmlns="" xmlns:a16="http://schemas.microsoft.com/office/drawing/2014/main" id="{9FAB5782-5721-224A-82EA-C83EBB9F7A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3631150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6E16676-7329-BF4D-BCE3-F4A35A252F06}"/>
              </a:ext>
            </a:extLst>
          </p:cNvPr>
          <p:cNvSpPr>
            <a:spLocks noGrp="1"/>
          </p:cNvSpPr>
          <p:nvPr>
            <p:ph type="title"/>
          </p:nvPr>
        </p:nvSpPr>
        <p:spPr/>
        <p:txBody>
          <a:bodyPr/>
          <a:lstStyle/>
          <a:p>
            <a:r>
              <a:rPr lang="nl-NL" sz="6600" dirty="0"/>
              <a:t>Mag euthanasie </a:t>
            </a:r>
            <a:br>
              <a:rPr lang="nl-NL" sz="6600" dirty="0"/>
            </a:br>
            <a:r>
              <a:rPr lang="nl-NL" sz="6600" dirty="0"/>
              <a:t>bij dementie?</a:t>
            </a:r>
          </a:p>
        </p:txBody>
      </p:sp>
      <p:sp>
        <p:nvSpPr>
          <p:cNvPr id="3" name="Titel 1">
            <a:extLst>
              <a:ext uri="{FF2B5EF4-FFF2-40B4-BE49-F238E27FC236}">
                <a16:creationId xmlns="" xmlns:a16="http://schemas.microsoft.com/office/drawing/2014/main" id="{BD6B4831-CC75-2F4C-8A9E-FC930A2AD407}"/>
              </a:ext>
            </a:extLst>
          </p:cNvPr>
          <p:cNvSpPr txBox="1">
            <a:spLocks/>
          </p:cNvSpPr>
          <p:nvPr/>
        </p:nvSpPr>
        <p:spPr>
          <a:xfrm>
            <a:off x="849627" y="4124755"/>
            <a:ext cx="5206268" cy="2191822"/>
          </a:xfrm>
          <a:prstGeom prst="rect">
            <a:avLst/>
          </a:prstGeom>
        </p:spPr>
        <p:txBody>
          <a:bodyPr vert="horz" lIns="91440" tIns="45720" rIns="91440" bIns="45720" rtlCol="0" anchor="ctr">
            <a:noAutofit/>
          </a:bodyPr>
          <a:lstStyle>
            <a:lvl1pPr algn="l" defTabSz="1219170" rtl="0" eaLnBrk="1" latinLnBrk="0" hangingPunct="1">
              <a:spcBef>
                <a:spcPct val="0"/>
              </a:spcBef>
              <a:buNone/>
              <a:defRPr sz="6000" b="1" i="0" kern="1200" baseline="0">
                <a:solidFill>
                  <a:schemeClr val="bg1"/>
                </a:solidFill>
                <a:effectLst/>
                <a:latin typeface="TheMix- Plain" pitchFamily="2" charset="0"/>
                <a:ea typeface="Source Sans Pro" panose="020B0503030403020204" pitchFamily="34" charset="0"/>
                <a:cs typeface="+mj-cs"/>
              </a:defRPr>
            </a:lvl1pPr>
          </a:lstStyle>
          <a:p>
            <a:r>
              <a:rPr lang="nl-NL" sz="20000" dirty="0">
                <a:solidFill>
                  <a:srgbClr val="CF000C"/>
                </a:solidFill>
              </a:rPr>
              <a:t>JA</a:t>
            </a:r>
          </a:p>
        </p:txBody>
      </p:sp>
    </p:spTree>
    <p:extLst>
      <p:ext uri="{BB962C8B-B14F-4D97-AF65-F5344CB8AC3E}">
        <p14:creationId xmlns:p14="http://schemas.microsoft.com/office/powerpoint/2010/main" val="412682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 xmlns:a16="http://schemas.microsoft.com/office/drawing/2014/main" id="{8A5C8B93-25AD-4FA9-A3E2-1F787BD399AC}"/>
              </a:ext>
            </a:extLst>
          </p:cNvPr>
          <p:cNvSpPr>
            <a:spLocks noGrp="1"/>
          </p:cNvSpPr>
          <p:nvPr>
            <p:ph type="title"/>
          </p:nvPr>
        </p:nvSpPr>
        <p:spPr/>
        <p:txBody>
          <a:bodyPr/>
          <a:lstStyle/>
          <a:p>
            <a:r>
              <a:rPr lang="nl-NL" dirty="0"/>
              <a:t>Euthanasie kan én mag</a:t>
            </a:r>
          </a:p>
        </p:txBody>
      </p:sp>
      <p:sp>
        <p:nvSpPr>
          <p:cNvPr id="10" name="Tijdelijke aanduiding voor inhoud 9">
            <a:extLst>
              <a:ext uri="{FF2B5EF4-FFF2-40B4-BE49-F238E27FC236}">
                <a16:creationId xmlns="" xmlns:a16="http://schemas.microsoft.com/office/drawing/2014/main" id="{54870211-14BC-4BF7-BA48-2632F026F627}"/>
              </a:ext>
            </a:extLst>
          </p:cNvPr>
          <p:cNvSpPr>
            <a:spLocks noGrp="1"/>
          </p:cNvSpPr>
          <p:nvPr>
            <p:ph sz="quarter" idx="10"/>
          </p:nvPr>
        </p:nvSpPr>
        <p:spPr/>
        <p:txBody>
          <a:bodyPr/>
          <a:lstStyle/>
          <a:p>
            <a:r>
              <a:rPr lang="nl-NL" dirty="0"/>
              <a:t>Euthanasie bij dementie kan</a:t>
            </a:r>
            <a:br>
              <a:rPr lang="nl-NL" dirty="0"/>
            </a:br>
            <a:r>
              <a:rPr lang="nl-NL" dirty="0"/>
              <a:t>als de arts kan voldoen aan alle zorgvuldigheidseisen</a:t>
            </a:r>
          </a:p>
          <a:p>
            <a:endParaRPr lang="nl-NL" dirty="0"/>
          </a:p>
          <a:p>
            <a:r>
              <a:rPr lang="nl-NL" dirty="0"/>
              <a:t>Steunpunt levenseinde en dementie</a:t>
            </a:r>
          </a:p>
        </p:txBody>
      </p:sp>
      <p:pic>
        <p:nvPicPr>
          <p:cNvPr id="16" name="Tijdelijke aanduiding voor afbeelding 20">
            <a:extLst>
              <a:ext uri="{FF2B5EF4-FFF2-40B4-BE49-F238E27FC236}">
                <a16:creationId xmlns="" xmlns:a16="http://schemas.microsoft.com/office/drawing/2014/main" id="{1019AABC-2F6F-4B0C-AEEA-5584452229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41974" y="1462088"/>
            <a:ext cx="3504600" cy="2336400"/>
          </a:xfrm>
          <a:prstGeom prst="rect">
            <a:avLst/>
          </a:prstGeom>
        </p:spPr>
      </p:pic>
      <p:pic>
        <p:nvPicPr>
          <p:cNvPr id="17" name="Afbeelding 16" descr="Afbeelding met tekening&#10;&#10;Automatisch gegenereerde beschrijving">
            <a:extLst>
              <a:ext uri="{FF2B5EF4-FFF2-40B4-BE49-F238E27FC236}">
                <a16:creationId xmlns="" xmlns:a16="http://schemas.microsoft.com/office/drawing/2014/main" id="{C6642493-5681-4C10-8C95-F7E7D15727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97874" y="3986450"/>
            <a:ext cx="2367838" cy="2336400"/>
          </a:xfrm>
          <a:prstGeom prst="rect">
            <a:avLst/>
          </a:prstGeom>
        </p:spPr>
      </p:pic>
    </p:spTree>
    <p:extLst>
      <p:ext uri="{BB962C8B-B14F-4D97-AF65-F5344CB8AC3E}">
        <p14:creationId xmlns:p14="http://schemas.microsoft.com/office/powerpoint/2010/main" val="410995389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BA907C-EC86-6541-B0D5-86B6252E69E7}"/>
              </a:ext>
            </a:extLst>
          </p:cNvPr>
          <p:cNvSpPr>
            <a:spLocks noGrp="1"/>
          </p:cNvSpPr>
          <p:nvPr>
            <p:ph type="title"/>
          </p:nvPr>
        </p:nvSpPr>
        <p:spPr/>
        <p:txBody>
          <a:bodyPr/>
          <a:lstStyle/>
          <a:p>
            <a:r>
              <a:rPr lang="nl-NL" dirty="0"/>
              <a:t>Zorgvuldigheidseisen</a:t>
            </a:r>
          </a:p>
        </p:txBody>
      </p:sp>
      <p:sp>
        <p:nvSpPr>
          <p:cNvPr id="3" name="Tijdelijke aanduiding voor tekst 2">
            <a:extLst>
              <a:ext uri="{FF2B5EF4-FFF2-40B4-BE49-F238E27FC236}">
                <a16:creationId xmlns="" xmlns:a16="http://schemas.microsoft.com/office/drawing/2014/main" id="{6EE6B92C-8C99-CB4F-BF1C-2D3AC0F6AA3A}"/>
              </a:ext>
            </a:extLst>
          </p:cNvPr>
          <p:cNvSpPr>
            <a:spLocks noGrp="1"/>
          </p:cNvSpPr>
          <p:nvPr>
            <p:ph sz="quarter" idx="10"/>
          </p:nvPr>
        </p:nvSpPr>
        <p:spPr/>
        <p:txBody>
          <a:bodyPr/>
          <a:lstStyle/>
          <a:p>
            <a:pPr marL="514350" indent="-514350">
              <a:buSzPct val="100000"/>
              <a:buFont typeface="+mj-lt"/>
              <a:buAutoNum type="alphaLcPeriod"/>
            </a:pPr>
            <a:r>
              <a:rPr lang="nl-NL" dirty="0"/>
              <a:t>vrijwillig en weloverwogen verzoek</a:t>
            </a:r>
          </a:p>
          <a:p>
            <a:pPr marL="514350" indent="-514350">
              <a:buSzPct val="100000"/>
              <a:buFont typeface="+mj-lt"/>
              <a:buAutoNum type="alphaLcPeriod"/>
            </a:pPr>
            <a:r>
              <a:rPr lang="nl-NL" dirty="0"/>
              <a:t>uitzichtloos en ondraaglijk lijden</a:t>
            </a:r>
          </a:p>
          <a:p>
            <a:pPr marL="514350" indent="-514350">
              <a:buSzPct val="100000"/>
              <a:buFont typeface="+mj-lt"/>
              <a:buAutoNum type="alphaLcPeriod"/>
            </a:pPr>
            <a:r>
              <a:rPr lang="nl-NL" dirty="0"/>
              <a:t>patiënt informeren over situatie en vooruitzichten</a:t>
            </a:r>
          </a:p>
          <a:p>
            <a:pPr marL="514350" indent="-514350">
              <a:buSzPct val="100000"/>
              <a:buFont typeface="+mj-lt"/>
              <a:buAutoNum type="alphaLcPeriod"/>
            </a:pPr>
            <a:r>
              <a:rPr lang="nl-NL" dirty="0"/>
              <a:t>geen redelijke andere oplossing mogelijk</a:t>
            </a:r>
          </a:p>
          <a:p>
            <a:pPr marL="514350" indent="-514350">
              <a:buSzPct val="100000"/>
              <a:buFont typeface="+mj-lt"/>
              <a:buAutoNum type="alphaLcPeriod"/>
            </a:pPr>
            <a:r>
              <a:rPr lang="nl-NL" dirty="0"/>
              <a:t>oordeel van tenminste één andere arts</a:t>
            </a:r>
          </a:p>
          <a:p>
            <a:pPr marL="514350" indent="-514350">
              <a:buSzPct val="100000"/>
              <a:buFont typeface="+mj-lt"/>
              <a:buAutoNum type="alphaLcPeriod"/>
            </a:pPr>
            <a:r>
              <a:rPr lang="nl-NL" dirty="0"/>
              <a:t>medisch zorgvuldige uitvoering</a:t>
            </a:r>
          </a:p>
        </p:txBody>
      </p:sp>
      <p:sp>
        <p:nvSpPr>
          <p:cNvPr id="6" name="Tijdelijke aanduiding voor afbeelding 5">
            <a:extLst>
              <a:ext uri="{FF2B5EF4-FFF2-40B4-BE49-F238E27FC236}">
                <a16:creationId xmlns="" xmlns:a16="http://schemas.microsoft.com/office/drawing/2014/main" id="{D10CCBC0-3363-4EE4-BE16-18743ED10E37}"/>
              </a:ext>
            </a:extLst>
          </p:cNvPr>
          <p:cNvSpPr>
            <a:spLocks noGrp="1"/>
          </p:cNvSpPr>
          <p:nvPr>
            <p:ph type="pic" sz="quarter" idx="11"/>
          </p:nvPr>
        </p:nvSpPr>
        <p:spPr/>
      </p:sp>
      <p:sp>
        <p:nvSpPr>
          <p:cNvPr id="7" name="Tijdelijke aanduiding voor afbeelding 6">
            <a:extLst>
              <a:ext uri="{FF2B5EF4-FFF2-40B4-BE49-F238E27FC236}">
                <a16:creationId xmlns="" xmlns:a16="http://schemas.microsoft.com/office/drawing/2014/main" id="{0A0DD9B4-01C8-41F7-A0A7-16BA9B245119}"/>
              </a:ext>
            </a:extLst>
          </p:cNvPr>
          <p:cNvSpPr>
            <a:spLocks noGrp="1"/>
          </p:cNvSpPr>
          <p:nvPr>
            <p:ph type="pic" sz="quarter" idx="12"/>
          </p:nvPr>
        </p:nvSpPr>
        <p:spPr/>
      </p:sp>
      <p:pic>
        <p:nvPicPr>
          <p:cNvPr id="11" name="Afbeelding 10">
            <a:extLst>
              <a:ext uri="{FF2B5EF4-FFF2-40B4-BE49-F238E27FC236}">
                <a16:creationId xmlns="" xmlns:a16="http://schemas.microsoft.com/office/drawing/2014/main" id="{C25DF604-DFED-3E4A-8DC8-AA52C93ED5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00256" y="1385888"/>
            <a:ext cx="3594100" cy="2336800"/>
          </a:xfrm>
          <a:prstGeom prst="rect">
            <a:avLst/>
          </a:prstGeom>
        </p:spPr>
      </p:pic>
      <p:pic>
        <p:nvPicPr>
          <p:cNvPr id="13" name="Afbeelding 12">
            <a:extLst>
              <a:ext uri="{FF2B5EF4-FFF2-40B4-BE49-F238E27FC236}">
                <a16:creationId xmlns="" xmlns:a16="http://schemas.microsoft.com/office/drawing/2014/main" id="{F69884C6-4F41-C640-84D2-70F08056CC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00256" y="3962628"/>
            <a:ext cx="3594100" cy="2336800"/>
          </a:xfrm>
          <a:prstGeom prst="rect">
            <a:avLst/>
          </a:prstGeom>
        </p:spPr>
      </p:pic>
    </p:spTree>
    <p:extLst>
      <p:ext uri="{BB962C8B-B14F-4D97-AF65-F5344CB8AC3E}">
        <p14:creationId xmlns:p14="http://schemas.microsoft.com/office/powerpoint/2010/main" val="336076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rgbClr val="B5B2A3"/>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rgbClr val="B5B2A3"/>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rgbClr val="B5B2A3"/>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rgbClr val="B5B2A3"/>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rgbClr val="B5B2A3"/>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rgbClr val="B5B2A3"/>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1">
  <a:themeElements>
    <a:clrScheme name="NVVE vaste en trendkleuren">
      <a:dk1>
        <a:srgbClr val="000000"/>
      </a:dk1>
      <a:lt1>
        <a:srgbClr val="FFFFFF"/>
      </a:lt1>
      <a:dk2>
        <a:srgbClr val="E30613"/>
      </a:dk2>
      <a:lt2>
        <a:srgbClr val="BCBAAA"/>
      </a:lt2>
      <a:accent1>
        <a:srgbClr val="6DBADA"/>
      </a:accent1>
      <a:accent2>
        <a:srgbClr val="ED6C77"/>
      </a:accent2>
      <a:accent3>
        <a:srgbClr val="AF1917"/>
      </a:accent3>
      <a:accent4>
        <a:srgbClr val="EFBA25"/>
      </a:accent4>
      <a:accent5>
        <a:srgbClr val="AED5A9"/>
      </a:accent5>
      <a:accent6>
        <a:srgbClr val="4F968B"/>
      </a:accent6>
      <a:hlink>
        <a:srgbClr val="0563C1"/>
      </a:hlink>
      <a:folHlink>
        <a:srgbClr val="954F72"/>
      </a:folHlink>
    </a:clrScheme>
    <a:fontScheme name="Aangepast 1">
      <a:majorFont>
        <a:latin typeface="Rockwell"/>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VVE Template 2020" id="{693EA7FE-7875-4CA7-8CF9-B7967FA46136}" vid="{74D02032-0721-4DA0-9B7F-FBE4955A5705}"/>
    </a:ext>
  </a:extLst>
</a:theme>
</file>

<file path=ppt/theme/theme2.xml><?xml version="1.0" encoding="utf-8"?>
<a:theme xmlns:a="http://schemas.openxmlformats.org/drawingml/2006/main" name="Kantoorthema">
  <a:themeElements>
    <a:clrScheme name="NVVE vaste en trendkleuren">
      <a:dk1>
        <a:srgbClr val="000000"/>
      </a:dk1>
      <a:lt1>
        <a:srgbClr val="FFFFFF"/>
      </a:lt1>
      <a:dk2>
        <a:srgbClr val="E30613"/>
      </a:dk2>
      <a:lt2>
        <a:srgbClr val="BCBAAA"/>
      </a:lt2>
      <a:accent1>
        <a:srgbClr val="6DBADA"/>
      </a:accent1>
      <a:accent2>
        <a:srgbClr val="ED6C77"/>
      </a:accent2>
      <a:accent3>
        <a:srgbClr val="AF1917"/>
      </a:accent3>
      <a:accent4>
        <a:srgbClr val="EFBA25"/>
      </a:accent4>
      <a:accent5>
        <a:srgbClr val="AED5A9"/>
      </a:accent5>
      <a:accent6>
        <a:srgbClr val="4F968B"/>
      </a:accent6>
      <a:hlink>
        <a:srgbClr val="0563C1"/>
      </a:hlink>
      <a:folHlink>
        <a:srgbClr val="954F72"/>
      </a:folHlink>
    </a:clrScheme>
    <a:fontScheme name="NVVE Lettertypes">
      <a:majorFont>
        <a:latin typeface="TheMix Bold Plai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NVVE vaste en trendkleuren">
      <a:dk1>
        <a:srgbClr val="E30613"/>
      </a:dk1>
      <a:lt1>
        <a:srgbClr val="FFFFFF"/>
      </a:lt1>
      <a:dk2>
        <a:srgbClr val="000000"/>
      </a:dk2>
      <a:lt2>
        <a:srgbClr val="BCBAAA"/>
      </a:lt2>
      <a:accent1>
        <a:srgbClr val="6DBADA"/>
      </a:accent1>
      <a:accent2>
        <a:srgbClr val="ED6C77"/>
      </a:accent2>
      <a:accent3>
        <a:srgbClr val="AF1917"/>
      </a:accent3>
      <a:accent4>
        <a:srgbClr val="EFBA25"/>
      </a:accent4>
      <a:accent5>
        <a:srgbClr val="AED5A9"/>
      </a:accent5>
      <a:accent6>
        <a:srgbClr val="4F968B"/>
      </a:accent6>
      <a:hlink>
        <a:srgbClr val="0563C1"/>
      </a:hlink>
      <a:folHlink>
        <a:srgbClr val="954F72"/>
      </a:folHlink>
    </a:clrScheme>
    <a:fontScheme name="NVVE Lettertypes">
      <a:majorFont>
        <a:latin typeface="TheMix Bold Plai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990581C1DE814AA6AB063A34D18FE7" ma:contentTypeVersion="16" ma:contentTypeDescription="Een nieuw document maken." ma:contentTypeScope="" ma:versionID="06116bca19eeb5f7ea5ba629cc6ec538">
  <xsd:schema xmlns:xsd="http://www.w3.org/2001/XMLSchema" xmlns:xs="http://www.w3.org/2001/XMLSchema" xmlns:p="http://schemas.microsoft.com/office/2006/metadata/properties" xmlns:ns2="e0c9a09f-a7c6-4b2e-939a-8686368a537f" xmlns:ns3="ecbb3d74-044d-4943-807f-265cce454e12" targetNamespace="http://schemas.microsoft.com/office/2006/metadata/properties" ma:root="true" ma:fieldsID="65464254f26a49406eaa84358e5c5fd0" ns2:_="" ns3:_="">
    <xsd:import namespace="e0c9a09f-a7c6-4b2e-939a-8686368a537f"/>
    <xsd:import namespace="ecbb3d74-044d-4943-807f-265cce454e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9a09f-a7c6-4b2e-939a-8686368a537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bb3d74-044d-4943-807f-265cce454e1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7"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FC0EED-A96D-47B6-87D8-E78D6D90A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c9a09f-a7c6-4b2e-939a-8686368a537f"/>
    <ds:schemaRef ds:uri="ecbb3d74-044d-4943-807f-265cce454e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5D2612-5599-4780-BD72-BFA09E9DB7C0}">
  <ds:schemaRefs>
    <ds:schemaRef ds:uri="http://purl.org/dc/terms/"/>
    <ds:schemaRef ds:uri="badece5f-fb2a-474c-a5c6-cd5760b8df6c"/>
    <ds:schemaRef ds:uri="http://purl.org/dc/dcmitype/"/>
    <ds:schemaRef ds:uri="http://schemas.microsoft.com/office/2006/documentManagement/types"/>
    <ds:schemaRef ds:uri="06de21ad-a04c-4d46-ba0b-92cb82262e61"/>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5846A9C-F5DF-457B-B4F8-C1BC1B7DCA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5522</TotalTime>
  <Words>7377</Words>
  <Application>Microsoft Office PowerPoint</Application>
  <PresentationFormat>Breedbeeld</PresentationFormat>
  <Paragraphs>713</Paragraphs>
  <Slides>44</Slides>
  <Notes>44</Notes>
  <HiddenSlides>1</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44</vt:i4>
      </vt:variant>
    </vt:vector>
  </HeadingPairs>
  <TitlesOfParts>
    <vt:vector size="56" baseType="lpstr">
      <vt:lpstr>Arial</vt:lpstr>
      <vt:lpstr>Calibri</vt:lpstr>
      <vt:lpstr>Open Sans</vt:lpstr>
      <vt:lpstr>Raisonne</vt:lpstr>
      <vt:lpstr>Rockwell</vt:lpstr>
      <vt:lpstr>Source Sans Pro</vt:lpstr>
      <vt:lpstr>Symbol</vt:lpstr>
      <vt:lpstr>TheMix- Plain</vt:lpstr>
      <vt:lpstr>Times New Roman</vt:lpstr>
      <vt:lpstr>Tunga</vt:lpstr>
      <vt:lpstr>Wingdings</vt:lpstr>
      <vt:lpstr>Thema1</vt:lpstr>
      <vt:lpstr>Dementie  en het zelfgekozen levenseinde wat je niet moet vergeten</vt:lpstr>
      <vt:lpstr>Wat is  dementie?</vt:lpstr>
      <vt:lpstr>Wat is dementie?</vt:lpstr>
      <vt:lpstr>Hoe lijden  mensen aan dementie?</vt:lpstr>
      <vt:lpstr>Hoe lijden mensen aan dementie?</vt:lpstr>
      <vt:lpstr>Euthanasie</vt:lpstr>
      <vt:lpstr>Mag euthanasie  bij dementie?</vt:lpstr>
      <vt:lpstr>Euthanasie kan én mag</vt:lpstr>
      <vt:lpstr>Zorgvuldigheidseisen</vt:lpstr>
      <vt:lpstr>Aandachtspunten…</vt:lpstr>
      <vt:lpstr>Waar praten we over?</vt:lpstr>
      <vt:lpstr>Aantallen euthanasie bij dementie</vt:lpstr>
      <vt:lpstr>Euthanasie</vt:lpstr>
      <vt:lpstr>Hoe pak je dat aan? Een stappenplan </vt:lpstr>
      <vt:lpstr>Dementie in zes fasen</vt:lpstr>
      <vt:lpstr>Fase 1:  Niets aan  de hand</vt:lpstr>
      <vt:lpstr>1. Opstellen wilsverklaringen</vt:lpstr>
      <vt:lpstr>Fase 2:  Beginnende klachten</vt:lpstr>
      <vt:lpstr>2. Beginnende klachten</vt:lpstr>
      <vt:lpstr>Fase 3: Diagnose  is gesteld</vt:lpstr>
      <vt:lpstr>3. Een kraakheldere wilsverklaring,</vt:lpstr>
      <vt:lpstr>3. Euthanasieverzoek</vt:lpstr>
      <vt:lpstr>3. Persoonlijke aanvulling</vt:lpstr>
      <vt:lpstr>3. In gesprek met arts en naasten</vt:lpstr>
      <vt:lpstr>Fase 4: Omslag- zone</vt:lpstr>
      <vt:lpstr>5 voor 12…</vt:lpstr>
      <vt:lpstr>5 over 12…: te laat</vt:lpstr>
      <vt:lpstr>Fase 5: Gevorderde  dementie</vt:lpstr>
      <vt:lpstr>5. Euthanasie bij gevorderde  dementie is mogelijk</vt:lpstr>
      <vt:lpstr>Casus: mevrouw Groen</vt:lpstr>
      <vt:lpstr>Fase 6: Vegetatieve  fase</vt:lpstr>
      <vt:lpstr>Dus…</vt:lpstr>
      <vt:lpstr>Als euthanasie  niet (meer) kan </vt:lpstr>
      <vt:lpstr>Wanneer kan euthanasie niet (meer)</vt:lpstr>
      <vt:lpstr>Behandelverbod</vt:lpstr>
      <vt:lpstr>Volmacht</vt:lpstr>
      <vt:lpstr>Palliatieve sedatie</vt:lpstr>
      <vt:lpstr>NVVE voor informatie,  advies en steun  bij uw keuzes rondom het levenseinde</vt:lpstr>
      <vt:lpstr>Wat de NVVE doet</vt:lpstr>
      <vt:lpstr>NVVE voor leden</vt:lpstr>
      <vt:lpstr>Informatie, advies en steun:</vt:lpstr>
      <vt:lpstr>Samenvatting:</vt:lpstr>
      <vt:lpstr>Tijd voor  laatste vragen</vt:lpstr>
      <vt:lpstr>Vragen over het levenseinde?  Wij zijn ervoor.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Karina Scheirlinck</dc:creator>
  <cp:keywords>Levenseinde Academie;Presentatiedienst</cp:keywords>
  <cp:lastModifiedBy>Jan de Wit</cp:lastModifiedBy>
  <cp:revision>71</cp:revision>
  <dcterms:created xsi:type="dcterms:W3CDTF">2020-04-17T10:10:05Z</dcterms:created>
  <dcterms:modified xsi:type="dcterms:W3CDTF">2021-11-25T19:55:48Z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0x01010051990581C1DE814AA6AB063A34D18FE7</vt:lpwstr>
  </property>
</Properties>
</file>