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0" r:id="rId4"/>
    <p:sldId id="259" r:id="rId5"/>
    <p:sldId id="279" r:id="rId6"/>
    <p:sldId id="268" r:id="rId7"/>
    <p:sldId id="284" r:id="rId8"/>
    <p:sldId id="270" r:id="rId9"/>
    <p:sldId id="271" r:id="rId10"/>
    <p:sldId id="280" r:id="rId11"/>
    <p:sldId id="281" r:id="rId12"/>
    <p:sldId id="274" r:id="rId13"/>
    <p:sldId id="282" r:id="rId14"/>
    <p:sldId id="283" r:id="rId15"/>
    <p:sldId id="277" r:id="rId16"/>
    <p:sldId id="264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ourd" panose="020B0604020202020204" charset="0"/>
      <p:regular r:id="rId23"/>
    </p:embeddedFont>
    <p:embeddedFont>
      <p:font typeface="Nourd Bold" panose="020B0604020202020204" charset="0"/>
      <p:regular r:id="rId24"/>
      <p:bold r:id="rId25"/>
    </p:embeddedFont>
    <p:embeddedFont>
      <p:font typeface="Nourd Light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94687" autoAdjust="0"/>
  </p:normalViewPr>
  <p:slideViewPr>
    <p:cSldViewPr>
      <p:cViewPr varScale="1">
        <p:scale>
          <a:sx n="54" d="100"/>
          <a:sy n="54" d="100"/>
        </p:scale>
        <p:origin x="9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5DB0F-0109-2F4E-A670-23AC7A18D5A3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37C0B-7F66-2D44-B83B-E7BAA0D9F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84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37C0B-7F66-2D44-B83B-E7BAA0D9F55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73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37C0B-7F66-2D44-B83B-E7BAA0D9F55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80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37C0B-7F66-2D44-B83B-E7BAA0D9F55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11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7636149"/>
            <a:ext cx="18288000" cy="2650852"/>
          </a:xfrm>
          <a:prstGeom prst="rect">
            <a:avLst/>
          </a:prstGeom>
          <a:solidFill>
            <a:srgbClr val="517EBB"/>
          </a:solidFill>
        </p:spPr>
      </p:sp>
      <p:sp>
        <p:nvSpPr>
          <p:cNvPr id="3" name="TextBox 3"/>
          <p:cNvSpPr txBox="1"/>
          <p:nvPr/>
        </p:nvSpPr>
        <p:spPr>
          <a:xfrm>
            <a:off x="1787792" y="1887270"/>
            <a:ext cx="10494462" cy="3393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000" dirty="0">
                <a:solidFill>
                  <a:srgbClr val="000000"/>
                </a:solidFill>
                <a:latin typeface="Nourd"/>
              </a:rPr>
              <a:t>Op </a:t>
            </a:r>
            <a:r>
              <a:rPr lang="en-US" sz="6000" dirty="0" err="1">
                <a:solidFill>
                  <a:srgbClr val="000000"/>
                </a:solidFill>
                <a:latin typeface="Nourd"/>
              </a:rPr>
              <a:t>weg</a:t>
            </a:r>
            <a:r>
              <a:rPr lang="en-US" sz="6000" dirty="0">
                <a:solidFill>
                  <a:srgbClr val="000000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ourd"/>
              </a:rPr>
              <a:t>naar</a:t>
            </a:r>
            <a:r>
              <a:rPr lang="en-US" sz="6000" dirty="0">
                <a:solidFill>
                  <a:srgbClr val="000000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ourd"/>
              </a:rPr>
              <a:t>een</a:t>
            </a:r>
            <a:r>
              <a:rPr lang="en-US" sz="6000" dirty="0">
                <a:solidFill>
                  <a:srgbClr val="000000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ourd"/>
              </a:rPr>
              <a:t>nieuwe</a:t>
            </a:r>
            <a:r>
              <a:rPr lang="en-US" sz="6000" dirty="0">
                <a:solidFill>
                  <a:srgbClr val="000000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ourd"/>
              </a:rPr>
              <a:t>balans</a:t>
            </a:r>
            <a:r>
              <a:rPr lang="en-US" sz="6000" dirty="0">
                <a:solidFill>
                  <a:srgbClr val="000000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ourd"/>
              </a:rPr>
              <a:t>tussen</a:t>
            </a:r>
            <a:r>
              <a:rPr lang="en-US" sz="6000" dirty="0">
                <a:solidFill>
                  <a:srgbClr val="000000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ourd"/>
              </a:rPr>
              <a:t>autonomie</a:t>
            </a:r>
            <a:r>
              <a:rPr lang="en-US" sz="6000" dirty="0">
                <a:solidFill>
                  <a:srgbClr val="000000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ourd"/>
              </a:rPr>
              <a:t>en</a:t>
            </a:r>
            <a:r>
              <a:rPr lang="en-US" sz="6000" dirty="0">
                <a:solidFill>
                  <a:srgbClr val="000000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Nourd"/>
              </a:rPr>
              <a:t>bescherming</a:t>
            </a:r>
            <a:r>
              <a:rPr lang="en-US" sz="6000" dirty="0">
                <a:solidFill>
                  <a:srgbClr val="000000"/>
                </a:solidFill>
                <a:latin typeface="Nourd"/>
              </a:rPr>
              <a:t> van </a:t>
            </a:r>
            <a:r>
              <a:rPr lang="en-US" sz="6000" dirty="0" err="1">
                <a:solidFill>
                  <a:srgbClr val="000000"/>
                </a:solidFill>
                <a:latin typeface="Nourd"/>
              </a:rPr>
              <a:t>ouderen</a:t>
            </a:r>
            <a:endParaRPr lang="en-US" sz="6000" dirty="0">
              <a:solidFill>
                <a:srgbClr val="000000"/>
              </a:solidFill>
              <a:latin typeface="Nour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57014" y="1485739"/>
            <a:ext cx="3086387" cy="61504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31409" y="2121325"/>
            <a:ext cx="4030835" cy="551482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87792" y="6299470"/>
            <a:ext cx="4368801" cy="31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</a:pPr>
            <a:r>
              <a:rPr lang="en-US" sz="1905" spc="356" dirty="0">
                <a:solidFill>
                  <a:srgbClr val="000000"/>
                </a:solidFill>
                <a:latin typeface="Nourd"/>
              </a:rPr>
              <a:t>DOOR ROOS NIEUWBOER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7792" y="8325865"/>
            <a:ext cx="6354117" cy="10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0"/>
              </a:lnSpc>
            </a:pPr>
            <a:r>
              <a:rPr lang="en-US" sz="2697" dirty="0">
                <a:solidFill>
                  <a:srgbClr val="FFFFFF"/>
                </a:solidFill>
                <a:latin typeface="Nourd"/>
              </a:rPr>
              <a:t>ALV NPBM</a:t>
            </a:r>
          </a:p>
          <a:p>
            <a:pPr>
              <a:lnSpc>
                <a:spcPts val="4370"/>
              </a:lnSpc>
            </a:pPr>
            <a:r>
              <a:rPr lang="en-US" sz="2697" dirty="0">
                <a:solidFill>
                  <a:srgbClr val="FFFFFF"/>
                </a:solidFill>
                <a:latin typeface="Nourd"/>
              </a:rPr>
              <a:t>26 </a:t>
            </a:r>
            <a:r>
              <a:rPr lang="en-US" sz="2697" dirty="0" err="1">
                <a:solidFill>
                  <a:srgbClr val="FFFFFF"/>
                </a:solidFill>
                <a:latin typeface="Nourd"/>
              </a:rPr>
              <a:t>november</a:t>
            </a:r>
            <a:r>
              <a:rPr lang="en-US" sz="2697" dirty="0">
                <a:solidFill>
                  <a:srgbClr val="FFFFFF"/>
                </a:solidFill>
                <a:latin typeface="Nourd"/>
              </a:rPr>
              <a:t> 2021</a:t>
            </a:r>
          </a:p>
        </p:txBody>
      </p:sp>
      <p:pic>
        <p:nvPicPr>
          <p:cNvPr id="1028" name="Picture 4" descr="vu-logo-wit-400x119 - Scriptiebegeleiding | 170+ scriptie experts bij  ScriptieMaster">
            <a:extLst>
              <a:ext uri="{FF2B5EF4-FFF2-40B4-BE49-F238E27FC236}">
                <a16:creationId xmlns:a16="http://schemas.microsoft.com/office/drawing/2014/main" id="{2E1D0B4C-B0A3-DC48-939F-BF532ED9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401" y="8205925"/>
            <a:ext cx="50800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331150"/>
          </a:xfrm>
          <a:prstGeom prst="rect">
            <a:avLst/>
          </a:prstGeom>
          <a:solidFill>
            <a:srgbClr val="517EBB"/>
          </a:solidFill>
        </p:spPr>
      </p:sp>
      <p:sp>
        <p:nvSpPr>
          <p:cNvPr id="3" name="TextBox 3"/>
          <p:cNvSpPr txBox="1"/>
          <p:nvPr/>
        </p:nvSpPr>
        <p:spPr>
          <a:xfrm>
            <a:off x="693577" y="655987"/>
            <a:ext cx="16537096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Opzet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van het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empirisch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onderzoek</a:t>
            </a:r>
            <a:endParaRPr lang="en-US" sz="6000" dirty="0">
              <a:solidFill>
                <a:srgbClr val="FFFFFF"/>
              </a:solidFill>
              <a:latin typeface="Nour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137154" y="4138988"/>
            <a:ext cx="3609721" cy="942345"/>
            <a:chOff x="0" y="0"/>
            <a:chExt cx="4812961" cy="125646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Dossierstudie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956199" y="4634243"/>
            <a:ext cx="3242171" cy="5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2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5286237" y="4122401"/>
            <a:ext cx="3609721" cy="942345"/>
            <a:chOff x="0" y="0"/>
            <a:chExt cx="4812961" cy="1256460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Vragenlijsten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49994" y="4127844"/>
            <a:ext cx="3609721" cy="942345"/>
            <a:chOff x="0" y="0"/>
            <a:chExt cx="4812961" cy="1256460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>
                  <a:solidFill>
                    <a:srgbClr val="FFFFFF"/>
                  </a:solidFill>
                  <a:latin typeface="Nourd Bold"/>
                </a:rPr>
                <a:t>Interviews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50768" y="4400839"/>
            <a:ext cx="557240" cy="387406"/>
            <a:chOff x="0" y="0"/>
            <a:chExt cx="730701" cy="508000"/>
          </a:xfrm>
        </p:grpSpPr>
        <p:sp>
          <p:nvSpPr>
            <p:cNvPr id="21" name="Freeform 21"/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606578" y="4138987"/>
            <a:ext cx="3609721" cy="942345"/>
            <a:chOff x="0" y="0"/>
            <a:chExt cx="4812961" cy="125646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92237" y="208413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Focusgroepen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pic>
        <p:nvPicPr>
          <p:cNvPr id="32" name="Picture 7">
            <a:extLst>
              <a:ext uri="{FF2B5EF4-FFF2-40B4-BE49-F238E27FC236}">
                <a16:creationId xmlns:a16="http://schemas.microsoft.com/office/drawing/2014/main" id="{5120E9D8-107A-5546-BD58-C42B06512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62125" y="7103882"/>
            <a:ext cx="3609721" cy="3183118"/>
          </a:xfrm>
          <a:prstGeom prst="rect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764392CC-4696-0446-825D-3A782FBA0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197"/>
          <a:stretch>
            <a:fillRect/>
          </a:stretch>
        </p:blipFill>
        <p:spPr>
          <a:xfrm>
            <a:off x="5534279" y="6644709"/>
            <a:ext cx="3609721" cy="3642291"/>
          </a:xfrm>
          <a:prstGeom prst="rect">
            <a:avLst/>
          </a:prstGeom>
        </p:spPr>
      </p:pic>
      <p:grpSp>
        <p:nvGrpSpPr>
          <p:cNvPr id="35" name="Group 20">
            <a:extLst>
              <a:ext uri="{FF2B5EF4-FFF2-40B4-BE49-F238E27FC236}">
                <a16:creationId xmlns:a16="http://schemas.microsoft.com/office/drawing/2014/main" id="{8BC640DC-E231-4D4A-A0FF-1852758DE62C}"/>
              </a:ext>
            </a:extLst>
          </p:cNvPr>
          <p:cNvGrpSpPr/>
          <p:nvPr/>
        </p:nvGrpSpPr>
        <p:grpSpPr>
          <a:xfrm>
            <a:off x="8892754" y="4416457"/>
            <a:ext cx="557240" cy="387406"/>
            <a:chOff x="0" y="0"/>
            <a:chExt cx="730701" cy="508000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9E9171D9-55A4-534D-B0AD-2E923D45E767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AB60AA0E-C3ED-FA4A-96A7-F1BE2C973558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8" name="Group 20">
            <a:extLst>
              <a:ext uri="{FF2B5EF4-FFF2-40B4-BE49-F238E27FC236}">
                <a16:creationId xmlns:a16="http://schemas.microsoft.com/office/drawing/2014/main" id="{9BD3474C-25C2-7844-BDA9-EBD6034CA51C}"/>
              </a:ext>
            </a:extLst>
          </p:cNvPr>
          <p:cNvGrpSpPr/>
          <p:nvPr/>
        </p:nvGrpSpPr>
        <p:grpSpPr>
          <a:xfrm>
            <a:off x="13059715" y="4417426"/>
            <a:ext cx="557240" cy="387406"/>
            <a:chOff x="0" y="0"/>
            <a:chExt cx="730701" cy="5080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7239FF62-118B-9746-9513-6A1FA7718C9D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6614F72-F8F0-AD4D-8633-186C5201EED3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28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331150"/>
          </a:xfrm>
          <a:prstGeom prst="rect">
            <a:avLst/>
          </a:prstGeom>
          <a:solidFill>
            <a:srgbClr val="517EBB"/>
          </a:solidFill>
        </p:spPr>
      </p:sp>
      <p:grpSp>
        <p:nvGrpSpPr>
          <p:cNvPr id="4" name="Group 4"/>
          <p:cNvGrpSpPr/>
          <p:nvPr/>
        </p:nvGrpSpPr>
        <p:grpSpPr>
          <a:xfrm>
            <a:off x="1137154" y="4138988"/>
            <a:ext cx="3609721" cy="942345"/>
            <a:chOff x="0" y="0"/>
            <a:chExt cx="4812961" cy="125646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Dossierstudie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956199" y="4634243"/>
            <a:ext cx="3242171" cy="5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2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5286237" y="4122401"/>
            <a:ext cx="3609721" cy="942345"/>
            <a:chOff x="0" y="0"/>
            <a:chExt cx="4812961" cy="12564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AutoShape 13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Vragenlijsten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49994" y="4127844"/>
            <a:ext cx="3609721" cy="942345"/>
            <a:chOff x="0" y="0"/>
            <a:chExt cx="4812961" cy="1256460"/>
          </a:xfrm>
          <a:solidFill>
            <a:srgbClr val="517EBB"/>
          </a:solidFill>
        </p:grpSpPr>
        <p:sp>
          <p:nvSpPr>
            <p:cNvPr id="17" name="AutoShape 17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>
                  <a:solidFill>
                    <a:srgbClr val="FFFFFF"/>
                  </a:solidFill>
                  <a:latin typeface="Nourd Bold"/>
                </a:rPr>
                <a:t>Interviews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50768" y="4400839"/>
            <a:ext cx="557240" cy="387406"/>
            <a:chOff x="0" y="0"/>
            <a:chExt cx="730701" cy="508000"/>
          </a:xfrm>
        </p:grpSpPr>
        <p:sp>
          <p:nvSpPr>
            <p:cNvPr id="21" name="Freeform 21"/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606578" y="4138987"/>
            <a:ext cx="3609721" cy="942345"/>
            <a:chOff x="0" y="0"/>
            <a:chExt cx="4812961" cy="125646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92237" y="208413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Focusgroepen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8BC640DC-E231-4D4A-A0FF-1852758DE62C}"/>
              </a:ext>
            </a:extLst>
          </p:cNvPr>
          <p:cNvGrpSpPr/>
          <p:nvPr/>
        </p:nvGrpSpPr>
        <p:grpSpPr>
          <a:xfrm>
            <a:off x="8892754" y="4416457"/>
            <a:ext cx="557240" cy="387406"/>
            <a:chOff x="0" y="0"/>
            <a:chExt cx="730701" cy="508000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9E9171D9-55A4-534D-B0AD-2E923D45E767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AB60AA0E-C3ED-FA4A-96A7-F1BE2C973558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8" name="Group 20">
            <a:extLst>
              <a:ext uri="{FF2B5EF4-FFF2-40B4-BE49-F238E27FC236}">
                <a16:creationId xmlns:a16="http://schemas.microsoft.com/office/drawing/2014/main" id="{9BD3474C-25C2-7844-BDA9-EBD6034CA51C}"/>
              </a:ext>
            </a:extLst>
          </p:cNvPr>
          <p:cNvGrpSpPr/>
          <p:nvPr/>
        </p:nvGrpSpPr>
        <p:grpSpPr>
          <a:xfrm>
            <a:off x="13059715" y="4417426"/>
            <a:ext cx="557240" cy="387406"/>
            <a:chOff x="0" y="0"/>
            <a:chExt cx="730701" cy="5080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7239FF62-118B-9746-9513-6A1FA7718C9D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6614F72-F8F0-AD4D-8633-186C5201EED3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28" name="Picture 8">
            <a:extLst>
              <a:ext uri="{FF2B5EF4-FFF2-40B4-BE49-F238E27FC236}">
                <a16:creationId xmlns:a16="http://schemas.microsoft.com/office/drawing/2014/main" id="{1FB6288E-CF88-0944-8780-C93794BD7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97"/>
          <a:stretch>
            <a:fillRect/>
          </a:stretch>
        </p:blipFill>
        <p:spPr>
          <a:xfrm>
            <a:off x="5534279" y="6644709"/>
            <a:ext cx="3609721" cy="3642291"/>
          </a:xfrm>
          <a:prstGeom prst="rect">
            <a:avLst/>
          </a:prstGeom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69B82E29-3484-AF4C-9460-90B2941A1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62125" y="7103882"/>
            <a:ext cx="3609721" cy="3183118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BEFF807D-02F6-DD4A-92BD-960836F363EB}"/>
              </a:ext>
            </a:extLst>
          </p:cNvPr>
          <p:cNvSpPr txBox="1"/>
          <p:nvPr/>
        </p:nvSpPr>
        <p:spPr>
          <a:xfrm>
            <a:off x="693577" y="655987"/>
            <a:ext cx="16537096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Opzet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van het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empirisch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onderzoek</a:t>
            </a:r>
            <a:endParaRPr lang="en-US" sz="6000" dirty="0">
              <a:solidFill>
                <a:srgbClr val="FFFFFF"/>
              </a:solidFill>
              <a:latin typeface="Nourd"/>
            </a:endParaRPr>
          </a:p>
        </p:txBody>
      </p:sp>
    </p:spTree>
    <p:extLst>
      <p:ext uri="{BB962C8B-B14F-4D97-AF65-F5344CB8AC3E}">
        <p14:creationId xmlns:p14="http://schemas.microsoft.com/office/powerpoint/2010/main" val="101044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517EBB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1354604" y="802448"/>
            <a:ext cx="5697412" cy="9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3"/>
              </a:lnSpc>
            </a:pPr>
            <a:r>
              <a:rPr lang="en-US" sz="6000" dirty="0">
                <a:latin typeface="Nourd"/>
              </a:rPr>
              <a:t>Interview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8A4FD-85A6-6F40-A8BD-368DB0BD5DF1}"/>
              </a:ext>
            </a:extLst>
          </p:cNvPr>
          <p:cNvSpPr txBox="1"/>
          <p:nvPr/>
        </p:nvSpPr>
        <p:spPr>
          <a:xfrm>
            <a:off x="9677400" y="2222731"/>
            <a:ext cx="8077201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42"/>
              </a:lnSpc>
            </a:pPr>
            <a:endParaRPr lang="en-US" sz="4000" dirty="0">
              <a:solidFill>
                <a:schemeClr val="bg1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Respondenten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: professionals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vrijwilligers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van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ouderenorganisaties</a:t>
            </a:r>
            <a:endParaRPr lang="en-US" sz="4000" dirty="0">
              <a:solidFill>
                <a:schemeClr val="bg1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chemeClr val="bg1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  <a:latin typeface="Nourd Light"/>
              </a:rPr>
              <a:t>Doel: het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verkrijgen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van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diepgaande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informatie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over de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werking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van de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beschermings-maatregelen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ervaringen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van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deze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groep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professionals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vrijwilligers</a:t>
            </a:r>
            <a:endParaRPr lang="en-US" sz="4000" dirty="0">
              <a:solidFill>
                <a:schemeClr val="bg1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A804D86-E7D2-6C49-9574-A0FEBF4DFF66}"/>
              </a:ext>
            </a:extLst>
          </p:cNvPr>
          <p:cNvSpPr txBox="1"/>
          <p:nvPr/>
        </p:nvSpPr>
        <p:spPr>
          <a:xfrm>
            <a:off x="10498605" y="802447"/>
            <a:ext cx="5697412" cy="9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3"/>
              </a:lnSpc>
            </a:pPr>
            <a:r>
              <a:rPr lang="en-US" sz="6000" dirty="0">
                <a:solidFill>
                  <a:schemeClr val="bg1"/>
                </a:solidFill>
                <a:latin typeface="Nourd"/>
              </a:rPr>
              <a:t>Interview 2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9D736EF-EC80-D045-A383-B1DD803A9A27}"/>
              </a:ext>
            </a:extLst>
          </p:cNvPr>
          <p:cNvSpPr txBox="1"/>
          <p:nvPr/>
        </p:nvSpPr>
        <p:spPr>
          <a:xfrm>
            <a:off x="533399" y="2222731"/>
            <a:ext cx="7467601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42"/>
              </a:lnSpc>
            </a:pPr>
            <a:endParaRPr lang="en-US" sz="4000" dirty="0"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 err="1">
                <a:latin typeface="Nourd Light"/>
              </a:rPr>
              <a:t>Respondenten</a:t>
            </a:r>
            <a:r>
              <a:rPr lang="en-US" sz="4000" dirty="0">
                <a:latin typeface="Nourd Light"/>
              </a:rPr>
              <a:t>: professionals van </a:t>
            </a:r>
            <a:r>
              <a:rPr lang="en-US" sz="4000" dirty="0" err="1">
                <a:latin typeface="Nourd Light"/>
              </a:rPr>
              <a:t>verschillende</a:t>
            </a:r>
            <a:r>
              <a:rPr lang="en-US" sz="4000" dirty="0">
                <a:latin typeface="Nourd Light"/>
              </a:rPr>
              <a:t> disciplines</a:t>
            </a:r>
          </a:p>
          <a:p>
            <a:pPr>
              <a:lnSpc>
                <a:spcPts val="4542"/>
              </a:lnSpc>
            </a:pPr>
            <a:endParaRPr lang="en-US" sz="4000" dirty="0"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latin typeface="Nourd Light"/>
              </a:rPr>
              <a:t>Doel: het </a:t>
            </a:r>
            <a:r>
              <a:rPr lang="en-US" sz="4000" dirty="0" err="1">
                <a:latin typeface="Nourd Light"/>
              </a:rPr>
              <a:t>verkrijgen</a:t>
            </a:r>
            <a:r>
              <a:rPr lang="en-US" sz="4000" dirty="0">
                <a:latin typeface="Nourd Light"/>
              </a:rPr>
              <a:t> van </a:t>
            </a:r>
            <a:r>
              <a:rPr lang="en-US" sz="4000" dirty="0" err="1">
                <a:latin typeface="Nourd Light"/>
              </a:rPr>
              <a:t>diepgaande</a:t>
            </a:r>
            <a:r>
              <a:rPr lang="en-US" sz="4000" dirty="0">
                <a:latin typeface="Nourd Light"/>
              </a:rPr>
              <a:t> </a:t>
            </a:r>
            <a:r>
              <a:rPr lang="en-US" sz="4000" dirty="0" err="1">
                <a:latin typeface="Nourd Light"/>
              </a:rPr>
              <a:t>informatie</a:t>
            </a:r>
            <a:r>
              <a:rPr lang="en-US" sz="4000" dirty="0">
                <a:latin typeface="Nourd Light"/>
              </a:rPr>
              <a:t> over de </a:t>
            </a:r>
            <a:r>
              <a:rPr lang="en-US" sz="4000" dirty="0" err="1">
                <a:latin typeface="Nourd Light"/>
              </a:rPr>
              <a:t>werking</a:t>
            </a:r>
            <a:r>
              <a:rPr lang="en-US" sz="4000" dirty="0">
                <a:latin typeface="Nourd Light"/>
              </a:rPr>
              <a:t> van de </a:t>
            </a:r>
            <a:r>
              <a:rPr lang="en-US" sz="4000" dirty="0" err="1">
                <a:latin typeface="Nourd Light"/>
              </a:rPr>
              <a:t>beschermings-maatregelen</a:t>
            </a:r>
            <a:r>
              <a:rPr lang="en-US" sz="4000" dirty="0">
                <a:latin typeface="Nourd Light"/>
              </a:rPr>
              <a:t> </a:t>
            </a:r>
            <a:r>
              <a:rPr lang="en-US" sz="4000" dirty="0" err="1">
                <a:latin typeface="Nourd Light"/>
              </a:rPr>
              <a:t>en</a:t>
            </a:r>
            <a:r>
              <a:rPr lang="en-US" sz="4000" dirty="0">
                <a:latin typeface="Nourd Light"/>
              </a:rPr>
              <a:t> </a:t>
            </a:r>
            <a:r>
              <a:rPr lang="en-US" sz="4000" dirty="0" err="1">
                <a:latin typeface="Nourd Light"/>
              </a:rPr>
              <a:t>ervaringen</a:t>
            </a:r>
            <a:r>
              <a:rPr lang="en-US" sz="4000" dirty="0">
                <a:latin typeface="Nourd Light"/>
              </a:rPr>
              <a:t> van de professionals</a:t>
            </a:r>
          </a:p>
          <a:p>
            <a:pPr>
              <a:lnSpc>
                <a:spcPts val="4542"/>
              </a:lnSpc>
            </a:pPr>
            <a:endParaRPr lang="en-US" sz="4000" dirty="0"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 err="1">
                <a:latin typeface="Nourd Light"/>
              </a:rPr>
              <a:t>Jullie</a:t>
            </a:r>
            <a:r>
              <a:rPr lang="en-US" sz="4000" dirty="0">
                <a:latin typeface="Nourd Light"/>
              </a:rPr>
              <a:t> </a:t>
            </a:r>
            <a:r>
              <a:rPr lang="en-US" sz="4000" dirty="0" err="1">
                <a:latin typeface="Nourd Light"/>
              </a:rPr>
              <a:t>inzet</a:t>
            </a:r>
            <a:r>
              <a:rPr lang="en-US" sz="4000" dirty="0">
                <a:latin typeface="Nourd Light"/>
              </a:rPr>
              <a:t> </a:t>
            </a:r>
            <a:r>
              <a:rPr lang="en-US" sz="4000" dirty="0" err="1">
                <a:latin typeface="Nourd Light"/>
              </a:rPr>
              <a:t>nodig</a:t>
            </a:r>
            <a:r>
              <a:rPr lang="en-US" sz="4000" dirty="0">
                <a:latin typeface="Nourd Light"/>
              </a:rPr>
              <a:t>!</a:t>
            </a: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70D83CC-5851-EE40-BF9F-8823B64C4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3916"/>
          <a:stretch/>
        </p:blipFill>
        <p:spPr>
          <a:xfrm>
            <a:off x="6235558" y="6916581"/>
            <a:ext cx="3441841" cy="33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331150"/>
          </a:xfrm>
          <a:prstGeom prst="rect">
            <a:avLst/>
          </a:prstGeom>
          <a:solidFill>
            <a:srgbClr val="517EBB"/>
          </a:solidFill>
        </p:spPr>
      </p:sp>
      <p:sp>
        <p:nvSpPr>
          <p:cNvPr id="3" name="TextBox 3"/>
          <p:cNvSpPr txBox="1"/>
          <p:nvPr/>
        </p:nvSpPr>
        <p:spPr>
          <a:xfrm>
            <a:off x="693577" y="655987"/>
            <a:ext cx="16537096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Opzet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van het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empirisch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onderzoek</a:t>
            </a:r>
            <a:endParaRPr lang="en-US" sz="6000" dirty="0">
              <a:solidFill>
                <a:srgbClr val="FFFFFF"/>
              </a:solidFill>
              <a:latin typeface="Nour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137154" y="4138988"/>
            <a:ext cx="3609721" cy="942345"/>
            <a:chOff x="0" y="0"/>
            <a:chExt cx="4812961" cy="125646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Dossierstudie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956199" y="4634243"/>
            <a:ext cx="3242171" cy="5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2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5286237" y="4122401"/>
            <a:ext cx="3609721" cy="942345"/>
            <a:chOff x="0" y="0"/>
            <a:chExt cx="4812961" cy="1256460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Vragenlijsten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49994" y="4127844"/>
            <a:ext cx="3609721" cy="942345"/>
            <a:chOff x="0" y="0"/>
            <a:chExt cx="4812961" cy="1256460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>
                  <a:solidFill>
                    <a:srgbClr val="FFFFFF"/>
                  </a:solidFill>
                  <a:latin typeface="Nourd Bold"/>
                </a:rPr>
                <a:t>Interviews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50768" y="4400839"/>
            <a:ext cx="557240" cy="387406"/>
            <a:chOff x="0" y="0"/>
            <a:chExt cx="730701" cy="508000"/>
          </a:xfrm>
        </p:grpSpPr>
        <p:sp>
          <p:nvSpPr>
            <p:cNvPr id="21" name="Freeform 21"/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606578" y="4138987"/>
            <a:ext cx="3609721" cy="942345"/>
            <a:chOff x="0" y="0"/>
            <a:chExt cx="4812961" cy="125646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92237" y="208413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Focusgroepen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pic>
        <p:nvPicPr>
          <p:cNvPr id="32" name="Picture 7">
            <a:extLst>
              <a:ext uri="{FF2B5EF4-FFF2-40B4-BE49-F238E27FC236}">
                <a16:creationId xmlns:a16="http://schemas.microsoft.com/office/drawing/2014/main" id="{5120E9D8-107A-5546-BD58-C42B06512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62125" y="7103882"/>
            <a:ext cx="3609721" cy="3183118"/>
          </a:xfrm>
          <a:prstGeom prst="rect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764392CC-4696-0446-825D-3A782FBA0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197"/>
          <a:stretch>
            <a:fillRect/>
          </a:stretch>
        </p:blipFill>
        <p:spPr>
          <a:xfrm>
            <a:off x="5534279" y="6644709"/>
            <a:ext cx="3609721" cy="3642291"/>
          </a:xfrm>
          <a:prstGeom prst="rect">
            <a:avLst/>
          </a:prstGeom>
        </p:spPr>
      </p:pic>
      <p:grpSp>
        <p:nvGrpSpPr>
          <p:cNvPr id="35" name="Group 20">
            <a:extLst>
              <a:ext uri="{FF2B5EF4-FFF2-40B4-BE49-F238E27FC236}">
                <a16:creationId xmlns:a16="http://schemas.microsoft.com/office/drawing/2014/main" id="{8BC640DC-E231-4D4A-A0FF-1852758DE62C}"/>
              </a:ext>
            </a:extLst>
          </p:cNvPr>
          <p:cNvGrpSpPr/>
          <p:nvPr/>
        </p:nvGrpSpPr>
        <p:grpSpPr>
          <a:xfrm>
            <a:off x="8892754" y="4416457"/>
            <a:ext cx="557240" cy="387406"/>
            <a:chOff x="0" y="0"/>
            <a:chExt cx="730701" cy="508000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9E9171D9-55A4-534D-B0AD-2E923D45E767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AB60AA0E-C3ED-FA4A-96A7-F1BE2C973558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8" name="Group 20">
            <a:extLst>
              <a:ext uri="{FF2B5EF4-FFF2-40B4-BE49-F238E27FC236}">
                <a16:creationId xmlns:a16="http://schemas.microsoft.com/office/drawing/2014/main" id="{9BD3474C-25C2-7844-BDA9-EBD6034CA51C}"/>
              </a:ext>
            </a:extLst>
          </p:cNvPr>
          <p:cNvGrpSpPr/>
          <p:nvPr/>
        </p:nvGrpSpPr>
        <p:grpSpPr>
          <a:xfrm>
            <a:off x="13059715" y="4417426"/>
            <a:ext cx="557240" cy="387406"/>
            <a:chOff x="0" y="0"/>
            <a:chExt cx="730701" cy="5080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7239FF62-118B-9746-9513-6A1FA7718C9D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6614F72-F8F0-AD4D-8633-186C5201EED3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3586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331150"/>
          </a:xfrm>
          <a:prstGeom prst="rect">
            <a:avLst/>
          </a:prstGeom>
          <a:solidFill>
            <a:srgbClr val="517EBB"/>
          </a:solidFill>
        </p:spPr>
      </p:sp>
      <p:grpSp>
        <p:nvGrpSpPr>
          <p:cNvPr id="4" name="Group 4"/>
          <p:cNvGrpSpPr/>
          <p:nvPr/>
        </p:nvGrpSpPr>
        <p:grpSpPr>
          <a:xfrm>
            <a:off x="1137154" y="4138988"/>
            <a:ext cx="3609721" cy="942345"/>
            <a:chOff x="0" y="0"/>
            <a:chExt cx="4812961" cy="125646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Dossierstudie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956199" y="4634243"/>
            <a:ext cx="3242171" cy="5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2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5286237" y="4122401"/>
            <a:ext cx="3609721" cy="942345"/>
            <a:chOff x="0" y="0"/>
            <a:chExt cx="4812961" cy="12564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AutoShape 13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Vragenlijsten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49994" y="4127844"/>
            <a:ext cx="3609721" cy="942345"/>
            <a:chOff x="0" y="0"/>
            <a:chExt cx="4812961" cy="12564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AutoShape 17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>
                  <a:solidFill>
                    <a:srgbClr val="FFFFFF"/>
                  </a:solidFill>
                  <a:latin typeface="Nourd Bold"/>
                </a:rPr>
                <a:t>Interviews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50768" y="4400839"/>
            <a:ext cx="557240" cy="387406"/>
            <a:chOff x="0" y="0"/>
            <a:chExt cx="730701" cy="508000"/>
          </a:xfrm>
        </p:grpSpPr>
        <p:sp>
          <p:nvSpPr>
            <p:cNvPr id="21" name="Freeform 21"/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606578" y="4138987"/>
            <a:ext cx="3609721" cy="942345"/>
            <a:chOff x="0" y="0"/>
            <a:chExt cx="4812961" cy="1256460"/>
          </a:xfrm>
          <a:solidFill>
            <a:srgbClr val="517EBB"/>
          </a:solidFill>
        </p:grpSpPr>
        <p:sp>
          <p:nvSpPr>
            <p:cNvPr id="24" name="AutoShape 24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grpFill/>
          </p:spPr>
        </p:sp>
        <p:sp>
          <p:nvSpPr>
            <p:cNvPr id="25" name="TextBox 25"/>
            <p:cNvSpPr txBox="1"/>
            <p:nvPr/>
          </p:nvSpPr>
          <p:spPr>
            <a:xfrm>
              <a:off x="292237" y="208413"/>
              <a:ext cx="4322894" cy="68125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Focusgroepen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8BC640DC-E231-4D4A-A0FF-1852758DE62C}"/>
              </a:ext>
            </a:extLst>
          </p:cNvPr>
          <p:cNvGrpSpPr/>
          <p:nvPr/>
        </p:nvGrpSpPr>
        <p:grpSpPr>
          <a:xfrm>
            <a:off x="8892754" y="4416457"/>
            <a:ext cx="557240" cy="387406"/>
            <a:chOff x="0" y="0"/>
            <a:chExt cx="730701" cy="508000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9E9171D9-55A4-534D-B0AD-2E923D45E767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AB60AA0E-C3ED-FA4A-96A7-F1BE2C973558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8" name="Group 20">
            <a:extLst>
              <a:ext uri="{FF2B5EF4-FFF2-40B4-BE49-F238E27FC236}">
                <a16:creationId xmlns:a16="http://schemas.microsoft.com/office/drawing/2014/main" id="{9BD3474C-25C2-7844-BDA9-EBD6034CA51C}"/>
              </a:ext>
            </a:extLst>
          </p:cNvPr>
          <p:cNvGrpSpPr/>
          <p:nvPr/>
        </p:nvGrpSpPr>
        <p:grpSpPr>
          <a:xfrm>
            <a:off x="13059715" y="4417426"/>
            <a:ext cx="557240" cy="387406"/>
            <a:chOff x="0" y="0"/>
            <a:chExt cx="730701" cy="5080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7239FF62-118B-9746-9513-6A1FA7718C9D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6614F72-F8F0-AD4D-8633-186C5201EED3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28" name="Picture 8">
            <a:extLst>
              <a:ext uri="{FF2B5EF4-FFF2-40B4-BE49-F238E27FC236}">
                <a16:creationId xmlns:a16="http://schemas.microsoft.com/office/drawing/2014/main" id="{1FB6288E-CF88-0944-8780-C93794BD7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97"/>
          <a:stretch>
            <a:fillRect/>
          </a:stretch>
        </p:blipFill>
        <p:spPr>
          <a:xfrm>
            <a:off x="5534279" y="6644709"/>
            <a:ext cx="3609721" cy="3642291"/>
          </a:xfrm>
          <a:prstGeom prst="rect">
            <a:avLst/>
          </a:prstGeom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69B82E29-3484-AF4C-9460-90B2941A1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62125" y="7103882"/>
            <a:ext cx="3609721" cy="3183118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BEFF807D-02F6-DD4A-92BD-960836F363EB}"/>
              </a:ext>
            </a:extLst>
          </p:cNvPr>
          <p:cNvSpPr txBox="1"/>
          <p:nvPr/>
        </p:nvSpPr>
        <p:spPr>
          <a:xfrm>
            <a:off x="693577" y="655987"/>
            <a:ext cx="16537096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Opzet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van het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empirisch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onderzoek</a:t>
            </a:r>
            <a:endParaRPr lang="en-US" sz="6000" dirty="0">
              <a:solidFill>
                <a:srgbClr val="FFFFFF"/>
              </a:solidFill>
              <a:latin typeface="Nourd"/>
            </a:endParaRPr>
          </a:p>
        </p:txBody>
      </p:sp>
    </p:spTree>
    <p:extLst>
      <p:ext uri="{BB962C8B-B14F-4D97-AF65-F5344CB8AC3E}">
        <p14:creationId xmlns:p14="http://schemas.microsoft.com/office/powerpoint/2010/main" val="162180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0"/>
            <a:ext cx="5638801" cy="10287000"/>
          </a:xfrm>
          <a:prstGeom prst="rect">
            <a:avLst/>
          </a:prstGeom>
          <a:solidFill>
            <a:srgbClr val="517EBB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336233" y="4652018"/>
            <a:ext cx="4966332" cy="98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3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Focusgroepen</a:t>
            </a:r>
            <a:endParaRPr lang="en-US" sz="6000" dirty="0">
              <a:solidFill>
                <a:srgbClr val="FFFFFF"/>
              </a:solidFill>
              <a:latin typeface="Nour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8A4FD-85A6-6F40-A8BD-368DB0BD5DF1}"/>
              </a:ext>
            </a:extLst>
          </p:cNvPr>
          <p:cNvSpPr txBox="1"/>
          <p:nvPr/>
        </p:nvSpPr>
        <p:spPr>
          <a:xfrm>
            <a:off x="5851180" y="1681013"/>
            <a:ext cx="7750520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Deelnemers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: professionals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uit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verschillende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disciplines</a:t>
            </a: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000000"/>
                </a:solidFill>
                <a:latin typeface="Nourd Light"/>
              </a:rPr>
              <a:t>Doel: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reflecteren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op de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resultaten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uit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eerdere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empirische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onderzoeken</a:t>
            </a: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Jullie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inzet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nodig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!</a:t>
            </a: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B83A07B-07E6-C94D-8638-DC62CD9FB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923"/>
          <a:stretch/>
        </p:blipFill>
        <p:spPr>
          <a:xfrm>
            <a:off x="15113907" y="5858263"/>
            <a:ext cx="3101201" cy="442873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DCAB3D7-97DE-F346-8EFF-4B8037F3B8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6395"/>
          <a:stretch/>
        </p:blipFill>
        <p:spPr>
          <a:xfrm>
            <a:off x="13030200" y="5895541"/>
            <a:ext cx="2110601" cy="439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7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517EBB"/>
          </a:solidFill>
        </p:spPr>
      </p:sp>
      <p:sp>
        <p:nvSpPr>
          <p:cNvPr id="3" name="TextBox 3"/>
          <p:cNvSpPr txBox="1"/>
          <p:nvPr/>
        </p:nvSpPr>
        <p:spPr>
          <a:xfrm>
            <a:off x="2125682" y="2058652"/>
            <a:ext cx="423132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chemeClr val="bg1"/>
                </a:solidFill>
                <a:latin typeface="Nourd"/>
              </a:rPr>
              <a:t>Dank </a:t>
            </a:r>
            <a:r>
              <a:rPr lang="en-US" sz="6000" dirty="0" err="1">
                <a:solidFill>
                  <a:schemeClr val="bg1"/>
                </a:solidFill>
                <a:latin typeface="Nourd"/>
              </a:rPr>
              <a:t>voor</a:t>
            </a:r>
            <a:r>
              <a:rPr lang="en-US" sz="6000" dirty="0">
                <a:solidFill>
                  <a:schemeClr val="bg1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ourd"/>
              </a:rPr>
              <a:t>uw</a:t>
            </a:r>
            <a:r>
              <a:rPr lang="en-US" sz="6000" dirty="0">
                <a:solidFill>
                  <a:schemeClr val="bg1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ourd"/>
              </a:rPr>
              <a:t>aandacht</a:t>
            </a:r>
            <a:r>
              <a:rPr lang="en-US" sz="6000" dirty="0">
                <a:solidFill>
                  <a:schemeClr val="bg1"/>
                </a:solidFill>
                <a:latin typeface="Nourd"/>
              </a:rPr>
              <a:t>!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3A3DEC0-39F6-9649-B00B-6F31C458A893}"/>
              </a:ext>
            </a:extLst>
          </p:cNvPr>
          <p:cNvSpPr txBox="1"/>
          <p:nvPr/>
        </p:nvSpPr>
        <p:spPr>
          <a:xfrm>
            <a:off x="13366155" y="4286342"/>
            <a:ext cx="3961518" cy="171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3200" dirty="0" err="1">
                <a:solidFill>
                  <a:srgbClr val="000000"/>
                </a:solidFill>
                <a:latin typeface="Nourd"/>
              </a:rPr>
              <a:t>Voor</a:t>
            </a:r>
            <a:r>
              <a:rPr lang="en-US" sz="3200" dirty="0">
                <a:solidFill>
                  <a:srgbClr val="000000"/>
                </a:solidFill>
                <a:latin typeface="Nour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urd"/>
              </a:rPr>
              <a:t>verdere</a:t>
            </a:r>
            <a:r>
              <a:rPr lang="en-US" sz="3200" dirty="0">
                <a:solidFill>
                  <a:srgbClr val="000000"/>
                </a:solidFill>
                <a:latin typeface="Nour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ourd"/>
              </a:rPr>
              <a:t>vragen</a:t>
            </a:r>
            <a:r>
              <a:rPr lang="en-US" sz="3200" dirty="0">
                <a:solidFill>
                  <a:srgbClr val="000000"/>
                </a:solidFill>
                <a:latin typeface="Nourd"/>
              </a:rPr>
              <a:t>:</a:t>
            </a:r>
          </a:p>
          <a:p>
            <a:pPr>
              <a:lnSpc>
                <a:spcPts val="7200"/>
              </a:lnSpc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ourd"/>
              </a:rPr>
              <a:t>r.nieuwboer@vu.nl</a:t>
            </a:r>
          </a:p>
        </p:txBody>
      </p:sp>
      <p:pic>
        <p:nvPicPr>
          <p:cNvPr id="8" name="Afbeelding 7" descr="Afbeelding met buiten, boom, persoon, vrouw&#10;&#10;Automatisch gegenereerde beschrijving">
            <a:extLst>
              <a:ext uri="{FF2B5EF4-FFF2-40B4-BE49-F238E27FC236}">
                <a16:creationId xmlns:a16="http://schemas.microsoft.com/office/drawing/2014/main" id="{B1483546-FF99-FB4F-A6EE-6C35584FD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1" b="5494"/>
          <a:stretch/>
        </p:blipFill>
        <p:spPr>
          <a:xfrm>
            <a:off x="10576443" y="4152900"/>
            <a:ext cx="2331486" cy="2296045"/>
          </a:xfrm>
          <a:prstGeom prst="ellipse">
            <a:avLst/>
          </a:prstGeom>
          <a:ln w="63500">
            <a:solidFill>
              <a:srgbClr val="517EBB"/>
            </a:solidFill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2322503-3FA1-574A-89DE-10905DE44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93193" y="5458360"/>
            <a:ext cx="1957614" cy="47852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44026" y="1028700"/>
            <a:ext cx="598324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>
                <a:solidFill>
                  <a:srgbClr val="FFFFFF"/>
                </a:solidFill>
                <a:latin typeface="Nourd"/>
              </a:rPr>
              <a:t>Research project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24151" y="1258297"/>
            <a:ext cx="12839698" cy="684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</a:pPr>
            <a:r>
              <a:rPr lang="en-US" sz="6000" dirty="0" err="1">
                <a:solidFill>
                  <a:srgbClr val="000000"/>
                </a:solidFill>
                <a:latin typeface="Nourd"/>
              </a:rPr>
              <a:t>Structuur</a:t>
            </a:r>
            <a:r>
              <a:rPr lang="en-US" sz="6000" dirty="0">
                <a:solidFill>
                  <a:srgbClr val="000000"/>
                </a:solidFill>
                <a:latin typeface="Nourd"/>
              </a:rPr>
              <a:t> van het </a:t>
            </a:r>
            <a:r>
              <a:rPr lang="en-US" sz="6000" dirty="0" err="1">
                <a:solidFill>
                  <a:srgbClr val="000000"/>
                </a:solidFill>
                <a:latin typeface="Nourd"/>
              </a:rPr>
              <a:t>onderzoeksproject</a:t>
            </a:r>
            <a:r>
              <a:rPr lang="en-US" sz="6000" dirty="0">
                <a:solidFill>
                  <a:srgbClr val="000000"/>
                </a:solidFill>
                <a:latin typeface="Nourd"/>
              </a:rPr>
              <a:t> 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C02AFFEC-F5DF-894E-9B2D-77F575E8A7C2}"/>
              </a:ext>
            </a:extLst>
          </p:cNvPr>
          <p:cNvSpPr/>
          <p:nvPr/>
        </p:nvSpPr>
        <p:spPr>
          <a:xfrm>
            <a:off x="1" y="8435381"/>
            <a:ext cx="18288000" cy="1851617"/>
          </a:xfrm>
          <a:prstGeom prst="rect">
            <a:avLst/>
          </a:prstGeom>
          <a:solidFill>
            <a:srgbClr val="517EBB"/>
          </a:solidFill>
        </p:spPr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BC85018-6807-B543-AE31-A216BD5EC7D1}"/>
              </a:ext>
            </a:extLst>
          </p:cNvPr>
          <p:cNvGrpSpPr/>
          <p:nvPr/>
        </p:nvGrpSpPr>
        <p:grpSpPr>
          <a:xfrm>
            <a:off x="7671012" y="2777476"/>
            <a:ext cx="4267200" cy="2715493"/>
            <a:chOff x="0" y="0"/>
            <a:chExt cx="4812961" cy="1842665"/>
          </a:xfrm>
        </p:grpSpPr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9975E1EE-8843-AB4A-9CB3-EDAF75739292}"/>
                </a:ext>
              </a:extLst>
            </p:cNvPr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905A8C87-AFE0-F843-BF2C-F57C9511EF66}"/>
                </a:ext>
              </a:extLst>
            </p:cNvPr>
            <p:cNvSpPr txBox="1"/>
            <p:nvPr/>
          </p:nvSpPr>
          <p:spPr>
            <a:xfrm>
              <a:off x="245033" y="254265"/>
              <a:ext cx="4322894" cy="719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Nourd Bold"/>
                </a:rPr>
                <a:t>Een</a:t>
              </a:r>
              <a:r>
                <a:rPr lang="en-US" sz="2400" dirty="0">
                  <a:solidFill>
                    <a:srgbClr val="FFFFFF"/>
                  </a:solidFill>
                  <a:latin typeface="Nourd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Nourd Bold"/>
                </a:rPr>
                <a:t>empirisch</a:t>
              </a:r>
              <a:r>
                <a:rPr lang="en-US" sz="2400" dirty="0">
                  <a:solidFill>
                    <a:srgbClr val="FFFFFF"/>
                  </a:solidFill>
                  <a:latin typeface="Nourd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Nourd Bold"/>
                </a:rPr>
                <a:t>perspectief</a:t>
              </a:r>
              <a:endParaRPr lang="en-US" sz="2400" dirty="0">
                <a:solidFill>
                  <a:srgbClr val="FFFFFF"/>
                </a:solidFill>
                <a:latin typeface="Nourd Bold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8033C1DF-12D1-6440-9AD5-C8919DE39C43}"/>
                </a:ext>
              </a:extLst>
            </p:cNvPr>
            <p:cNvSpPr txBox="1"/>
            <p:nvPr/>
          </p:nvSpPr>
          <p:spPr>
            <a:xfrm>
              <a:off x="272043" y="1569376"/>
              <a:ext cx="4322894" cy="273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4"/>
                </a:lnSpc>
              </a:pPr>
              <a:r>
                <a:rPr lang="en-US" sz="2460" dirty="0">
                  <a:solidFill>
                    <a:srgbClr val="000000"/>
                  </a:solidFill>
                  <a:latin typeface="Nourd Light"/>
                </a:rPr>
                <a:t>PhD 2 (</a:t>
              </a:r>
              <a:r>
                <a:rPr lang="en-US" sz="2460" dirty="0" err="1">
                  <a:solidFill>
                    <a:srgbClr val="000000"/>
                  </a:solidFill>
                  <a:latin typeface="Nourd Light"/>
                </a:rPr>
                <a:t>Ik</a:t>
              </a:r>
              <a:r>
                <a:rPr lang="en-US" sz="2460" dirty="0">
                  <a:solidFill>
                    <a:srgbClr val="000000"/>
                  </a:solidFill>
                  <a:latin typeface="Nourd Light"/>
                </a:rPr>
                <a:t>)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8C051426-83EE-964D-BF5A-F4D7FD3A233D}"/>
              </a:ext>
            </a:extLst>
          </p:cNvPr>
          <p:cNvGrpSpPr/>
          <p:nvPr/>
        </p:nvGrpSpPr>
        <p:grpSpPr>
          <a:xfrm>
            <a:off x="3062660" y="2777476"/>
            <a:ext cx="4267200" cy="2715493"/>
            <a:chOff x="0" y="0"/>
            <a:chExt cx="4812961" cy="1842665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FEDC32DF-74E7-5042-8262-7A92102DBA52}"/>
                </a:ext>
              </a:extLst>
            </p:cNvPr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7C7EFCF9-1BD2-FE49-89AA-F7854597F866}"/>
                </a:ext>
              </a:extLst>
            </p:cNvPr>
            <p:cNvSpPr txBox="1"/>
            <p:nvPr/>
          </p:nvSpPr>
          <p:spPr>
            <a:xfrm>
              <a:off x="245033" y="254265"/>
              <a:ext cx="4322894" cy="344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DDA0B02E-B320-6C40-BD51-6DD0ED63EB56}"/>
                </a:ext>
              </a:extLst>
            </p:cNvPr>
            <p:cNvSpPr txBox="1"/>
            <p:nvPr/>
          </p:nvSpPr>
          <p:spPr>
            <a:xfrm>
              <a:off x="272043" y="1569376"/>
              <a:ext cx="4322894" cy="273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4"/>
                </a:lnSpc>
              </a:pPr>
              <a:r>
                <a:rPr lang="en-US" sz="2460" dirty="0">
                  <a:solidFill>
                    <a:srgbClr val="000000"/>
                  </a:solidFill>
                  <a:latin typeface="Nourd Light"/>
                </a:rPr>
                <a:t>PhD 1 (</a:t>
              </a:r>
              <a:r>
                <a:rPr lang="en-US" sz="2460" dirty="0" err="1">
                  <a:solidFill>
                    <a:srgbClr val="000000"/>
                  </a:solidFill>
                  <a:latin typeface="Nourd Light"/>
                </a:rPr>
                <a:t>Mirte</a:t>
              </a:r>
              <a:r>
                <a:rPr lang="en-US" sz="2460" dirty="0">
                  <a:solidFill>
                    <a:srgbClr val="000000"/>
                  </a:solidFill>
                  <a:latin typeface="Nourd Light"/>
                </a:rPr>
                <a:t> </a:t>
              </a:r>
              <a:r>
                <a:rPr lang="en-US" sz="2460" dirty="0" err="1">
                  <a:solidFill>
                    <a:srgbClr val="000000"/>
                  </a:solidFill>
                  <a:latin typeface="Nourd Light"/>
                </a:rPr>
                <a:t>Tollenaar</a:t>
              </a:r>
              <a:r>
                <a:rPr lang="en-US" sz="2460" dirty="0">
                  <a:solidFill>
                    <a:srgbClr val="000000"/>
                  </a:solidFill>
                  <a:latin typeface="Nourd Light"/>
                </a:rPr>
                <a:t>)</a:t>
              </a: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E3DA4F43-CDD8-D64E-BB20-E559702978DC}"/>
              </a:ext>
            </a:extLst>
          </p:cNvPr>
          <p:cNvGrpSpPr/>
          <p:nvPr/>
        </p:nvGrpSpPr>
        <p:grpSpPr>
          <a:xfrm>
            <a:off x="12279368" y="2777476"/>
            <a:ext cx="4267200" cy="2764622"/>
            <a:chOff x="10223604" y="-136753"/>
            <a:chExt cx="4812961" cy="1876003"/>
          </a:xfrm>
        </p:grpSpPr>
        <p:sp>
          <p:nvSpPr>
            <p:cNvPr id="17" name="AutoShape 5">
              <a:extLst>
                <a:ext uri="{FF2B5EF4-FFF2-40B4-BE49-F238E27FC236}">
                  <a16:creationId xmlns:a16="http://schemas.microsoft.com/office/drawing/2014/main" id="{DD698B75-1643-6D48-9F69-9234B9BA90DF}"/>
                </a:ext>
              </a:extLst>
            </p:cNvPr>
            <p:cNvSpPr/>
            <p:nvPr/>
          </p:nvSpPr>
          <p:spPr>
            <a:xfrm>
              <a:off x="10223604" y="-136753"/>
              <a:ext cx="4812961" cy="12564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9C000D2F-705E-724E-B583-4AF00B18D662}"/>
                </a:ext>
              </a:extLst>
            </p:cNvPr>
            <p:cNvSpPr txBox="1"/>
            <p:nvPr/>
          </p:nvSpPr>
          <p:spPr>
            <a:xfrm>
              <a:off x="10468638" y="150850"/>
              <a:ext cx="4322894" cy="704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Nourd Bold"/>
                </a:rPr>
                <a:t>Een</a:t>
              </a:r>
              <a:r>
                <a:rPr lang="en-US" sz="2400" dirty="0">
                  <a:solidFill>
                    <a:srgbClr val="FFFFFF"/>
                  </a:solidFill>
                  <a:latin typeface="Nourd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Nourd Bold"/>
                </a:rPr>
                <a:t>rechtsvergelijkend</a:t>
              </a:r>
              <a:r>
                <a:rPr lang="en-US" sz="2400" dirty="0">
                  <a:solidFill>
                    <a:srgbClr val="FFFFFF"/>
                  </a:solidFill>
                  <a:latin typeface="Nourd Bold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Nourd Bold"/>
                </a:rPr>
                <a:t>perspectief</a:t>
              </a:r>
              <a:endParaRPr lang="en-US" sz="2400" dirty="0">
                <a:solidFill>
                  <a:srgbClr val="FFFFFF"/>
                </a:solidFill>
                <a:latin typeface="Nourd Bold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B2340CA0-39DF-5C40-97AD-D4F62EB706AC}"/>
                </a:ext>
              </a:extLst>
            </p:cNvPr>
            <p:cNvSpPr txBox="1"/>
            <p:nvPr/>
          </p:nvSpPr>
          <p:spPr>
            <a:xfrm>
              <a:off x="10495643" y="1465961"/>
              <a:ext cx="4322894" cy="273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4"/>
                </a:lnSpc>
              </a:pPr>
              <a:r>
                <a:rPr lang="en-US" sz="2460" dirty="0">
                  <a:solidFill>
                    <a:srgbClr val="000000"/>
                  </a:solidFill>
                  <a:latin typeface="Nourd Light"/>
                </a:rPr>
                <a:t>PhD 3 (Fiore </a:t>
              </a:r>
              <a:r>
                <a:rPr lang="en-US" sz="2460" dirty="0" err="1">
                  <a:solidFill>
                    <a:srgbClr val="000000"/>
                  </a:solidFill>
                  <a:latin typeface="Nourd Light"/>
                </a:rPr>
                <a:t>Shuthof</a:t>
              </a:r>
              <a:r>
                <a:rPr lang="en-US" sz="2460" dirty="0">
                  <a:solidFill>
                    <a:srgbClr val="000000"/>
                  </a:solidFill>
                  <a:latin typeface="Nourd Light"/>
                </a:rPr>
                <a:t>)</a:t>
              </a:r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ED559956-2550-6940-B82B-B48221797C72}"/>
              </a:ext>
            </a:extLst>
          </p:cNvPr>
          <p:cNvSpPr txBox="1"/>
          <p:nvPr/>
        </p:nvSpPr>
        <p:spPr>
          <a:xfrm>
            <a:off x="3062659" y="3148163"/>
            <a:ext cx="4267197" cy="105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6"/>
              </a:lnSpc>
            </a:pPr>
            <a:r>
              <a:rPr lang="en-US" sz="2400" dirty="0" err="1">
                <a:solidFill>
                  <a:srgbClr val="FFFFFF"/>
                </a:solidFill>
                <a:latin typeface="Nourd Bold"/>
              </a:rPr>
              <a:t>Een</a:t>
            </a:r>
            <a:r>
              <a:rPr lang="en-US" sz="2400" dirty="0">
                <a:solidFill>
                  <a:srgbClr val="FFFFFF"/>
                </a:solidFill>
                <a:latin typeface="Nourd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Nourd Bold"/>
              </a:rPr>
              <a:t>juridisch</a:t>
            </a:r>
            <a:r>
              <a:rPr lang="en-US" sz="2400" dirty="0">
                <a:solidFill>
                  <a:srgbClr val="FFFFFF"/>
                </a:solidFill>
                <a:latin typeface="Nourd Bol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Nourd Bold"/>
              </a:rPr>
              <a:t>normatief</a:t>
            </a:r>
            <a:r>
              <a:rPr lang="en-US" sz="2400" dirty="0">
                <a:solidFill>
                  <a:srgbClr val="FFFFFF"/>
                </a:solidFill>
                <a:latin typeface="Nourd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Nourd Bold"/>
              </a:rPr>
              <a:t>perspectief</a:t>
            </a:r>
            <a:endParaRPr lang="en-US" sz="2400" dirty="0">
              <a:solidFill>
                <a:srgbClr val="FFFFFF"/>
              </a:solidFill>
              <a:latin typeface="Nourd Bold"/>
            </a:endParaRPr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id="{D7FEE916-4D57-D445-AC7B-792DE1CB5863}"/>
              </a:ext>
            </a:extLst>
          </p:cNvPr>
          <p:cNvSpPr/>
          <p:nvPr/>
        </p:nvSpPr>
        <p:spPr>
          <a:xfrm>
            <a:off x="3062660" y="5954106"/>
            <a:ext cx="13483908" cy="13270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C68F4E86-A2CC-E943-8AEA-03DBA1186608}"/>
              </a:ext>
            </a:extLst>
          </p:cNvPr>
          <p:cNvSpPr txBox="1"/>
          <p:nvPr/>
        </p:nvSpPr>
        <p:spPr>
          <a:xfrm>
            <a:off x="4261063" y="6358896"/>
            <a:ext cx="11087098" cy="508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6"/>
              </a:lnSpc>
            </a:pPr>
            <a:r>
              <a:rPr lang="en-US" sz="3075" dirty="0" err="1">
                <a:solidFill>
                  <a:srgbClr val="FFFFFF"/>
                </a:solidFill>
                <a:latin typeface="Nourd Bold"/>
              </a:rPr>
              <a:t>Testfase</a:t>
            </a:r>
            <a:r>
              <a:rPr lang="en-US" sz="3075" dirty="0">
                <a:solidFill>
                  <a:srgbClr val="FFFFFF"/>
                </a:solidFill>
                <a:latin typeface="Nourd Bold"/>
              </a:rPr>
              <a:t> in het </a:t>
            </a:r>
            <a:r>
              <a:rPr lang="en-US" sz="3075" dirty="0" err="1">
                <a:solidFill>
                  <a:srgbClr val="FFFFFF"/>
                </a:solidFill>
                <a:latin typeface="Nourd Bold"/>
              </a:rPr>
              <a:t>onderzoekslab</a:t>
            </a:r>
            <a:r>
              <a:rPr lang="en-US" sz="3075" dirty="0">
                <a:solidFill>
                  <a:srgbClr val="FFFFFF"/>
                </a:solidFill>
                <a:latin typeface="Nourd Bold"/>
              </a:rPr>
              <a:t> </a:t>
            </a:r>
            <a:r>
              <a:rPr lang="en-US" sz="3075" dirty="0" err="1">
                <a:solidFill>
                  <a:srgbClr val="FFFFFF"/>
                </a:solidFill>
                <a:latin typeface="Nourd Bold"/>
              </a:rPr>
              <a:t>en</a:t>
            </a:r>
            <a:r>
              <a:rPr lang="en-US" sz="3075" dirty="0">
                <a:solidFill>
                  <a:srgbClr val="FFFFFF"/>
                </a:solidFill>
                <a:latin typeface="Nourd Bold"/>
              </a:rPr>
              <a:t> </a:t>
            </a:r>
            <a:r>
              <a:rPr lang="en-US" sz="3075" dirty="0" err="1">
                <a:solidFill>
                  <a:srgbClr val="FFFFFF"/>
                </a:solidFill>
                <a:latin typeface="Nourd Bold"/>
              </a:rPr>
              <a:t>afronden</a:t>
            </a:r>
            <a:r>
              <a:rPr lang="en-US" sz="3075" dirty="0">
                <a:solidFill>
                  <a:srgbClr val="FFFFFF"/>
                </a:solidFill>
                <a:latin typeface="Nourd Bold"/>
              </a:rPr>
              <a:t> </a:t>
            </a:r>
            <a:r>
              <a:rPr lang="en-US" sz="3075" dirty="0" err="1">
                <a:solidFill>
                  <a:srgbClr val="FFFFFF"/>
                </a:solidFill>
                <a:latin typeface="Nourd Bold"/>
              </a:rPr>
              <a:t>onderzoek</a:t>
            </a:r>
            <a:endParaRPr lang="en-GB" sz="3075" dirty="0">
              <a:solidFill>
                <a:srgbClr val="FFFFFF"/>
              </a:solidFill>
              <a:latin typeface="Nourd Bold"/>
            </a:endParaRPr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id="{C99A662B-67D6-4D42-87F9-D1454B45C922}"/>
              </a:ext>
            </a:extLst>
          </p:cNvPr>
          <p:cNvSpPr/>
          <p:nvPr/>
        </p:nvSpPr>
        <p:spPr>
          <a:xfrm>
            <a:off x="1554914" y="2777477"/>
            <a:ext cx="938169" cy="3176630"/>
          </a:xfrm>
          <a:prstGeom prst="rect">
            <a:avLst/>
          </a:prstGeom>
          <a:solidFill>
            <a:srgbClr val="517EBB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5" name="AutoShape 2">
            <a:extLst>
              <a:ext uri="{FF2B5EF4-FFF2-40B4-BE49-F238E27FC236}">
                <a16:creationId xmlns:a16="http://schemas.microsoft.com/office/drawing/2014/main" id="{93491B68-92DD-FD4E-8414-85799AF4566D}"/>
              </a:ext>
            </a:extLst>
          </p:cNvPr>
          <p:cNvSpPr/>
          <p:nvPr/>
        </p:nvSpPr>
        <p:spPr>
          <a:xfrm>
            <a:off x="1554913" y="5954106"/>
            <a:ext cx="938169" cy="1327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6389D72C-BCB9-C844-B106-B89DB1A9FF2F}"/>
              </a:ext>
            </a:extLst>
          </p:cNvPr>
          <p:cNvSpPr txBox="1"/>
          <p:nvPr/>
        </p:nvSpPr>
        <p:spPr>
          <a:xfrm>
            <a:off x="1554912" y="2972283"/>
            <a:ext cx="93817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Nourd Bold"/>
              </a:rPr>
              <a:t>1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latin typeface="Nourd Bold"/>
              </a:rPr>
              <a:t>2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latin typeface="Nourd Bold"/>
              </a:rPr>
              <a:t>3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latin typeface="Nourd Bold"/>
              </a:rPr>
              <a:t>4</a:t>
            </a:r>
          </a:p>
          <a:p>
            <a:pPr algn="ctr"/>
            <a:endParaRPr lang="en-US" sz="4000" dirty="0">
              <a:solidFill>
                <a:srgbClr val="FFFFFF"/>
              </a:solidFill>
              <a:latin typeface="Nourd Bold"/>
            </a:endParaRPr>
          </a:p>
          <a:p>
            <a:pPr algn="ctr"/>
            <a:r>
              <a:rPr lang="en-US" sz="4000" dirty="0">
                <a:solidFill>
                  <a:srgbClr val="FFFFFF"/>
                </a:solidFill>
                <a:latin typeface="Nourd Bold"/>
              </a:rPr>
              <a:t>5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latin typeface="Nourd Bold"/>
              </a:rPr>
              <a:t>6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BE7E1FCC-EDF3-754E-9F03-4B4C5DA764F0}"/>
              </a:ext>
            </a:extLst>
          </p:cNvPr>
          <p:cNvSpPr txBox="1"/>
          <p:nvPr/>
        </p:nvSpPr>
        <p:spPr>
          <a:xfrm>
            <a:off x="596614" y="4291653"/>
            <a:ext cx="785397" cy="1710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 dirty="0">
                <a:solidFill>
                  <a:srgbClr val="000000"/>
                </a:solidFill>
                <a:latin typeface="Nourd Light"/>
              </a:rPr>
              <a:t>J</a:t>
            </a:r>
          </a:p>
          <a:p>
            <a:pPr algn="ctr">
              <a:lnSpc>
                <a:spcPts val="3444"/>
              </a:lnSpc>
            </a:pPr>
            <a:r>
              <a:rPr lang="en-US" sz="2460" dirty="0">
                <a:solidFill>
                  <a:srgbClr val="000000"/>
                </a:solidFill>
                <a:latin typeface="Nourd Light"/>
              </a:rPr>
              <a:t>A</a:t>
            </a:r>
          </a:p>
          <a:p>
            <a:pPr algn="ctr">
              <a:lnSpc>
                <a:spcPts val="3444"/>
              </a:lnSpc>
            </a:pPr>
            <a:r>
              <a:rPr lang="en-US" sz="2460" dirty="0">
                <a:solidFill>
                  <a:srgbClr val="000000"/>
                </a:solidFill>
                <a:latin typeface="Nourd Light"/>
              </a:rPr>
              <a:t>A</a:t>
            </a:r>
            <a:br>
              <a:rPr lang="en-US" sz="2460" dirty="0">
                <a:solidFill>
                  <a:srgbClr val="000000"/>
                </a:solidFill>
                <a:latin typeface="Nourd Light"/>
              </a:rPr>
            </a:br>
            <a:r>
              <a:rPr lang="en-US" sz="2460" dirty="0">
                <a:solidFill>
                  <a:srgbClr val="000000"/>
                </a:solidFill>
                <a:latin typeface="Nourd Light"/>
              </a:rPr>
              <a:t>R</a:t>
            </a:r>
          </a:p>
        </p:txBody>
      </p:sp>
      <p:sp>
        <p:nvSpPr>
          <p:cNvPr id="3" name="Driehoek 2">
            <a:extLst>
              <a:ext uri="{FF2B5EF4-FFF2-40B4-BE49-F238E27FC236}">
                <a16:creationId xmlns:a16="http://schemas.microsoft.com/office/drawing/2014/main" id="{E185906A-856C-2840-A9E3-7D428CBFC90C}"/>
              </a:ext>
            </a:extLst>
          </p:cNvPr>
          <p:cNvSpPr/>
          <p:nvPr/>
        </p:nvSpPr>
        <p:spPr>
          <a:xfrm rot="10800000">
            <a:off x="1376297" y="7281155"/>
            <a:ext cx="1295400" cy="7851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79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367676" cy="10287000"/>
          </a:xfrm>
          <a:prstGeom prst="rect">
            <a:avLst/>
          </a:prstGeom>
          <a:solidFill>
            <a:srgbClr val="517EBB"/>
          </a:solidFill>
        </p:spPr>
      </p:sp>
      <p:sp>
        <p:nvSpPr>
          <p:cNvPr id="3" name="TextBox 3"/>
          <p:cNvSpPr txBox="1"/>
          <p:nvPr/>
        </p:nvSpPr>
        <p:spPr>
          <a:xfrm>
            <a:off x="922823" y="1081998"/>
            <a:ext cx="5522027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Doelstellingen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empirisch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onderzoek</a:t>
            </a:r>
            <a:endParaRPr lang="en-US" sz="6000" dirty="0">
              <a:solidFill>
                <a:srgbClr val="FFFFFF"/>
              </a:solidFill>
              <a:latin typeface="Nour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019002-31AA-F749-AE73-C7E0464AC750}"/>
              </a:ext>
            </a:extLst>
          </p:cNvPr>
          <p:cNvSpPr txBox="1"/>
          <p:nvPr/>
        </p:nvSpPr>
        <p:spPr>
          <a:xfrm>
            <a:off x="8290499" y="2247900"/>
            <a:ext cx="8928572" cy="6303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 marL="457200" indent="-4572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000000"/>
                </a:solidFill>
                <a:latin typeface="Nourd Light"/>
              </a:rPr>
              <a:t>De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huidige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praktijk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van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ouderenbescherming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in Nederland in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kaart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brengen</a:t>
            </a: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 marL="457200" indent="-4572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000000"/>
                </a:solidFill>
                <a:latin typeface="Nourd Light"/>
              </a:rPr>
              <a:t>De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ervaringen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van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ouderen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professionals met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deze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praktijk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in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kaart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brengen</a:t>
            </a:r>
            <a:endParaRPr lang="en-US" sz="3244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3244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3244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3244" dirty="0">
              <a:solidFill>
                <a:srgbClr val="000000"/>
              </a:solidFill>
              <a:latin typeface="Nourd Ligh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F3F090D-EAEA-CE42-ADCB-D0AF40C05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52079" y="4529279"/>
            <a:ext cx="2863514" cy="5080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331150"/>
          </a:xfrm>
          <a:prstGeom prst="rect">
            <a:avLst/>
          </a:prstGeom>
          <a:solidFill>
            <a:srgbClr val="517EBB"/>
          </a:solidFill>
        </p:spPr>
      </p:sp>
      <p:sp>
        <p:nvSpPr>
          <p:cNvPr id="3" name="TextBox 3"/>
          <p:cNvSpPr txBox="1"/>
          <p:nvPr/>
        </p:nvSpPr>
        <p:spPr>
          <a:xfrm>
            <a:off x="693577" y="655987"/>
            <a:ext cx="16537096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Opzet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van het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empirisch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onderzoek</a:t>
            </a:r>
            <a:endParaRPr lang="en-US" sz="6000" dirty="0">
              <a:solidFill>
                <a:srgbClr val="FFFFFF"/>
              </a:solidFill>
              <a:latin typeface="Nour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137154" y="4138988"/>
            <a:ext cx="3609721" cy="942345"/>
            <a:chOff x="0" y="0"/>
            <a:chExt cx="4812961" cy="125646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Dossierstudie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956199" y="4634243"/>
            <a:ext cx="3242171" cy="5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2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5286237" y="4122401"/>
            <a:ext cx="3609721" cy="942345"/>
            <a:chOff x="0" y="0"/>
            <a:chExt cx="4812961" cy="1256460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Vragenlijsten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49994" y="4127844"/>
            <a:ext cx="3609721" cy="942345"/>
            <a:chOff x="0" y="0"/>
            <a:chExt cx="4812961" cy="1256460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>
                  <a:solidFill>
                    <a:srgbClr val="FFFFFF"/>
                  </a:solidFill>
                  <a:latin typeface="Nourd Bold"/>
                </a:rPr>
                <a:t>Interviews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50768" y="4400839"/>
            <a:ext cx="557240" cy="387406"/>
            <a:chOff x="0" y="0"/>
            <a:chExt cx="730701" cy="508000"/>
          </a:xfrm>
        </p:grpSpPr>
        <p:sp>
          <p:nvSpPr>
            <p:cNvPr id="21" name="Freeform 21"/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606578" y="4138987"/>
            <a:ext cx="3609721" cy="942345"/>
            <a:chOff x="0" y="0"/>
            <a:chExt cx="4812961" cy="125646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92237" y="208413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Focusgroepen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pic>
        <p:nvPicPr>
          <p:cNvPr id="32" name="Picture 7">
            <a:extLst>
              <a:ext uri="{FF2B5EF4-FFF2-40B4-BE49-F238E27FC236}">
                <a16:creationId xmlns:a16="http://schemas.microsoft.com/office/drawing/2014/main" id="{5120E9D8-107A-5546-BD58-C42B06512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62125" y="7103882"/>
            <a:ext cx="3609721" cy="3183118"/>
          </a:xfrm>
          <a:prstGeom prst="rect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764392CC-4696-0446-825D-3A782FBA0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197"/>
          <a:stretch>
            <a:fillRect/>
          </a:stretch>
        </p:blipFill>
        <p:spPr>
          <a:xfrm>
            <a:off x="5534279" y="6644709"/>
            <a:ext cx="3609721" cy="3642291"/>
          </a:xfrm>
          <a:prstGeom prst="rect">
            <a:avLst/>
          </a:prstGeom>
        </p:spPr>
      </p:pic>
      <p:grpSp>
        <p:nvGrpSpPr>
          <p:cNvPr id="35" name="Group 20">
            <a:extLst>
              <a:ext uri="{FF2B5EF4-FFF2-40B4-BE49-F238E27FC236}">
                <a16:creationId xmlns:a16="http://schemas.microsoft.com/office/drawing/2014/main" id="{8BC640DC-E231-4D4A-A0FF-1852758DE62C}"/>
              </a:ext>
            </a:extLst>
          </p:cNvPr>
          <p:cNvGrpSpPr/>
          <p:nvPr/>
        </p:nvGrpSpPr>
        <p:grpSpPr>
          <a:xfrm>
            <a:off x="8892754" y="4416457"/>
            <a:ext cx="557240" cy="387406"/>
            <a:chOff x="0" y="0"/>
            <a:chExt cx="730701" cy="508000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9E9171D9-55A4-534D-B0AD-2E923D45E767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AB60AA0E-C3ED-FA4A-96A7-F1BE2C973558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8" name="Group 20">
            <a:extLst>
              <a:ext uri="{FF2B5EF4-FFF2-40B4-BE49-F238E27FC236}">
                <a16:creationId xmlns:a16="http://schemas.microsoft.com/office/drawing/2014/main" id="{9BD3474C-25C2-7844-BDA9-EBD6034CA51C}"/>
              </a:ext>
            </a:extLst>
          </p:cNvPr>
          <p:cNvGrpSpPr/>
          <p:nvPr/>
        </p:nvGrpSpPr>
        <p:grpSpPr>
          <a:xfrm>
            <a:off x="13059715" y="4417426"/>
            <a:ext cx="557240" cy="387406"/>
            <a:chOff x="0" y="0"/>
            <a:chExt cx="730701" cy="5080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7239FF62-118B-9746-9513-6A1FA7718C9D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6614F72-F8F0-AD4D-8633-186C5201EED3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331150"/>
          </a:xfrm>
          <a:prstGeom prst="rect">
            <a:avLst/>
          </a:prstGeom>
          <a:solidFill>
            <a:srgbClr val="517EBB"/>
          </a:solidFill>
        </p:spPr>
      </p:sp>
      <p:grpSp>
        <p:nvGrpSpPr>
          <p:cNvPr id="4" name="Group 4"/>
          <p:cNvGrpSpPr/>
          <p:nvPr/>
        </p:nvGrpSpPr>
        <p:grpSpPr>
          <a:xfrm>
            <a:off x="1137154" y="4138988"/>
            <a:ext cx="3609721" cy="942345"/>
            <a:chOff x="0" y="0"/>
            <a:chExt cx="4812961" cy="125646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Dossierstudie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956199" y="4634243"/>
            <a:ext cx="3242171" cy="5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2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5286237" y="4122401"/>
            <a:ext cx="3609721" cy="942345"/>
            <a:chOff x="0" y="0"/>
            <a:chExt cx="4812961" cy="1256460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Vragenlijsten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49994" y="4127844"/>
            <a:ext cx="3609721" cy="942345"/>
            <a:chOff x="0" y="0"/>
            <a:chExt cx="4812961" cy="1256460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>
                  <a:solidFill>
                    <a:srgbClr val="FFFFFF"/>
                  </a:solidFill>
                  <a:latin typeface="Nourd Bold"/>
                </a:rPr>
                <a:t>Interviews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50768" y="4400839"/>
            <a:ext cx="557240" cy="387406"/>
            <a:chOff x="0" y="0"/>
            <a:chExt cx="730701" cy="508000"/>
          </a:xfrm>
        </p:grpSpPr>
        <p:sp>
          <p:nvSpPr>
            <p:cNvPr id="21" name="Freeform 21"/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606578" y="4138987"/>
            <a:ext cx="3609721" cy="942345"/>
            <a:chOff x="0" y="0"/>
            <a:chExt cx="4812961" cy="125646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92237" y="208413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Focusgroepen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8BC640DC-E231-4D4A-A0FF-1852758DE62C}"/>
              </a:ext>
            </a:extLst>
          </p:cNvPr>
          <p:cNvGrpSpPr/>
          <p:nvPr/>
        </p:nvGrpSpPr>
        <p:grpSpPr>
          <a:xfrm>
            <a:off x="8892754" y="4416457"/>
            <a:ext cx="557240" cy="387406"/>
            <a:chOff x="0" y="0"/>
            <a:chExt cx="730701" cy="508000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9E9171D9-55A4-534D-B0AD-2E923D45E767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AB60AA0E-C3ED-FA4A-96A7-F1BE2C973558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8" name="Group 20">
            <a:extLst>
              <a:ext uri="{FF2B5EF4-FFF2-40B4-BE49-F238E27FC236}">
                <a16:creationId xmlns:a16="http://schemas.microsoft.com/office/drawing/2014/main" id="{9BD3474C-25C2-7844-BDA9-EBD6034CA51C}"/>
              </a:ext>
            </a:extLst>
          </p:cNvPr>
          <p:cNvGrpSpPr/>
          <p:nvPr/>
        </p:nvGrpSpPr>
        <p:grpSpPr>
          <a:xfrm>
            <a:off x="13059715" y="4417426"/>
            <a:ext cx="557240" cy="387406"/>
            <a:chOff x="0" y="0"/>
            <a:chExt cx="730701" cy="5080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7239FF62-118B-9746-9513-6A1FA7718C9D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6614F72-F8F0-AD4D-8633-186C5201EED3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28" name="Picture 8">
            <a:extLst>
              <a:ext uri="{FF2B5EF4-FFF2-40B4-BE49-F238E27FC236}">
                <a16:creationId xmlns:a16="http://schemas.microsoft.com/office/drawing/2014/main" id="{1FB6288E-CF88-0944-8780-C93794BD7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97"/>
          <a:stretch>
            <a:fillRect/>
          </a:stretch>
        </p:blipFill>
        <p:spPr>
          <a:xfrm>
            <a:off x="5534279" y="6644709"/>
            <a:ext cx="3609721" cy="3642291"/>
          </a:xfrm>
          <a:prstGeom prst="rect">
            <a:avLst/>
          </a:prstGeom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69B82E29-3484-AF4C-9460-90B2941A1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62125" y="7103882"/>
            <a:ext cx="3609721" cy="3183118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BEFF807D-02F6-DD4A-92BD-960836F363EB}"/>
              </a:ext>
            </a:extLst>
          </p:cNvPr>
          <p:cNvSpPr txBox="1"/>
          <p:nvPr/>
        </p:nvSpPr>
        <p:spPr>
          <a:xfrm>
            <a:off x="693577" y="655987"/>
            <a:ext cx="16537096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Opzet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van het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empirisch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onderzoek</a:t>
            </a:r>
            <a:endParaRPr lang="en-US" sz="6000" dirty="0">
              <a:solidFill>
                <a:srgbClr val="FFFFFF"/>
              </a:solidFill>
              <a:latin typeface="Nourd"/>
            </a:endParaRPr>
          </a:p>
        </p:txBody>
      </p:sp>
    </p:spTree>
    <p:extLst>
      <p:ext uri="{BB962C8B-B14F-4D97-AF65-F5344CB8AC3E}">
        <p14:creationId xmlns:p14="http://schemas.microsoft.com/office/powerpoint/2010/main" val="72607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153909" cy="10287000"/>
          </a:xfrm>
          <a:prstGeom prst="rect">
            <a:avLst/>
          </a:prstGeom>
          <a:solidFill>
            <a:srgbClr val="517EBB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93788" y="4119822"/>
            <a:ext cx="4966332" cy="98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3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Dossierstudie</a:t>
            </a:r>
            <a:endParaRPr lang="en-US" sz="6000" dirty="0">
              <a:solidFill>
                <a:srgbClr val="FFFFFF"/>
              </a:solidFill>
              <a:latin typeface="Nour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8A4FD-85A6-6F40-A8BD-368DB0BD5DF1}"/>
              </a:ext>
            </a:extLst>
          </p:cNvPr>
          <p:cNvSpPr txBox="1"/>
          <p:nvPr/>
        </p:nvSpPr>
        <p:spPr>
          <a:xfrm>
            <a:off x="5965480" y="1103931"/>
            <a:ext cx="7339823" cy="7502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000000"/>
                </a:solidFill>
                <a:latin typeface="Nourd Light"/>
              </a:rPr>
              <a:t>CBM-dossiers van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verschillende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gerechten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in Nederland </a:t>
            </a: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000000"/>
                </a:solidFill>
                <a:latin typeface="Nourd Light"/>
              </a:rPr>
              <a:t>Doel: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inzicht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verkrijgen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in het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huidige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systeem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van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wettelijke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beschermingsmaatregelen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het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identificeren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van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mogelijke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problemen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zoals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een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gebrek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aan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toezicht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of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misbruik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)</a:t>
            </a: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F078EFF-674B-554D-B2C2-4EF960B6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16874" y="5143499"/>
            <a:ext cx="1840438" cy="46863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BB12637-3043-FE4E-B904-3B7339808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70472" y="5143499"/>
            <a:ext cx="2292026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5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331150"/>
          </a:xfrm>
          <a:prstGeom prst="rect">
            <a:avLst/>
          </a:prstGeom>
          <a:solidFill>
            <a:srgbClr val="517EBB"/>
          </a:solidFill>
        </p:spPr>
      </p:sp>
      <p:sp>
        <p:nvSpPr>
          <p:cNvPr id="3" name="TextBox 3"/>
          <p:cNvSpPr txBox="1"/>
          <p:nvPr/>
        </p:nvSpPr>
        <p:spPr>
          <a:xfrm>
            <a:off x="693577" y="655987"/>
            <a:ext cx="16537096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Opzet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van het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empirisch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onderzoek</a:t>
            </a:r>
            <a:endParaRPr lang="en-US" sz="6000" dirty="0">
              <a:solidFill>
                <a:srgbClr val="FFFFFF"/>
              </a:solidFill>
              <a:latin typeface="Nour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137154" y="4138988"/>
            <a:ext cx="3609721" cy="942345"/>
            <a:chOff x="0" y="0"/>
            <a:chExt cx="4812961" cy="125646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Dossierstudie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956199" y="4634243"/>
            <a:ext cx="3242171" cy="5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2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5286237" y="4122401"/>
            <a:ext cx="3609721" cy="942345"/>
            <a:chOff x="0" y="0"/>
            <a:chExt cx="4812961" cy="1256460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Vragenlijsten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49994" y="4127844"/>
            <a:ext cx="3609721" cy="942345"/>
            <a:chOff x="0" y="0"/>
            <a:chExt cx="4812961" cy="1256460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>
                  <a:solidFill>
                    <a:srgbClr val="FFFFFF"/>
                  </a:solidFill>
                  <a:latin typeface="Nourd Bold"/>
                </a:rPr>
                <a:t>Interviews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50768" y="4400839"/>
            <a:ext cx="557240" cy="387406"/>
            <a:chOff x="0" y="0"/>
            <a:chExt cx="730701" cy="508000"/>
          </a:xfrm>
        </p:grpSpPr>
        <p:sp>
          <p:nvSpPr>
            <p:cNvPr id="21" name="Freeform 21"/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606578" y="4138987"/>
            <a:ext cx="3609721" cy="942345"/>
            <a:chOff x="0" y="0"/>
            <a:chExt cx="4812961" cy="125646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92237" y="208413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Focusgroepen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pic>
        <p:nvPicPr>
          <p:cNvPr id="32" name="Picture 7">
            <a:extLst>
              <a:ext uri="{FF2B5EF4-FFF2-40B4-BE49-F238E27FC236}">
                <a16:creationId xmlns:a16="http://schemas.microsoft.com/office/drawing/2014/main" id="{5120E9D8-107A-5546-BD58-C42B06512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62125" y="7103882"/>
            <a:ext cx="3609721" cy="3183118"/>
          </a:xfrm>
          <a:prstGeom prst="rect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764392CC-4696-0446-825D-3A782FBA0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197"/>
          <a:stretch>
            <a:fillRect/>
          </a:stretch>
        </p:blipFill>
        <p:spPr>
          <a:xfrm>
            <a:off x="5534279" y="6644709"/>
            <a:ext cx="3609721" cy="3642291"/>
          </a:xfrm>
          <a:prstGeom prst="rect">
            <a:avLst/>
          </a:prstGeom>
        </p:spPr>
      </p:pic>
      <p:grpSp>
        <p:nvGrpSpPr>
          <p:cNvPr id="35" name="Group 20">
            <a:extLst>
              <a:ext uri="{FF2B5EF4-FFF2-40B4-BE49-F238E27FC236}">
                <a16:creationId xmlns:a16="http://schemas.microsoft.com/office/drawing/2014/main" id="{8BC640DC-E231-4D4A-A0FF-1852758DE62C}"/>
              </a:ext>
            </a:extLst>
          </p:cNvPr>
          <p:cNvGrpSpPr/>
          <p:nvPr/>
        </p:nvGrpSpPr>
        <p:grpSpPr>
          <a:xfrm>
            <a:off x="8892754" y="4416457"/>
            <a:ext cx="557240" cy="387406"/>
            <a:chOff x="0" y="0"/>
            <a:chExt cx="730701" cy="508000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9E9171D9-55A4-534D-B0AD-2E923D45E767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AB60AA0E-C3ED-FA4A-96A7-F1BE2C973558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8" name="Group 20">
            <a:extLst>
              <a:ext uri="{FF2B5EF4-FFF2-40B4-BE49-F238E27FC236}">
                <a16:creationId xmlns:a16="http://schemas.microsoft.com/office/drawing/2014/main" id="{9BD3474C-25C2-7844-BDA9-EBD6034CA51C}"/>
              </a:ext>
            </a:extLst>
          </p:cNvPr>
          <p:cNvGrpSpPr/>
          <p:nvPr/>
        </p:nvGrpSpPr>
        <p:grpSpPr>
          <a:xfrm>
            <a:off x="13059715" y="4417426"/>
            <a:ext cx="557240" cy="387406"/>
            <a:chOff x="0" y="0"/>
            <a:chExt cx="730701" cy="5080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7239FF62-118B-9746-9513-6A1FA7718C9D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6614F72-F8F0-AD4D-8633-186C5201EED3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9119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331150"/>
          </a:xfrm>
          <a:prstGeom prst="rect">
            <a:avLst/>
          </a:prstGeom>
          <a:solidFill>
            <a:srgbClr val="517EBB"/>
          </a:solidFill>
        </p:spPr>
      </p:sp>
      <p:grpSp>
        <p:nvGrpSpPr>
          <p:cNvPr id="4" name="Group 4"/>
          <p:cNvGrpSpPr/>
          <p:nvPr/>
        </p:nvGrpSpPr>
        <p:grpSpPr>
          <a:xfrm>
            <a:off x="1137154" y="4138988"/>
            <a:ext cx="3609721" cy="942345"/>
            <a:chOff x="0" y="0"/>
            <a:chExt cx="4812961" cy="125646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Dossierstudie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956199" y="4634243"/>
            <a:ext cx="3242171" cy="5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2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5286237" y="4122401"/>
            <a:ext cx="3609721" cy="942345"/>
            <a:chOff x="0" y="0"/>
            <a:chExt cx="4812961" cy="1256460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rgbClr val="517EBB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Vragenlijsten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49994" y="4127844"/>
            <a:ext cx="3609721" cy="942345"/>
            <a:chOff x="0" y="0"/>
            <a:chExt cx="4812961" cy="1256460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5033" y="254265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>
                  <a:solidFill>
                    <a:srgbClr val="FFFFFF"/>
                  </a:solidFill>
                  <a:latin typeface="Nourd Bold"/>
                </a:rPr>
                <a:t>Interviews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50768" y="4400839"/>
            <a:ext cx="557240" cy="387406"/>
            <a:chOff x="0" y="0"/>
            <a:chExt cx="730701" cy="508000"/>
          </a:xfrm>
        </p:grpSpPr>
        <p:sp>
          <p:nvSpPr>
            <p:cNvPr id="21" name="Freeform 21"/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606578" y="4138987"/>
            <a:ext cx="3609721" cy="942345"/>
            <a:chOff x="0" y="0"/>
            <a:chExt cx="4812961" cy="125646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4812961" cy="12564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92237" y="208413"/>
              <a:ext cx="4322894" cy="681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6"/>
                </a:lnSpc>
              </a:pPr>
              <a:r>
                <a:rPr lang="en-US" sz="3075" dirty="0" err="1">
                  <a:solidFill>
                    <a:srgbClr val="FFFFFF"/>
                  </a:solidFill>
                  <a:latin typeface="Nourd Bold"/>
                </a:rPr>
                <a:t>Focusgroepen</a:t>
              </a:r>
              <a:endParaRPr lang="en-US" sz="3075" dirty="0">
                <a:solidFill>
                  <a:srgbClr val="FFFFFF"/>
                </a:solidFill>
                <a:latin typeface="Nourd Bold"/>
              </a:endParaRPr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8BC640DC-E231-4D4A-A0FF-1852758DE62C}"/>
              </a:ext>
            </a:extLst>
          </p:cNvPr>
          <p:cNvGrpSpPr/>
          <p:nvPr/>
        </p:nvGrpSpPr>
        <p:grpSpPr>
          <a:xfrm>
            <a:off x="8892754" y="4416457"/>
            <a:ext cx="557240" cy="387406"/>
            <a:chOff x="0" y="0"/>
            <a:chExt cx="730701" cy="508000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9E9171D9-55A4-534D-B0AD-2E923D45E767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AB60AA0E-C3ED-FA4A-96A7-F1BE2C973558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8" name="Group 20">
            <a:extLst>
              <a:ext uri="{FF2B5EF4-FFF2-40B4-BE49-F238E27FC236}">
                <a16:creationId xmlns:a16="http://schemas.microsoft.com/office/drawing/2014/main" id="{9BD3474C-25C2-7844-BDA9-EBD6034CA51C}"/>
              </a:ext>
            </a:extLst>
          </p:cNvPr>
          <p:cNvGrpSpPr/>
          <p:nvPr/>
        </p:nvGrpSpPr>
        <p:grpSpPr>
          <a:xfrm>
            <a:off x="13059715" y="4417426"/>
            <a:ext cx="557240" cy="387406"/>
            <a:chOff x="0" y="0"/>
            <a:chExt cx="730701" cy="508000"/>
          </a:xfrm>
        </p:grpSpPr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7239FF62-118B-9746-9513-6A1FA7718C9D}"/>
                </a:ext>
              </a:extLst>
            </p:cNvPr>
            <p:cNvSpPr/>
            <p:nvPr/>
          </p:nvSpPr>
          <p:spPr>
            <a:xfrm>
              <a:off x="0" y="215900"/>
              <a:ext cx="434791" cy="76200"/>
            </a:xfrm>
            <a:custGeom>
              <a:avLst/>
              <a:gdLst/>
              <a:ahLst/>
              <a:cxnLst/>
              <a:rect l="l" t="t" r="r" b="b"/>
              <a:pathLst>
                <a:path w="434791" h="76200">
                  <a:moveTo>
                    <a:pt x="0" y="0"/>
                  </a:moveTo>
                  <a:lnTo>
                    <a:pt x="434791" y="0"/>
                  </a:lnTo>
                  <a:lnTo>
                    <a:pt x="43479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6614F72-F8F0-AD4D-8633-186C5201EED3}"/>
                </a:ext>
              </a:extLst>
            </p:cNvPr>
            <p:cNvSpPr/>
            <p:nvPr/>
          </p:nvSpPr>
          <p:spPr>
            <a:xfrm>
              <a:off x="35605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28" name="Picture 8">
            <a:extLst>
              <a:ext uri="{FF2B5EF4-FFF2-40B4-BE49-F238E27FC236}">
                <a16:creationId xmlns:a16="http://schemas.microsoft.com/office/drawing/2014/main" id="{1FB6288E-CF88-0944-8780-C93794BD7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2197"/>
          <a:stretch>
            <a:fillRect/>
          </a:stretch>
        </p:blipFill>
        <p:spPr>
          <a:xfrm>
            <a:off x="5534279" y="6644709"/>
            <a:ext cx="3609721" cy="3642291"/>
          </a:xfrm>
          <a:prstGeom prst="rect">
            <a:avLst/>
          </a:prstGeom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69B82E29-3484-AF4C-9460-90B2941A1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62125" y="7103882"/>
            <a:ext cx="3609721" cy="3183118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BEFF807D-02F6-DD4A-92BD-960836F363EB}"/>
              </a:ext>
            </a:extLst>
          </p:cNvPr>
          <p:cNvSpPr txBox="1"/>
          <p:nvPr/>
        </p:nvSpPr>
        <p:spPr>
          <a:xfrm>
            <a:off x="693577" y="655987"/>
            <a:ext cx="16537096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Opzet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van het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empirisch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ourd"/>
              </a:rPr>
              <a:t>onderzoek</a:t>
            </a:r>
            <a:endParaRPr lang="en-US" sz="6000" dirty="0">
              <a:solidFill>
                <a:srgbClr val="FFFFFF"/>
              </a:solidFill>
              <a:latin typeface="Nourd"/>
            </a:endParaRPr>
          </a:p>
        </p:txBody>
      </p:sp>
    </p:spTree>
    <p:extLst>
      <p:ext uri="{BB962C8B-B14F-4D97-AF65-F5344CB8AC3E}">
        <p14:creationId xmlns:p14="http://schemas.microsoft.com/office/powerpoint/2010/main" val="7701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517EBB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1354604" y="802448"/>
            <a:ext cx="5697412" cy="9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3"/>
              </a:lnSpc>
            </a:pPr>
            <a:r>
              <a:rPr lang="en-US" sz="6000" dirty="0" err="1">
                <a:solidFill>
                  <a:srgbClr val="FFFFFF"/>
                </a:solidFill>
                <a:latin typeface="Nourd"/>
              </a:rPr>
              <a:t>Vragenlijst</a:t>
            </a:r>
            <a:r>
              <a:rPr lang="en-US" sz="6000" dirty="0">
                <a:solidFill>
                  <a:srgbClr val="FFFFFF"/>
                </a:solidFill>
                <a:latin typeface="Nourd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8A4FD-85A6-6F40-A8BD-368DB0BD5DF1}"/>
              </a:ext>
            </a:extLst>
          </p:cNvPr>
          <p:cNvSpPr txBox="1"/>
          <p:nvPr/>
        </p:nvSpPr>
        <p:spPr>
          <a:xfrm>
            <a:off x="9677400" y="2222731"/>
            <a:ext cx="8077201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Respondenten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ouderen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hun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mantelzorgers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familieleden</a:t>
            </a: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000000"/>
                </a:solidFill>
                <a:latin typeface="Nourd Light"/>
              </a:rPr>
              <a:t>Doel: in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kaart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brengen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van de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ervaringen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van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deze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ouderen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mantelzorgers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familieleden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met de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werking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van de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huidige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beschermingsmaatregelen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het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identificeren</a:t>
            </a:r>
            <a:r>
              <a:rPr lang="en-US" sz="4000" dirty="0">
                <a:solidFill>
                  <a:srgbClr val="000000"/>
                </a:solidFill>
                <a:latin typeface="Nourd Light"/>
              </a:rPr>
              <a:t> van </a:t>
            </a:r>
            <a:r>
              <a:rPr lang="en-US" sz="4000" dirty="0" err="1">
                <a:solidFill>
                  <a:srgbClr val="000000"/>
                </a:solidFill>
                <a:latin typeface="Nourd Light"/>
              </a:rPr>
              <a:t>problemen</a:t>
            </a: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A804D86-E7D2-6C49-9574-A0FEBF4DFF66}"/>
              </a:ext>
            </a:extLst>
          </p:cNvPr>
          <p:cNvSpPr txBox="1"/>
          <p:nvPr/>
        </p:nvSpPr>
        <p:spPr>
          <a:xfrm>
            <a:off x="10498605" y="802447"/>
            <a:ext cx="5697412" cy="9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3"/>
              </a:lnSpc>
            </a:pPr>
            <a:r>
              <a:rPr lang="en-US" sz="6000" dirty="0" err="1">
                <a:latin typeface="Nourd"/>
              </a:rPr>
              <a:t>Vragenlijst</a:t>
            </a:r>
            <a:r>
              <a:rPr lang="en-US" sz="6000" dirty="0">
                <a:latin typeface="Nourd"/>
              </a:rPr>
              <a:t> 2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9D736EF-EC80-D045-A383-B1DD803A9A27}"/>
              </a:ext>
            </a:extLst>
          </p:cNvPr>
          <p:cNvSpPr txBox="1"/>
          <p:nvPr/>
        </p:nvSpPr>
        <p:spPr>
          <a:xfrm>
            <a:off x="533399" y="2222731"/>
            <a:ext cx="7467601" cy="9233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42"/>
              </a:lnSpc>
            </a:pPr>
            <a:endParaRPr lang="en-US" sz="4000" dirty="0">
              <a:solidFill>
                <a:schemeClr val="bg1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Respondenten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: professionals van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verschillende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disciplines</a:t>
            </a:r>
          </a:p>
          <a:p>
            <a:pPr>
              <a:lnSpc>
                <a:spcPts val="4542"/>
              </a:lnSpc>
            </a:pPr>
            <a:endParaRPr lang="en-US" sz="4000" dirty="0">
              <a:solidFill>
                <a:schemeClr val="bg1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  <a:latin typeface="Nourd Light"/>
              </a:rPr>
              <a:t>Doel: in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kaart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brengen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van de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ervaringen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van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deze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professionals met de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werking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van de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huidige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beschermingsmaatregelen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het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identificeren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van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problemen</a:t>
            </a:r>
            <a:endParaRPr lang="en-US" sz="4000" dirty="0">
              <a:solidFill>
                <a:schemeClr val="bg1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chemeClr val="bg1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Jullie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inzet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ourd Light"/>
              </a:rPr>
              <a:t>nodig</a:t>
            </a:r>
            <a:r>
              <a:rPr lang="en-US" sz="4000" dirty="0">
                <a:solidFill>
                  <a:schemeClr val="bg1"/>
                </a:solidFill>
                <a:latin typeface="Nourd Light"/>
              </a:rPr>
              <a:t>!</a:t>
            </a: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endParaRPr lang="en-US" sz="4000" dirty="0">
              <a:solidFill>
                <a:schemeClr val="bg1"/>
              </a:solidFill>
              <a:latin typeface="Nourd Light"/>
            </a:endParaRPr>
          </a:p>
          <a:p>
            <a:pPr marL="571500" indent="-571500">
              <a:lnSpc>
                <a:spcPts val="4542"/>
              </a:lnSpc>
              <a:buFont typeface="Courier New" panose="02070309020205020404" pitchFamily="49" charset="0"/>
              <a:buChar char="o"/>
            </a:pPr>
            <a:endParaRPr lang="en-US" sz="4000" dirty="0">
              <a:solidFill>
                <a:schemeClr val="bg1"/>
              </a:solidFill>
              <a:latin typeface="Nourd Light"/>
            </a:endParaRPr>
          </a:p>
          <a:p>
            <a:pPr>
              <a:lnSpc>
                <a:spcPts val="4542"/>
              </a:lnSpc>
            </a:pPr>
            <a:endParaRPr lang="en-US" sz="4000" dirty="0">
              <a:solidFill>
                <a:srgbClr val="000000"/>
              </a:solidFill>
              <a:latin typeface="Nourd Ligh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78FC3D0-5269-964C-B520-15CD9A965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89245" y="6591300"/>
            <a:ext cx="3232058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8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12631</TotalTime>
  <Words>377</Words>
  <Application>Microsoft Office PowerPoint</Application>
  <PresentationFormat>Aangepast</PresentationFormat>
  <Paragraphs>115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Calibri</vt:lpstr>
      <vt:lpstr>Nourd</vt:lpstr>
      <vt:lpstr>Nourd Bold</vt:lpstr>
      <vt:lpstr>Arial</vt:lpstr>
      <vt:lpstr>Nourd Light</vt:lpstr>
      <vt:lpstr>Courier New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nieuwe balans tussen bescherming en empowerment van ouderen</dc:title>
  <dc:creator>Kees Blankman</dc:creator>
  <cp:lastModifiedBy>Kees Blankman</cp:lastModifiedBy>
  <cp:revision>53</cp:revision>
  <dcterms:created xsi:type="dcterms:W3CDTF">2006-08-16T00:00:00Z</dcterms:created>
  <dcterms:modified xsi:type="dcterms:W3CDTF">2021-11-26T09:06:32Z</dcterms:modified>
  <dc:identifier>DAEueQJ-dtg</dc:identifier>
</cp:coreProperties>
</file>