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48" r:id="rId1"/>
  </p:sldMasterIdLst>
  <p:sldIdLst>
    <p:sldId id="256" r:id="rId2"/>
    <p:sldId id="261" r:id="rId3"/>
    <p:sldId id="262" r:id="rId4"/>
    <p:sldId id="267" r:id="rId5"/>
    <p:sldId id="280" r:id="rId6"/>
    <p:sldId id="268" r:id="rId7"/>
    <p:sldId id="279" r:id="rId8"/>
    <p:sldId id="269" r:id="rId9"/>
    <p:sldId id="263" r:id="rId10"/>
    <p:sldId id="266" r:id="rId11"/>
    <p:sldId id="265" r:id="rId12"/>
    <p:sldId id="270" r:id="rId13"/>
    <p:sldId id="274" r:id="rId14"/>
    <p:sldId id="271" r:id="rId15"/>
    <p:sldId id="260" r:id="rId16"/>
    <p:sldId id="275" r:id="rId17"/>
    <p:sldId id="273" r:id="rId18"/>
  </p:sldIdLst>
  <p:sldSz cx="12192000" cy="6858000"/>
  <p:notesSz cx="6889750" cy="10018713"/>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1"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9DFAC-CEAC-49B3-909D-CDA0706E8D42}"/>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DEDE052F-D617-4688-9259-33D3BC1AC08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4B9F0722-23E5-4CEB-A9AE-66C6C5BE1FD1}"/>
              </a:ext>
            </a:extLst>
          </p:cNvPr>
          <p:cNvSpPr>
            <a:spLocks noGrp="1"/>
          </p:cNvSpPr>
          <p:nvPr>
            <p:ph type="dt" sz="half" idx="10"/>
          </p:nvPr>
        </p:nvSpPr>
        <p:spPr/>
        <p:txBody>
          <a:bodyPr/>
          <a:lstStyle/>
          <a:p>
            <a:fld id="{9116ADCF-49E7-4ABA-A648-DC4FCC4F8ED7}" type="datetimeFigureOut">
              <a:rPr lang="nl-NL" smtClean="0"/>
              <a:t>19-5-2022</a:t>
            </a:fld>
            <a:endParaRPr lang="nl-NL"/>
          </a:p>
        </p:txBody>
      </p:sp>
      <p:sp>
        <p:nvSpPr>
          <p:cNvPr id="5" name="Tijdelijke aanduiding voor voettekst 4">
            <a:extLst>
              <a:ext uri="{FF2B5EF4-FFF2-40B4-BE49-F238E27FC236}">
                <a16:creationId xmlns:a16="http://schemas.microsoft.com/office/drawing/2014/main" id="{CC41F9B1-B3D6-48BD-9785-AD0A12C863F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E9B7509-4D9A-4841-A31C-682A3DE5E362}"/>
              </a:ext>
            </a:extLst>
          </p:cNvPr>
          <p:cNvSpPr>
            <a:spLocks noGrp="1"/>
          </p:cNvSpPr>
          <p:nvPr>
            <p:ph type="sldNum" sz="quarter" idx="12"/>
          </p:nvPr>
        </p:nvSpPr>
        <p:spPr/>
        <p:txBody>
          <a:bodyPr/>
          <a:lstStyle/>
          <a:p>
            <a:fld id="{E50D24E2-5FEE-4571-AF7F-5BCEFAB92692}" type="slidenum">
              <a:rPr lang="nl-NL" smtClean="0"/>
              <a:t>‹nr.›</a:t>
            </a:fld>
            <a:endParaRPr lang="nl-NL"/>
          </a:p>
        </p:txBody>
      </p:sp>
    </p:spTree>
    <p:extLst>
      <p:ext uri="{BB962C8B-B14F-4D97-AF65-F5344CB8AC3E}">
        <p14:creationId xmlns:p14="http://schemas.microsoft.com/office/powerpoint/2010/main" val="3820088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36AF7D-02B6-4819-9548-86CD2B21415D}"/>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70032BFA-1B76-4F28-A579-E7EA535AA033}"/>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BDD9A05-CF69-410D-9227-7621112919FE}"/>
              </a:ext>
            </a:extLst>
          </p:cNvPr>
          <p:cNvSpPr>
            <a:spLocks noGrp="1"/>
          </p:cNvSpPr>
          <p:nvPr>
            <p:ph type="dt" sz="half" idx="10"/>
          </p:nvPr>
        </p:nvSpPr>
        <p:spPr/>
        <p:txBody>
          <a:bodyPr/>
          <a:lstStyle/>
          <a:p>
            <a:fld id="{9116ADCF-49E7-4ABA-A648-DC4FCC4F8ED7}" type="datetimeFigureOut">
              <a:rPr lang="nl-NL" smtClean="0"/>
              <a:t>19-5-2022</a:t>
            </a:fld>
            <a:endParaRPr lang="nl-NL"/>
          </a:p>
        </p:txBody>
      </p:sp>
      <p:sp>
        <p:nvSpPr>
          <p:cNvPr id="5" name="Tijdelijke aanduiding voor voettekst 4">
            <a:extLst>
              <a:ext uri="{FF2B5EF4-FFF2-40B4-BE49-F238E27FC236}">
                <a16:creationId xmlns:a16="http://schemas.microsoft.com/office/drawing/2014/main" id="{1C13531B-A1C8-4F59-B414-FD32C58A32D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466C1C4-E807-4843-A5EB-70D1CC17F3C2}"/>
              </a:ext>
            </a:extLst>
          </p:cNvPr>
          <p:cNvSpPr>
            <a:spLocks noGrp="1"/>
          </p:cNvSpPr>
          <p:nvPr>
            <p:ph type="sldNum" sz="quarter" idx="12"/>
          </p:nvPr>
        </p:nvSpPr>
        <p:spPr/>
        <p:txBody>
          <a:bodyPr/>
          <a:lstStyle/>
          <a:p>
            <a:fld id="{E50D24E2-5FEE-4571-AF7F-5BCEFAB92692}" type="slidenum">
              <a:rPr lang="nl-NL" smtClean="0"/>
              <a:t>‹nr.›</a:t>
            </a:fld>
            <a:endParaRPr lang="nl-NL"/>
          </a:p>
        </p:txBody>
      </p:sp>
    </p:spTree>
    <p:extLst>
      <p:ext uri="{BB962C8B-B14F-4D97-AF65-F5344CB8AC3E}">
        <p14:creationId xmlns:p14="http://schemas.microsoft.com/office/powerpoint/2010/main" val="4084449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3F9600A1-59E0-4825-BB80-CDC6244DFD4F}"/>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C9D59F8F-BEC7-4ED2-8DD0-26E86A440F4B}"/>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F8B8CA9-A62B-41BC-8FCD-3B275F08F958}"/>
              </a:ext>
            </a:extLst>
          </p:cNvPr>
          <p:cNvSpPr>
            <a:spLocks noGrp="1"/>
          </p:cNvSpPr>
          <p:nvPr>
            <p:ph type="dt" sz="half" idx="10"/>
          </p:nvPr>
        </p:nvSpPr>
        <p:spPr/>
        <p:txBody>
          <a:bodyPr/>
          <a:lstStyle/>
          <a:p>
            <a:fld id="{9116ADCF-49E7-4ABA-A648-DC4FCC4F8ED7}" type="datetimeFigureOut">
              <a:rPr lang="nl-NL" smtClean="0"/>
              <a:t>19-5-2022</a:t>
            </a:fld>
            <a:endParaRPr lang="nl-NL"/>
          </a:p>
        </p:txBody>
      </p:sp>
      <p:sp>
        <p:nvSpPr>
          <p:cNvPr id="5" name="Tijdelijke aanduiding voor voettekst 4">
            <a:extLst>
              <a:ext uri="{FF2B5EF4-FFF2-40B4-BE49-F238E27FC236}">
                <a16:creationId xmlns:a16="http://schemas.microsoft.com/office/drawing/2014/main" id="{DF64AC30-4DD8-4689-B346-75BA097EA67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3BEFB81-A176-4069-9746-25FFADF74501}"/>
              </a:ext>
            </a:extLst>
          </p:cNvPr>
          <p:cNvSpPr>
            <a:spLocks noGrp="1"/>
          </p:cNvSpPr>
          <p:nvPr>
            <p:ph type="sldNum" sz="quarter" idx="12"/>
          </p:nvPr>
        </p:nvSpPr>
        <p:spPr/>
        <p:txBody>
          <a:bodyPr/>
          <a:lstStyle/>
          <a:p>
            <a:fld id="{E50D24E2-5FEE-4571-AF7F-5BCEFAB92692}" type="slidenum">
              <a:rPr lang="nl-NL" smtClean="0"/>
              <a:t>‹nr.›</a:t>
            </a:fld>
            <a:endParaRPr lang="nl-NL"/>
          </a:p>
        </p:txBody>
      </p:sp>
    </p:spTree>
    <p:extLst>
      <p:ext uri="{BB962C8B-B14F-4D97-AF65-F5344CB8AC3E}">
        <p14:creationId xmlns:p14="http://schemas.microsoft.com/office/powerpoint/2010/main" val="3935161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F4F74F-B44A-45BD-A02B-339D6CFBD800}"/>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A0C24702-8099-4876-800B-FC73D5C5209A}"/>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91A528D-450B-4B97-A9D8-1C98F3787B37}"/>
              </a:ext>
            </a:extLst>
          </p:cNvPr>
          <p:cNvSpPr>
            <a:spLocks noGrp="1"/>
          </p:cNvSpPr>
          <p:nvPr>
            <p:ph type="dt" sz="half" idx="10"/>
          </p:nvPr>
        </p:nvSpPr>
        <p:spPr/>
        <p:txBody>
          <a:bodyPr/>
          <a:lstStyle/>
          <a:p>
            <a:fld id="{9116ADCF-49E7-4ABA-A648-DC4FCC4F8ED7}" type="datetimeFigureOut">
              <a:rPr lang="nl-NL" smtClean="0"/>
              <a:t>19-5-2022</a:t>
            </a:fld>
            <a:endParaRPr lang="nl-NL"/>
          </a:p>
        </p:txBody>
      </p:sp>
      <p:sp>
        <p:nvSpPr>
          <p:cNvPr id="5" name="Tijdelijke aanduiding voor voettekst 4">
            <a:extLst>
              <a:ext uri="{FF2B5EF4-FFF2-40B4-BE49-F238E27FC236}">
                <a16:creationId xmlns:a16="http://schemas.microsoft.com/office/drawing/2014/main" id="{3A7FF7EC-4FEF-4C44-8098-11EACE8881E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57D6ED4-1EC5-425B-AF9C-B0F5CA0D6C15}"/>
              </a:ext>
            </a:extLst>
          </p:cNvPr>
          <p:cNvSpPr>
            <a:spLocks noGrp="1"/>
          </p:cNvSpPr>
          <p:nvPr>
            <p:ph type="sldNum" sz="quarter" idx="12"/>
          </p:nvPr>
        </p:nvSpPr>
        <p:spPr/>
        <p:txBody>
          <a:bodyPr/>
          <a:lstStyle/>
          <a:p>
            <a:fld id="{E50D24E2-5FEE-4571-AF7F-5BCEFAB92692}" type="slidenum">
              <a:rPr lang="nl-NL" smtClean="0"/>
              <a:t>‹nr.›</a:t>
            </a:fld>
            <a:endParaRPr lang="nl-NL"/>
          </a:p>
        </p:txBody>
      </p:sp>
    </p:spTree>
    <p:extLst>
      <p:ext uri="{BB962C8B-B14F-4D97-AF65-F5344CB8AC3E}">
        <p14:creationId xmlns:p14="http://schemas.microsoft.com/office/powerpoint/2010/main" val="3757224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3CDCD4-132F-473D-A344-9E4A25D3D226}"/>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69B44AEA-D979-4ABC-BADF-FC68A9265C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FBD50A42-C2E6-4D35-943A-C4CA82BE78FC}"/>
              </a:ext>
            </a:extLst>
          </p:cNvPr>
          <p:cNvSpPr>
            <a:spLocks noGrp="1"/>
          </p:cNvSpPr>
          <p:nvPr>
            <p:ph type="dt" sz="half" idx="10"/>
          </p:nvPr>
        </p:nvSpPr>
        <p:spPr/>
        <p:txBody>
          <a:bodyPr/>
          <a:lstStyle/>
          <a:p>
            <a:fld id="{9116ADCF-49E7-4ABA-A648-DC4FCC4F8ED7}" type="datetimeFigureOut">
              <a:rPr lang="nl-NL" smtClean="0"/>
              <a:t>19-5-2022</a:t>
            </a:fld>
            <a:endParaRPr lang="nl-NL"/>
          </a:p>
        </p:txBody>
      </p:sp>
      <p:sp>
        <p:nvSpPr>
          <p:cNvPr id="5" name="Tijdelijke aanduiding voor voettekst 4">
            <a:extLst>
              <a:ext uri="{FF2B5EF4-FFF2-40B4-BE49-F238E27FC236}">
                <a16:creationId xmlns:a16="http://schemas.microsoft.com/office/drawing/2014/main" id="{0D516576-AF30-4572-883F-B6D6246131D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5401AE9-1F5C-4871-8F6A-10CB5010386B}"/>
              </a:ext>
            </a:extLst>
          </p:cNvPr>
          <p:cNvSpPr>
            <a:spLocks noGrp="1"/>
          </p:cNvSpPr>
          <p:nvPr>
            <p:ph type="sldNum" sz="quarter" idx="12"/>
          </p:nvPr>
        </p:nvSpPr>
        <p:spPr/>
        <p:txBody>
          <a:bodyPr/>
          <a:lstStyle/>
          <a:p>
            <a:fld id="{E50D24E2-5FEE-4571-AF7F-5BCEFAB92692}" type="slidenum">
              <a:rPr lang="nl-NL" smtClean="0"/>
              <a:t>‹nr.›</a:t>
            </a:fld>
            <a:endParaRPr lang="nl-NL"/>
          </a:p>
        </p:txBody>
      </p:sp>
    </p:spTree>
    <p:extLst>
      <p:ext uri="{BB962C8B-B14F-4D97-AF65-F5344CB8AC3E}">
        <p14:creationId xmlns:p14="http://schemas.microsoft.com/office/powerpoint/2010/main" val="4015818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305D36D-542E-44B1-AABA-63246738A5EB}"/>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990F1507-8850-4DE9-B0DD-B664E59C3AF4}"/>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0E2E22A4-E752-4293-9E3B-609EA31B2C44}"/>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3690F12B-F16E-449F-8525-BC7555CDF79D}"/>
              </a:ext>
            </a:extLst>
          </p:cNvPr>
          <p:cNvSpPr>
            <a:spLocks noGrp="1"/>
          </p:cNvSpPr>
          <p:nvPr>
            <p:ph type="dt" sz="half" idx="10"/>
          </p:nvPr>
        </p:nvSpPr>
        <p:spPr/>
        <p:txBody>
          <a:bodyPr/>
          <a:lstStyle/>
          <a:p>
            <a:fld id="{9116ADCF-49E7-4ABA-A648-DC4FCC4F8ED7}" type="datetimeFigureOut">
              <a:rPr lang="nl-NL" smtClean="0"/>
              <a:t>19-5-2022</a:t>
            </a:fld>
            <a:endParaRPr lang="nl-NL"/>
          </a:p>
        </p:txBody>
      </p:sp>
      <p:sp>
        <p:nvSpPr>
          <p:cNvPr id="6" name="Tijdelijke aanduiding voor voettekst 5">
            <a:extLst>
              <a:ext uri="{FF2B5EF4-FFF2-40B4-BE49-F238E27FC236}">
                <a16:creationId xmlns:a16="http://schemas.microsoft.com/office/drawing/2014/main" id="{49789119-3A66-4000-A2F4-CBBFAD598715}"/>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7EE20646-8DE7-44DC-88DB-5AAB554C8ABA}"/>
              </a:ext>
            </a:extLst>
          </p:cNvPr>
          <p:cNvSpPr>
            <a:spLocks noGrp="1"/>
          </p:cNvSpPr>
          <p:nvPr>
            <p:ph type="sldNum" sz="quarter" idx="12"/>
          </p:nvPr>
        </p:nvSpPr>
        <p:spPr/>
        <p:txBody>
          <a:bodyPr/>
          <a:lstStyle/>
          <a:p>
            <a:fld id="{E50D24E2-5FEE-4571-AF7F-5BCEFAB92692}" type="slidenum">
              <a:rPr lang="nl-NL" smtClean="0"/>
              <a:t>‹nr.›</a:t>
            </a:fld>
            <a:endParaRPr lang="nl-NL"/>
          </a:p>
        </p:txBody>
      </p:sp>
    </p:spTree>
    <p:extLst>
      <p:ext uri="{BB962C8B-B14F-4D97-AF65-F5344CB8AC3E}">
        <p14:creationId xmlns:p14="http://schemas.microsoft.com/office/powerpoint/2010/main" val="1954788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D87CE3-FD8D-4892-B66A-39B61B0DCF54}"/>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F54F4D06-5970-4EAA-9B42-83997D6F55C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71B0E682-A9B6-4E00-8D15-D90845AF83B4}"/>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16D1F149-B23D-49D9-A078-2E55C76F7F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FDBD2342-4B68-4049-A69D-11B8D2027E74}"/>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99238D88-25B9-48D6-80BF-E0EE0F463DD7}"/>
              </a:ext>
            </a:extLst>
          </p:cNvPr>
          <p:cNvSpPr>
            <a:spLocks noGrp="1"/>
          </p:cNvSpPr>
          <p:nvPr>
            <p:ph type="dt" sz="half" idx="10"/>
          </p:nvPr>
        </p:nvSpPr>
        <p:spPr/>
        <p:txBody>
          <a:bodyPr/>
          <a:lstStyle/>
          <a:p>
            <a:fld id="{9116ADCF-49E7-4ABA-A648-DC4FCC4F8ED7}" type="datetimeFigureOut">
              <a:rPr lang="nl-NL" smtClean="0"/>
              <a:t>19-5-2022</a:t>
            </a:fld>
            <a:endParaRPr lang="nl-NL"/>
          </a:p>
        </p:txBody>
      </p:sp>
      <p:sp>
        <p:nvSpPr>
          <p:cNvPr id="8" name="Tijdelijke aanduiding voor voettekst 7">
            <a:extLst>
              <a:ext uri="{FF2B5EF4-FFF2-40B4-BE49-F238E27FC236}">
                <a16:creationId xmlns:a16="http://schemas.microsoft.com/office/drawing/2014/main" id="{2C4EA07F-A106-472C-9D1F-5DFA69CD6103}"/>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A2F3E239-317E-4769-89CF-53948E267E28}"/>
              </a:ext>
            </a:extLst>
          </p:cNvPr>
          <p:cNvSpPr>
            <a:spLocks noGrp="1"/>
          </p:cNvSpPr>
          <p:nvPr>
            <p:ph type="sldNum" sz="quarter" idx="12"/>
          </p:nvPr>
        </p:nvSpPr>
        <p:spPr/>
        <p:txBody>
          <a:bodyPr/>
          <a:lstStyle/>
          <a:p>
            <a:fld id="{E50D24E2-5FEE-4571-AF7F-5BCEFAB92692}" type="slidenum">
              <a:rPr lang="nl-NL" smtClean="0"/>
              <a:t>‹nr.›</a:t>
            </a:fld>
            <a:endParaRPr lang="nl-NL"/>
          </a:p>
        </p:txBody>
      </p:sp>
    </p:spTree>
    <p:extLst>
      <p:ext uri="{BB962C8B-B14F-4D97-AF65-F5344CB8AC3E}">
        <p14:creationId xmlns:p14="http://schemas.microsoft.com/office/powerpoint/2010/main" val="288099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DFEF535-83CD-454D-8310-E95964364699}"/>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48BEB69B-6DF9-4F48-97C9-32FEE9CFE0D3}"/>
              </a:ext>
            </a:extLst>
          </p:cNvPr>
          <p:cNvSpPr>
            <a:spLocks noGrp="1"/>
          </p:cNvSpPr>
          <p:nvPr>
            <p:ph type="dt" sz="half" idx="10"/>
          </p:nvPr>
        </p:nvSpPr>
        <p:spPr/>
        <p:txBody>
          <a:bodyPr/>
          <a:lstStyle/>
          <a:p>
            <a:fld id="{9116ADCF-49E7-4ABA-A648-DC4FCC4F8ED7}" type="datetimeFigureOut">
              <a:rPr lang="nl-NL" smtClean="0"/>
              <a:t>19-5-2022</a:t>
            </a:fld>
            <a:endParaRPr lang="nl-NL"/>
          </a:p>
        </p:txBody>
      </p:sp>
      <p:sp>
        <p:nvSpPr>
          <p:cNvPr id="4" name="Tijdelijke aanduiding voor voettekst 3">
            <a:extLst>
              <a:ext uri="{FF2B5EF4-FFF2-40B4-BE49-F238E27FC236}">
                <a16:creationId xmlns:a16="http://schemas.microsoft.com/office/drawing/2014/main" id="{DAABB7B1-6CAF-458E-9D26-E50041C1AA48}"/>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B5604A39-888B-476D-A4DB-C09D3D7E5957}"/>
              </a:ext>
            </a:extLst>
          </p:cNvPr>
          <p:cNvSpPr>
            <a:spLocks noGrp="1"/>
          </p:cNvSpPr>
          <p:nvPr>
            <p:ph type="sldNum" sz="quarter" idx="12"/>
          </p:nvPr>
        </p:nvSpPr>
        <p:spPr/>
        <p:txBody>
          <a:bodyPr/>
          <a:lstStyle/>
          <a:p>
            <a:fld id="{E50D24E2-5FEE-4571-AF7F-5BCEFAB92692}" type="slidenum">
              <a:rPr lang="nl-NL" smtClean="0"/>
              <a:t>‹nr.›</a:t>
            </a:fld>
            <a:endParaRPr lang="nl-NL"/>
          </a:p>
        </p:txBody>
      </p:sp>
    </p:spTree>
    <p:extLst>
      <p:ext uri="{BB962C8B-B14F-4D97-AF65-F5344CB8AC3E}">
        <p14:creationId xmlns:p14="http://schemas.microsoft.com/office/powerpoint/2010/main" val="3232053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DFA5A319-CDC1-4609-88DC-9A7EC3070A40}"/>
              </a:ext>
            </a:extLst>
          </p:cNvPr>
          <p:cNvSpPr>
            <a:spLocks noGrp="1"/>
          </p:cNvSpPr>
          <p:nvPr>
            <p:ph type="dt" sz="half" idx="10"/>
          </p:nvPr>
        </p:nvSpPr>
        <p:spPr/>
        <p:txBody>
          <a:bodyPr/>
          <a:lstStyle/>
          <a:p>
            <a:fld id="{9116ADCF-49E7-4ABA-A648-DC4FCC4F8ED7}" type="datetimeFigureOut">
              <a:rPr lang="nl-NL" smtClean="0"/>
              <a:t>19-5-2022</a:t>
            </a:fld>
            <a:endParaRPr lang="nl-NL"/>
          </a:p>
        </p:txBody>
      </p:sp>
      <p:sp>
        <p:nvSpPr>
          <p:cNvPr id="3" name="Tijdelijke aanduiding voor voettekst 2">
            <a:extLst>
              <a:ext uri="{FF2B5EF4-FFF2-40B4-BE49-F238E27FC236}">
                <a16:creationId xmlns:a16="http://schemas.microsoft.com/office/drawing/2014/main" id="{FFD2CEFC-763F-4F73-BD25-222C93F3B446}"/>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E8AC73AA-81FF-4119-8F82-7C593EC422A6}"/>
              </a:ext>
            </a:extLst>
          </p:cNvPr>
          <p:cNvSpPr>
            <a:spLocks noGrp="1"/>
          </p:cNvSpPr>
          <p:nvPr>
            <p:ph type="sldNum" sz="quarter" idx="12"/>
          </p:nvPr>
        </p:nvSpPr>
        <p:spPr/>
        <p:txBody>
          <a:bodyPr/>
          <a:lstStyle/>
          <a:p>
            <a:fld id="{E50D24E2-5FEE-4571-AF7F-5BCEFAB92692}" type="slidenum">
              <a:rPr lang="nl-NL" smtClean="0"/>
              <a:t>‹nr.›</a:t>
            </a:fld>
            <a:endParaRPr lang="nl-NL"/>
          </a:p>
        </p:txBody>
      </p:sp>
    </p:spTree>
    <p:extLst>
      <p:ext uri="{BB962C8B-B14F-4D97-AF65-F5344CB8AC3E}">
        <p14:creationId xmlns:p14="http://schemas.microsoft.com/office/powerpoint/2010/main" val="2368295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A4D43F-9EF3-4A4F-A075-CF672EE7FFBB}"/>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BEE93786-A098-41E9-AFA0-BB4A60401B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796E3FAE-77D3-4C63-B6D6-AEBCCA6644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E2DF1874-162D-4EDB-93DE-3899CAB99951}"/>
              </a:ext>
            </a:extLst>
          </p:cNvPr>
          <p:cNvSpPr>
            <a:spLocks noGrp="1"/>
          </p:cNvSpPr>
          <p:nvPr>
            <p:ph type="dt" sz="half" idx="10"/>
          </p:nvPr>
        </p:nvSpPr>
        <p:spPr/>
        <p:txBody>
          <a:bodyPr/>
          <a:lstStyle/>
          <a:p>
            <a:fld id="{9116ADCF-49E7-4ABA-A648-DC4FCC4F8ED7}" type="datetimeFigureOut">
              <a:rPr lang="nl-NL" smtClean="0"/>
              <a:t>19-5-2022</a:t>
            </a:fld>
            <a:endParaRPr lang="nl-NL"/>
          </a:p>
        </p:txBody>
      </p:sp>
      <p:sp>
        <p:nvSpPr>
          <p:cNvPr id="6" name="Tijdelijke aanduiding voor voettekst 5">
            <a:extLst>
              <a:ext uri="{FF2B5EF4-FFF2-40B4-BE49-F238E27FC236}">
                <a16:creationId xmlns:a16="http://schemas.microsoft.com/office/drawing/2014/main" id="{FFD40D6D-5BEC-4A85-A7A7-6BA0AD2643E9}"/>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90BC1A95-DA33-4F9C-8C7D-F60F8F3D73C1}"/>
              </a:ext>
            </a:extLst>
          </p:cNvPr>
          <p:cNvSpPr>
            <a:spLocks noGrp="1"/>
          </p:cNvSpPr>
          <p:nvPr>
            <p:ph type="sldNum" sz="quarter" idx="12"/>
          </p:nvPr>
        </p:nvSpPr>
        <p:spPr/>
        <p:txBody>
          <a:bodyPr/>
          <a:lstStyle/>
          <a:p>
            <a:fld id="{E50D24E2-5FEE-4571-AF7F-5BCEFAB92692}" type="slidenum">
              <a:rPr lang="nl-NL" smtClean="0"/>
              <a:t>‹nr.›</a:t>
            </a:fld>
            <a:endParaRPr lang="nl-NL"/>
          </a:p>
        </p:txBody>
      </p:sp>
    </p:spTree>
    <p:extLst>
      <p:ext uri="{BB962C8B-B14F-4D97-AF65-F5344CB8AC3E}">
        <p14:creationId xmlns:p14="http://schemas.microsoft.com/office/powerpoint/2010/main" val="1205871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5E9D3F-3ED8-4D84-93A2-06F38DF3FED3}"/>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274BF31D-04BC-4151-AFC8-75DD3E81E54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1752624C-F947-490B-A099-43424B2F81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CBABFA33-CD50-4842-B8E6-14262FF46CFE}"/>
              </a:ext>
            </a:extLst>
          </p:cNvPr>
          <p:cNvSpPr>
            <a:spLocks noGrp="1"/>
          </p:cNvSpPr>
          <p:nvPr>
            <p:ph type="dt" sz="half" idx="10"/>
          </p:nvPr>
        </p:nvSpPr>
        <p:spPr/>
        <p:txBody>
          <a:bodyPr/>
          <a:lstStyle/>
          <a:p>
            <a:fld id="{9116ADCF-49E7-4ABA-A648-DC4FCC4F8ED7}" type="datetimeFigureOut">
              <a:rPr lang="nl-NL" smtClean="0"/>
              <a:t>19-5-2022</a:t>
            </a:fld>
            <a:endParaRPr lang="nl-NL"/>
          </a:p>
        </p:txBody>
      </p:sp>
      <p:sp>
        <p:nvSpPr>
          <p:cNvPr id="6" name="Tijdelijke aanduiding voor voettekst 5">
            <a:extLst>
              <a:ext uri="{FF2B5EF4-FFF2-40B4-BE49-F238E27FC236}">
                <a16:creationId xmlns:a16="http://schemas.microsoft.com/office/drawing/2014/main" id="{17E3E355-02EB-49D1-AD3B-AE7707658315}"/>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F02EA258-4381-49EB-9DCF-A6EB56739F4D}"/>
              </a:ext>
            </a:extLst>
          </p:cNvPr>
          <p:cNvSpPr>
            <a:spLocks noGrp="1"/>
          </p:cNvSpPr>
          <p:nvPr>
            <p:ph type="sldNum" sz="quarter" idx="12"/>
          </p:nvPr>
        </p:nvSpPr>
        <p:spPr/>
        <p:txBody>
          <a:bodyPr/>
          <a:lstStyle/>
          <a:p>
            <a:fld id="{E50D24E2-5FEE-4571-AF7F-5BCEFAB92692}" type="slidenum">
              <a:rPr lang="nl-NL" smtClean="0"/>
              <a:t>‹nr.›</a:t>
            </a:fld>
            <a:endParaRPr lang="nl-NL"/>
          </a:p>
        </p:txBody>
      </p:sp>
    </p:spTree>
    <p:extLst>
      <p:ext uri="{BB962C8B-B14F-4D97-AF65-F5344CB8AC3E}">
        <p14:creationId xmlns:p14="http://schemas.microsoft.com/office/powerpoint/2010/main" val="4255982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A021EE2E-75E5-4AB7-B202-17002F158B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9C0EA8A1-1162-4922-ABF7-E0BE7C415B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1F5A361-A968-4B7F-AA42-017D9B39FA7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16ADCF-49E7-4ABA-A648-DC4FCC4F8ED7}" type="datetimeFigureOut">
              <a:rPr lang="nl-NL" smtClean="0"/>
              <a:t>19-5-2022</a:t>
            </a:fld>
            <a:endParaRPr lang="nl-NL"/>
          </a:p>
        </p:txBody>
      </p:sp>
      <p:sp>
        <p:nvSpPr>
          <p:cNvPr id="5" name="Tijdelijke aanduiding voor voettekst 4">
            <a:extLst>
              <a:ext uri="{FF2B5EF4-FFF2-40B4-BE49-F238E27FC236}">
                <a16:creationId xmlns:a16="http://schemas.microsoft.com/office/drawing/2014/main" id="{4ECB14A2-F71E-464C-BD58-257ACA5197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4E236CB4-BEBB-4FF4-9D6D-FA3B059894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0D24E2-5FEE-4571-AF7F-5BCEFAB92692}" type="slidenum">
              <a:rPr lang="nl-NL" smtClean="0"/>
              <a:t>‹nr.›</a:t>
            </a:fld>
            <a:endParaRPr lang="nl-NL"/>
          </a:p>
        </p:txBody>
      </p:sp>
    </p:spTree>
    <p:extLst>
      <p:ext uri="{BB962C8B-B14F-4D97-AF65-F5344CB8AC3E}">
        <p14:creationId xmlns:p14="http://schemas.microsoft.com/office/powerpoint/2010/main" val="23793388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AD105A-8133-4F1E-B37F-99A723031BC8}"/>
              </a:ext>
            </a:extLst>
          </p:cNvPr>
          <p:cNvSpPr>
            <a:spLocks noGrp="1"/>
          </p:cNvSpPr>
          <p:nvPr>
            <p:ph type="ctrTitle"/>
          </p:nvPr>
        </p:nvSpPr>
        <p:spPr>
          <a:xfrm>
            <a:off x="557048" y="462456"/>
            <a:ext cx="11077904" cy="5335916"/>
          </a:xfrm>
        </p:spPr>
        <p:txBody>
          <a:bodyPr>
            <a:normAutofit fontScale="90000"/>
          </a:bodyPr>
          <a:lstStyle/>
          <a:p>
            <a:pPr>
              <a:lnSpc>
                <a:spcPct val="107000"/>
              </a:lnSpc>
              <a:spcAft>
                <a:spcPts val="800"/>
              </a:spcAft>
            </a:pPr>
            <a:r>
              <a:rPr lang="nl-NL" b="1" dirty="0">
                <a:effectLst/>
                <a:latin typeface="Calibri" panose="020F0502020204030204" pitchFamily="34" charset="0"/>
                <a:ea typeface="Calibri" panose="020F0502020204030204" pitchFamily="34" charset="0"/>
                <a:cs typeface="Times New Roman" panose="02020603050405020304" pitchFamily="18" charset="0"/>
              </a:rPr>
              <a:t>Onderzoeksvraag</a:t>
            </a:r>
            <a:br>
              <a:rPr lang="nl-NL" sz="4400" dirty="0">
                <a:effectLst/>
                <a:latin typeface="Calibri" panose="020F0502020204030204" pitchFamily="34" charset="0"/>
                <a:ea typeface="Calibri" panose="020F0502020204030204" pitchFamily="34" charset="0"/>
                <a:cs typeface="Times New Roman" panose="02020603050405020304" pitchFamily="18" charset="0"/>
              </a:rPr>
            </a:br>
            <a:r>
              <a:rPr lang="nl-NL" sz="4400" b="1" dirty="0">
                <a:effectLst/>
                <a:latin typeface="Calibri" panose="020F0502020204030204" pitchFamily="34" charset="0"/>
                <a:ea typeface="Calibri" panose="020F0502020204030204" pitchFamily="34" charset="0"/>
                <a:cs typeface="Times New Roman" panose="02020603050405020304" pitchFamily="18" charset="0"/>
              </a:rPr>
              <a:t> </a:t>
            </a:r>
            <a:br>
              <a:rPr lang="nl-NL" sz="4400" dirty="0">
                <a:effectLst/>
                <a:latin typeface="Calibri" panose="020F0502020204030204" pitchFamily="34" charset="0"/>
                <a:ea typeface="Calibri" panose="020F0502020204030204" pitchFamily="34" charset="0"/>
                <a:cs typeface="Times New Roman" panose="02020603050405020304" pitchFamily="18" charset="0"/>
              </a:rPr>
            </a:br>
            <a:r>
              <a:rPr lang="nl-NL" sz="4400" b="1" dirty="0">
                <a:effectLst/>
                <a:latin typeface="Calibri" panose="020F0502020204030204" pitchFamily="34" charset="0"/>
                <a:ea typeface="Calibri" panose="020F0502020204030204" pitchFamily="34" charset="0"/>
                <a:cs typeface="Times New Roman" panose="02020603050405020304" pitchFamily="18" charset="0"/>
              </a:rPr>
              <a:t>Is het aantal uren dat een mentor voor zijn cliënt gemiddeld heeft voldoende om het mentorschap goed uit te voeren?</a:t>
            </a:r>
            <a:br>
              <a:rPr lang="nl-NL" sz="4400" b="1" dirty="0">
                <a:effectLst/>
                <a:latin typeface="Calibri" panose="020F0502020204030204" pitchFamily="34" charset="0"/>
                <a:ea typeface="Calibri" panose="020F0502020204030204" pitchFamily="34" charset="0"/>
                <a:cs typeface="Times New Roman" panose="02020603050405020304" pitchFamily="18" charset="0"/>
              </a:rPr>
            </a:br>
            <a:br>
              <a:rPr lang="nl-NL" sz="2800" b="1" dirty="0">
                <a:effectLst/>
                <a:latin typeface="Calibri" panose="020F0502020204030204" pitchFamily="34" charset="0"/>
                <a:ea typeface="Calibri" panose="020F0502020204030204" pitchFamily="34" charset="0"/>
                <a:cs typeface="Times New Roman" panose="02020603050405020304" pitchFamily="18" charset="0"/>
              </a:rPr>
            </a:br>
            <a:br>
              <a:rPr lang="nl-NL" sz="2800" b="1" dirty="0">
                <a:effectLst/>
                <a:latin typeface="Calibri" panose="020F0502020204030204" pitchFamily="34" charset="0"/>
                <a:ea typeface="Calibri" panose="020F0502020204030204" pitchFamily="34" charset="0"/>
                <a:cs typeface="Times New Roman" panose="02020603050405020304" pitchFamily="18" charset="0"/>
              </a:rPr>
            </a:br>
            <a:br>
              <a:rPr lang="nl-NL" sz="2400" dirty="0">
                <a:effectLst/>
                <a:latin typeface="Calibri" panose="020F0502020204030204" pitchFamily="34" charset="0"/>
                <a:ea typeface="Calibri" panose="020F0502020204030204" pitchFamily="34" charset="0"/>
                <a:cs typeface="Times New Roman" panose="02020603050405020304" pitchFamily="18" charset="0"/>
              </a:rPr>
            </a:br>
            <a:endParaRPr lang="nl-NL" sz="2400" dirty="0"/>
          </a:p>
        </p:txBody>
      </p:sp>
      <p:pic>
        <p:nvPicPr>
          <p:cNvPr id="5" name="Afbeelding 4" descr="Afbeelding met tekst, tafelgerei, serviesgoed&#10;&#10;Automatisch gegenereerde beschrijving">
            <a:extLst>
              <a:ext uri="{FF2B5EF4-FFF2-40B4-BE49-F238E27FC236}">
                <a16:creationId xmlns:a16="http://schemas.microsoft.com/office/drawing/2014/main" id="{D3F847F5-6CD9-C16F-AF57-6AE9A332FE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87320" y="5030659"/>
            <a:ext cx="4217361" cy="1282992"/>
          </a:xfrm>
          <a:prstGeom prst="rect">
            <a:avLst/>
          </a:prstGeom>
        </p:spPr>
      </p:pic>
    </p:spTree>
    <p:extLst>
      <p:ext uri="{BB962C8B-B14F-4D97-AF65-F5344CB8AC3E}">
        <p14:creationId xmlns:p14="http://schemas.microsoft.com/office/powerpoint/2010/main" val="24665541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 4">
            <a:extLst>
              <a:ext uri="{FF2B5EF4-FFF2-40B4-BE49-F238E27FC236}">
                <a16:creationId xmlns:a16="http://schemas.microsoft.com/office/drawing/2014/main" id="{A9D57420-A23A-44EE-B2D4-0E6710119DE2}"/>
              </a:ext>
            </a:extLst>
          </p:cNvPr>
          <p:cNvGraphicFramePr>
            <a:graphicFrameLocks noGrp="1"/>
          </p:cNvGraphicFramePr>
          <p:nvPr>
            <p:extLst>
              <p:ext uri="{D42A27DB-BD31-4B8C-83A1-F6EECF244321}">
                <p14:modId xmlns:p14="http://schemas.microsoft.com/office/powerpoint/2010/main" val="1787237674"/>
              </p:ext>
            </p:extLst>
          </p:nvPr>
        </p:nvGraphicFramePr>
        <p:xfrm>
          <a:off x="1846112" y="848358"/>
          <a:ext cx="8021370" cy="5505484"/>
        </p:xfrm>
        <a:graphic>
          <a:graphicData uri="http://schemas.openxmlformats.org/drawingml/2006/table">
            <a:tbl>
              <a:tblPr firstRow="1" firstCol="1" bandRow="1"/>
              <a:tblGrid>
                <a:gridCol w="3051033">
                  <a:extLst>
                    <a:ext uri="{9D8B030D-6E8A-4147-A177-3AD203B41FA5}">
                      <a16:colId xmlns:a16="http://schemas.microsoft.com/office/drawing/2014/main" val="1183980840"/>
                    </a:ext>
                  </a:extLst>
                </a:gridCol>
                <a:gridCol w="2513424">
                  <a:extLst>
                    <a:ext uri="{9D8B030D-6E8A-4147-A177-3AD203B41FA5}">
                      <a16:colId xmlns:a16="http://schemas.microsoft.com/office/drawing/2014/main" val="1433960997"/>
                    </a:ext>
                  </a:extLst>
                </a:gridCol>
                <a:gridCol w="2456913">
                  <a:extLst>
                    <a:ext uri="{9D8B030D-6E8A-4147-A177-3AD203B41FA5}">
                      <a16:colId xmlns:a16="http://schemas.microsoft.com/office/drawing/2014/main" val="1495260252"/>
                    </a:ext>
                  </a:extLst>
                </a:gridCol>
              </a:tblGrid>
              <a:tr h="284222">
                <a:tc>
                  <a:txBody>
                    <a:bodyPr/>
                    <a:lstStyle/>
                    <a:p>
                      <a:pPr>
                        <a:lnSpc>
                          <a:spcPct val="107000"/>
                        </a:lnSpc>
                        <a:spcAft>
                          <a:spcPts val="800"/>
                        </a:spcAft>
                      </a:pPr>
                      <a:r>
                        <a:rPr lang="nl-NL"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nl-NL"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nl-NL"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0754148"/>
                  </a:ext>
                </a:extLst>
              </a:tr>
              <a:tr h="1513218">
                <a:tc>
                  <a:txBody>
                    <a:bodyPr/>
                    <a:lstStyle/>
                    <a:p>
                      <a:pPr>
                        <a:lnSpc>
                          <a:spcPct val="107000"/>
                        </a:lnSpc>
                        <a:spcAft>
                          <a:spcPts val="800"/>
                        </a:spcAft>
                      </a:pPr>
                      <a:r>
                        <a:rPr lang="nl-NL"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nl-NL" sz="1100" dirty="0">
                          <a:effectLst/>
                          <a:latin typeface="Calibri" panose="020F0502020204030204" pitchFamily="34" charset="0"/>
                          <a:ea typeface="Calibri" panose="020F0502020204030204" pitchFamily="34" charset="0"/>
                          <a:cs typeface="Times New Roman" panose="02020603050405020304" pitchFamily="18" charset="0"/>
                        </a:rPr>
                        <a:t>Soms tot vaak</a:t>
                      </a:r>
                    </a:p>
                    <a:p>
                      <a:pPr algn="ctr">
                        <a:lnSpc>
                          <a:spcPct val="107000"/>
                        </a:lnSpc>
                        <a:spcAft>
                          <a:spcPts val="800"/>
                        </a:spcAft>
                      </a:pPr>
                      <a:r>
                        <a:rPr lang="nl-NL" sz="1100" dirty="0">
                          <a:effectLst/>
                          <a:latin typeface="Calibri" panose="020F0502020204030204" pitchFamily="34" charset="0"/>
                          <a:ea typeface="Calibri" panose="020F0502020204030204" pitchFamily="34" charset="0"/>
                          <a:cs typeface="Times New Roman" panose="02020603050405020304" pitchFamily="18" charset="0"/>
                        </a:rPr>
                        <a:t>bij </a:t>
                      </a:r>
                    </a:p>
                    <a:p>
                      <a:pPr algn="ctr">
                        <a:lnSpc>
                          <a:spcPct val="107000"/>
                        </a:lnSpc>
                        <a:spcAft>
                          <a:spcPts val="800"/>
                        </a:spcAft>
                      </a:pPr>
                      <a:r>
                        <a:rPr lang="nl-NL" sz="1100" dirty="0">
                          <a:effectLst/>
                          <a:latin typeface="Calibri" panose="020F0502020204030204" pitchFamily="34" charset="0"/>
                          <a:ea typeface="Calibri" panose="020F0502020204030204" pitchFamily="34" charset="0"/>
                          <a:cs typeface="Times New Roman" panose="02020603050405020304" pitchFamily="18" charset="0"/>
                        </a:rPr>
                        <a:t>Thuiswonende cliënten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nl-NL" sz="1100" dirty="0">
                          <a:effectLst/>
                          <a:latin typeface="Calibri" panose="020F0502020204030204" pitchFamily="34" charset="0"/>
                          <a:ea typeface="Calibri" panose="020F0502020204030204" pitchFamily="34" charset="0"/>
                          <a:cs typeface="Times New Roman" panose="02020603050405020304" pitchFamily="18" charset="0"/>
                        </a:rPr>
                        <a:t>Soms tot vaak</a:t>
                      </a:r>
                    </a:p>
                    <a:p>
                      <a:pPr algn="ctr">
                        <a:lnSpc>
                          <a:spcPct val="107000"/>
                        </a:lnSpc>
                        <a:spcAft>
                          <a:spcPts val="800"/>
                        </a:spcAft>
                      </a:pPr>
                      <a:r>
                        <a:rPr lang="nl-NL" sz="1100" dirty="0">
                          <a:effectLst/>
                          <a:latin typeface="Calibri" panose="020F0502020204030204" pitchFamily="34" charset="0"/>
                          <a:ea typeface="Calibri" panose="020F0502020204030204" pitchFamily="34" charset="0"/>
                          <a:cs typeface="Times New Roman" panose="02020603050405020304" pitchFamily="18" charset="0"/>
                        </a:rPr>
                        <a:t>bij </a:t>
                      </a:r>
                    </a:p>
                    <a:p>
                      <a:pPr algn="ctr">
                        <a:lnSpc>
                          <a:spcPct val="107000"/>
                        </a:lnSpc>
                        <a:spcAft>
                          <a:spcPts val="800"/>
                        </a:spcAft>
                      </a:pPr>
                      <a:r>
                        <a:rPr lang="nl-NL" sz="1100" dirty="0">
                          <a:effectLst/>
                          <a:latin typeface="Calibri" panose="020F0502020204030204" pitchFamily="34" charset="0"/>
                          <a:ea typeface="Calibri" panose="020F0502020204030204" pitchFamily="34" charset="0"/>
                          <a:cs typeface="Times New Roman" panose="02020603050405020304" pitchFamily="18" charset="0"/>
                        </a:rPr>
                        <a:t>Intern wonende cliënten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65096861"/>
                  </a:ext>
                </a:extLst>
              </a:tr>
              <a:tr h="284222">
                <a:tc>
                  <a:txBody>
                    <a:bodyPr/>
                    <a:lstStyle/>
                    <a:p>
                      <a:pPr>
                        <a:lnSpc>
                          <a:spcPct val="107000"/>
                        </a:lnSpc>
                        <a:spcAft>
                          <a:spcPts val="800"/>
                        </a:spcAft>
                      </a:pPr>
                      <a:r>
                        <a:rPr lang="nl-NL"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Kleding kopen</a:t>
                      </a:r>
                      <a:r>
                        <a:rPr lang="nl-NL"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nl-NL" sz="1100" b="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48%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nl-NL" sz="11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71%</a:t>
                      </a:r>
                      <a:endParaRPr lang="nl-NL"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3208698"/>
                  </a:ext>
                </a:extLst>
              </a:tr>
              <a:tr h="284222">
                <a:tc>
                  <a:txBody>
                    <a:bodyPr/>
                    <a:lstStyle/>
                    <a:p>
                      <a:pPr>
                        <a:lnSpc>
                          <a:spcPct val="107000"/>
                        </a:lnSpc>
                        <a:spcAft>
                          <a:spcPts val="800"/>
                        </a:spcAft>
                      </a:pPr>
                      <a:r>
                        <a:rPr lang="nl-NL"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Toiletspullen kopen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nl-NL" sz="1100" b="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46%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nl-NL" sz="11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60%</a:t>
                      </a:r>
                      <a:endParaRPr lang="nl-NL"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5086355"/>
                  </a:ext>
                </a:extLst>
              </a:tr>
              <a:tr h="284222">
                <a:tc>
                  <a:txBody>
                    <a:bodyPr/>
                    <a:lstStyle/>
                    <a:p>
                      <a:pPr>
                        <a:lnSpc>
                          <a:spcPct val="107000"/>
                        </a:lnSpc>
                        <a:spcAft>
                          <a:spcPts val="800"/>
                        </a:spcAft>
                      </a:pPr>
                      <a:r>
                        <a:rPr lang="nl-NL" sz="1100">
                          <a:effectLst/>
                          <a:latin typeface="Calibri" panose="020F0502020204030204" pitchFamily="34" charset="0"/>
                          <a:ea typeface="Calibri" panose="020F0502020204030204" pitchFamily="34" charset="0"/>
                          <a:cs typeface="Times New Roman" panose="02020603050405020304" pitchFamily="18" charset="0"/>
                        </a:rPr>
                        <a:t>Apparaten kopen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nl-NL" sz="1100" b="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49%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nl-NL" sz="11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58%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41604125"/>
                  </a:ext>
                </a:extLst>
              </a:tr>
              <a:tr h="284222">
                <a:tc>
                  <a:txBody>
                    <a:bodyPr/>
                    <a:lstStyle/>
                    <a:p>
                      <a:pPr>
                        <a:lnSpc>
                          <a:spcPct val="107000"/>
                        </a:lnSpc>
                        <a:spcAft>
                          <a:spcPts val="800"/>
                        </a:spcAft>
                      </a:pPr>
                      <a:r>
                        <a:rPr lang="nl-NL" sz="1100">
                          <a:effectLst/>
                          <a:latin typeface="Calibri" panose="020F0502020204030204" pitchFamily="34" charset="0"/>
                          <a:ea typeface="Calibri" panose="020F0502020204030204" pitchFamily="34" charset="0"/>
                          <a:cs typeface="Times New Roman" panose="02020603050405020304" pitchFamily="18" charset="0"/>
                        </a:rPr>
                        <a:t>Tv kopen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nl-NL" sz="1100">
                          <a:effectLst/>
                          <a:latin typeface="Calibri" panose="020F0502020204030204" pitchFamily="34" charset="0"/>
                          <a:ea typeface="Calibri" panose="020F0502020204030204" pitchFamily="34" charset="0"/>
                          <a:cs typeface="Times New Roman" panose="02020603050405020304" pitchFamily="18" charset="0"/>
                        </a:rPr>
                        <a:t>39%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nl-NL" sz="1100" b="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43%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5208953"/>
                  </a:ext>
                </a:extLst>
              </a:tr>
              <a:tr h="284222">
                <a:tc>
                  <a:txBody>
                    <a:bodyPr/>
                    <a:lstStyle/>
                    <a:p>
                      <a:pPr>
                        <a:lnSpc>
                          <a:spcPct val="107000"/>
                        </a:lnSpc>
                        <a:spcAft>
                          <a:spcPts val="800"/>
                        </a:spcAft>
                      </a:pPr>
                      <a:r>
                        <a:rPr lang="nl-NL" sz="110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ID regelen</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nl-NL" sz="11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55%</a:t>
                      </a:r>
                      <a:endParaRPr lang="nl-NL"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nl-NL" sz="11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57%</a:t>
                      </a:r>
                      <a:endParaRPr lang="nl-NL"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2646514"/>
                  </a:ext>
                </a:extLst>
              </a:tr>
              <a:tr h="581602">
                <a:tc>
                  <a:txBody>
                    <a:bodyPr/>
                    <a:lstStyle/>
                    <a:p>
                      <a:pPr>
                        <a:lnSpc>
                          <a:spcPct val="107000"/>
                        </a:lnSpc>
                        <a:spcAft>
                          <a:spcPts val="800"/>
                        </a:spcAft>
                      </a:pPr>
                      <a:r>
                        <a:rPr lang="nl-NL" sz="1100" dirty="0">
                          <a:effectLst/>
                          <a:latin typeface="Calibri" panose="020F0502020204030204" pitchFamily="34" charset="0"/>
                          <a:ea typeface="Calibri" panose="020F0502020204030204" pitchFamily="34" charset="0"/>
                          <a:cs typeface="Times New Roman" panose="02020603050405020304" pitchFamily="18" charset="0"/>
                        </a:rPr>
                        <a:t>Verblijfsvergunning regelen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nl-NL" sz="1100" dirty="0">
                          <a:effectLst/>
                          <a:latin typeface="Calibri" panose="020F0502020204030204" pitchFamily="34" charset="0"/>
                          <a:ea typeface="Calibri" panose="020F0502020204030204" pitchFamily="34" charset="0"/>
                          <a:cs typeface="Times New Roman" panose="02020603050405020304" pitchFamily="18" charset="0"/>
                        </a:rPr>
                        <a:t>23%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nl-NL" sz="1100" dirty="0">
                          <a:effectLst/>
                          <a:latin typeface="Calibri" panose="020F0502020204030204" pitchFamily="34" charset="0"/>
                          <a:ea typeface="Calibri" panose="020F0502020204030204" pitchFamily="34" charset="0"/>
                          <a:cs typeface="Times New Roman" panose="02020603050405020304" pitchFamily="18" charset="0"/>
                        </a:rPr>
                        <a:t>33%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0070528"/>
                  </a:ext>
                </a:extLst>
              </a:tr>
              <a:tr h="284222">
                <a:tc>
                  <a:txBody>
                    <a:bodyPr/>
                    <a:lstStyle/>
                    <a:p>
                      <a:pPr>
                        <a:lnSpc>
                          <a:spcPct val="107000"/>
                        </a:lnSpc>
                        <a:spcAft>
                          <a:spcPts val="800"/>
                        </a:spcAft>
                      </a:pPr>
                      <a:r>
                        <a:rPr lang="nl-NL" sz="110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Uitvaart regelen</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nl-NL" sz="11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54%</a:t>
                      </a:r>
                      <a:endParaRPr lang="nl-NL"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nl-NL" sz="11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60%</a:t>
                      </a:r>
                      <a:endParaRPr lang="nl-NL"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6129505"/>
                  </a:ext>
                </a:extLst>
              </a:tr>
              <a:tr h="284222">
                <a:tc>
                  <a:txBody>
                    <a:bodyPr/>
                    <a:lstStyle/>
                    <a:p>
                      <a:pPr>
                        <a:lnSpc>
                          <a:spcPct val="107000"/>
                        </a:lnSpc>
                        <a:spcAft>
                          <a:spcPts val="800"/>
                        </a:spcAft>
                      </a:pPr>
                      <a:r>
                        <a:rPr lang="nl-NL" sz="1100">
                          <a:effectLst/>
                          <a:latin typeface="Calibri" panose="020F0502020204030204" pitchFamily="34" charset="0"/>
                          <a:ea typeface="Calibri" panose="020F0502020204030204" pitchFamily="34" charset="0"/>
                          <a:cs typeface="Times New Roman" panose="02020603050405020304" pitchFamily="18" charset="0"/>
                        </a:rPr>
                        <a:t>SEH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nl-NL" sz="1100">
                          <a:effectLst/>
                          <a:latin typeface="Calibri" panose="020F0502020204030204" pitchFamily="34" charset="0"/>
                          <a:ea typeface="Calibri" panose="020F0502020204030204" pitchFamily="34" charset="0"/>
                          <a:cs typeface="Times New Roman" panose="02020603050405020304" pitchFamily="18" charset="0"/>
                        </a:rPr>
                        <a:t>36%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nl-NL" sz="1100" dirty="0">
                          <a:effectLst/>
                          <a:latin typeface="Calibri" panose="020F0502020204030204" pitchFamily="34" charset="0"/>
                          <a:ea typeface="Calibri" panose="020F0502020204030204" pitchFamily="34" charset="0"/>
                          <a:cs typeface="Times New Roman" panose="02020603050405020304" pitchFamily="18" charset="0"/>
                        </a:rPr>
                        <a:t>30%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7205754"/>
                  </a:ext>
                </a:extLst>
              </a:tr>
              <a:tr h="284222">
                <a:tc>
                  <a:txBody>
                    <a:bodyPr/>
                    <a:lstStyle/>
                    <a:p>
                      <a:pPr>
                        <a:lnSpc>
                          <a:spcPct val="107000"/>
                        </a:lnSpc>
                        <a:spcAft>
                          <a:spcPts val="800"/>
                        </a:spcAft>
                      </a:pPr>
                      <a:r>
                        <a:rPr lang="nl-NL" sz="110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Ziekenhuis</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nl-NL" sz="11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78%</a:t>
                      </a:r>
                      <a:endParaRPr lang="nl-NL"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nl-NL" sz="11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72%</a:t>
                      </a:r>
                      <a:endParaRPr lang="nl-NL"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3991909"/>
                  </a:ext>
                </a:extLst>
              </a:tr>
              <a:tr h="284222">
                <a:tc>
                  <a:txBody>
                    <a:bodyPr/>
                    <a:lstStyle/>
                    <a:p>
                      <a:pPr>
                        <a:lnSpc>
                          <a:spcPct val="107000"/>
                        </a:lnSpc>
                        <a:spcAft>
                          <a:spcPts val="800"/>
                        </a:spcAft>
                      </a:pPr>
                      <a:r>
                        <a:rPr lang="nl-NL" sz="1100">
                          <a:effectLst/>
                          <a:latin typeface="Calibri" panose="020F0502020204030204" pitchFamily="34" charset="0"/>
                          <a:ea typeface="Calibri" panose="020F0502020204030204" pitchFamily="34" charset="0"/>
                          <a:cs typeface="Times New Roman" panose="02020603050405020304" pitchFamily="18" charset="0"/>
                        </a:rPr>
                        <a:t>Huisarts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nl-NL" sz="11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63%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nl-NL" sz="1100">
                          <a:effectLst/>
                          <a:latin typeface="Calibri" panose="020F0502020204030204" pitchFamily="34" charset="0"/>
                          <a:ea typeface="Calibri" panose="020F0502020204030204" pitchFamily="34" charset="0"/>
                          <a:cs typeface="Times New Roman" panose="02020603050405020304" pitchFamily="18" charset="0"/>
                        </a:rPr>
                        <a:t>39%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4988782"/>
                  </a:ext>
                </a:extLst>
              </a:tr>
              <a:tr h="284222">
                <a:tc>
                  <a:txBody>
                    <a:bodyPr/>
                    <a:lstStyle/>
                    <a:p>
                      <a:pPr>
                        <a:lnSpc>
                          <a:spcPct val="107000"/>
                        </a:lnSpc>
                        <a:spcAft>
                          <a:spcPts val="800"/>
                        </a:spcAft>
                      </a:pPr>
                      <a:r>
                        <a:rPr lang="nl-NL" sz="1100">
                          <a:effectLst/>
                          <a:latin typeface="Calibri" panose="020F0502020204030204" pitchFamily="34" charset="0"/>
                          <a:ea typeface="Calibri" panose="020F0502020204030204" pitchFamily="34" charset="0"/>
                          <a:cs typeface="Times New Roman" panose="02020603050405020304" pitchFamily="18" charset="0"/>
                        </a:rPr>
                        <a:t>Opticien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nl-NL" sz="1100" dirty="0">
                          <a:effectLst/>
                          <a:latin typeface="Calibri" panose="020F0502020204030204" pitchFamily="34" charset="0"/>
                          <a:ea typeface="Calibri" panose="020F0502020204030204" pitchFamily="34" charset="0"/>
                          <a:cs typeface="Times New Roman" panose="02020603050405020304" pitchFamily="18" charset="0"/>
                        </a:rPr>
                        <a:t>27%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nl-NL" sz="1100" dirty="0">
                          <a:effectLst/>
                          <a:latin typeface="Calibri" panose="020F0502020204030204" pitchFamily="34" charset="0"/>
                          <a:ea typeface="Calibri" panose="020F0502020204030204" pitchFamily="34" charset="0"/>
                          <a:cs typeface="Times New Roman" panose="02020603050405020304" pitchFamily="18" charset="0"/>
                        </a:rPr>
                        <a:t>28%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89389577"/>
                  </a:ext>
                </a:extLst>
              </a:tr>
              <a:tr h="284222">
                <a:tc>
                  <a:txBody>
                    <a:bodyPr/>
                    <a:lstStyle/>
                    <a:p>
                      <a:pPr>
                        <a:lnSpc>
                          <a:spcPct val="107000"/>
                        </a:lnSpc>
                        <a:spcAft>
                          <a:spcPts val="800"/>
                        </a:spcAft>
                      </a:pPr>
                      <a:r>
                        <a:rPr lang="nl-NL" sz="1100">
                          <a:effectLst/>
                          <a:latin typeface="Calibri" panose="020F0502020204030204" pitchFamily="34" charset="0"/>
                          <a:ea typeface="Calibri" panose="020F0502020204030204" pitchFamily="34" charset="0"/>
                          <a:cs typeface="Times New Roman" panose="02020603050405020304" pitchFamily="18" charset="0"/>
                        </a:rPr>
                        <a:t>Audicien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nl-NL" sz="1100" dirty="0">
                          <a:effectLst/>
                          <a:latin typeface="Calibri" panose="020F0502020204030204" pitchFamily="34" charset="0"/>
                          <a:ea typeface="Calibri" panose="020F0502020204030204" pitchFamily="34" charset="0"/>
                          <a:cs typeface="Times New Roman" panose="02020603050405020304" pitchFamily="18" charset="0"/>
                        </a:rPr>
                        <a:t>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nl-NL" sz="1100" dirty="0">
                          <a:effectLst/>
                          <a:latin typeface="Calibri" panose="020F0502020204030204" pitchFamily="34" charset="0"/>
                          <a:ea typeface="Calibri" panose="020F0502020204030204" pitchFamily="34" charset="0"/>
                          <a:cs typeface="Times New Roman" panose="02020603050405020304" pitchFamily="18" charset="0"/>
                        </a:rPr>
                        <a:t>19%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8385478"/>
                  </a:ext>
                </a:extLst>
              </a:tr>
            </a:tbl>
          </a:graphicData>
        </a:graphic>
      </p:graphicFrame>
      <p:sp>
        <p:nvSpPr>
          <p:cNvPr id="2" name="Rechthoek 1">
            <a:extLst>
              <a:ext uri="{FF2B5EF4-FFF2-40B4-BE49-F238E27FC236}">
                <a16:creationId xmlns:a16="http://schemas.microsoft.com/office/drawing/2014/main" id="{FE9EFAC2-1400-9781-FAC4-C9B94948B9AA}"/>
              </a:ext>
            </a:extLst>
          </p:cNvPr>
          <p:cNvSpPr/>
          <p:nvPr/>
        </p:nvSpPr>
        <p:spPr>
          <a:xfrm>
            <a:off x="732871" y="591418"/>
            <a:ext cx="10057095" cy="523219"/>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nl-NL"/>
          </a:p>
        </p:txBody>
      </p:sp>
      <p:sp>
        <p:nvSpPr>
          <p:cNvPr id="6" name="Rectangle 2">
            <a:extLst>
              <a:ext uri="{FF2B5EF4-FFF2-40B4-BE49-F238E27FC236}">
                <a16:creationId xmlns:a16="http://schemas.microsoft.com/office/drawing/2014/main" id="{5D158EC0-4853-42AC-887A-6452C02B375D}"/>
              </a:ext>
            </a:extLst>
          </p:cNvPr>
          <p:cNvSpPr>
            <a:spLocks noChangeArrowheads="1"/>
          </p:cNvSpPr>
          <p:nvPr/>
        </p:nvSpPr>
        <p:spPr bwMode="auto">
          <a:xfrm>
            <a:off x="511810" y="676833"/>
            <a:ext cx="1067219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2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Onofficiële/ niet regie-taken die mentoren soms uitvoeren</a:t>
            </a:r>
            <a:endParaRPr kumimoji="0" lang="nl-NL" altLang="nl-NL" sz="2800" b="1"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223155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0C701166-4B7E-49B3-8C8F-E43A3756D928}"/>
              </a:ext>
            </a:extLst>
          </p:cNvPr>
          <p:cNvSpPr txBox="1"/>
          <p:nvPr/>
        </p:nvSpPr>
        <p:spPr>
          <a:xfrm>
            <a:off x="502647" y="661329"/>
            <a:ext cx="5449615" cy="5648213"/>
          </a:xfrm>
          <a:prstGeom prst="rect">
            <a:avLst/>
          </a:prstGeom>
          <a:noFill/>
        </p:spPr>
        <p:txBody>
          <a:bodyPr wrap="square">
            <a:spAutoFit/>
          </a:bodyPr>
          <a:lstStyle/>
          <a:p>
            <a:pPr>
              <a:lnSpc>
                <a:spcPct val="107000"/>
              </a:lnSpc>
              <a:spcAft>
                <a:spcPts val="800"/>
              </a:spcAft>
            </a:pPr>
            <a:r>
              <a:rPr lang="nl-NL" sz="2800" b="1" dirty="0">
                <a:effectLst/>
                <a:latin typeface="Calibri" panose="020F0502020204030204" pitchFamily="34" charset="0"/>
                <a:ea typeface="SimSun" panose="02010600030101010101" pitchFamily="2" charset="-122"/>
                <a:cs typeface="font482"/>
              </a:rPr>
              <a:t>Tabel 7. Open vraag naar andere tijdrovende factoren. </a:t>
            </a:r>
          </a:p>
          <a:p>
            <a:pPr>
              <a:lnSpc>
                <a:spcPct val="107000"/>
              </a:lnSpc>
              <a:spcAft>
                <a:spcPts val="800"/>
              </a:spcAft>
            </a:pPr>
            <a:endParaRPr lang="nl-NL" sz="2000" dirty="0">
              <a:latin typeface="Calibri" panose="020F0502020204030204" pitchFamily="34" charset="0"/>
              <a:ea typeface="SimSun" panose="02010600030101010101" pitchFamily="2" charset="-122"/>
              <a:cs typeface="font482"/>
            </a:endParaRPr>
          </a:p>
          <a:p>
            <a:pPr>
              <a:lnSpc>
                <a:spcPct val="107000"/>
              </a:lnSpc>
              <a:spcAft>
                <a:spcPts val="800"/>
              </a:spcAft>
            </a:pPr>
            <a:r>
              <a:rPr lang="nl-NL" sz="2000" b="1" dirty="0">
                <a:effectLst/>
                <a:latin typeface="Calibri" panose="020F0502020204030204" pitchFamily="34" charset="0"/>
                <a:ea typeface="SimSun" panose="02010600030101010101" pitchFamily="2" charset="-122"/>
                <a:cs typeface="font482"/>
              </a:rPr>
              <a:t>Genoemde factoren:</a:t>
            </a:r>
            <a:endParaRPr lang="nl-NL" sz="20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nl-NL" sz="2000" dirty="0">
                <a:effectLst/>
                <a:latin typeface="Calibri" panose="020F0502020204030204" pitchFamily="34" charset="0"/>
                <a:ea typeface="SimSun" panose="02010600030101010101" pitchFamily="2" charset="-122"/>
                <a:cs typeface="font482"/>
              </a:rPr>
              <a:t>Afstemmen bewindvoerder bij verslaafde client</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nl-NL" sz="2000" dirty="0">
                <a:effectLst/>
                <a:latin typeface="Calibri" panose="020F0502020204030204" pitchFamily="34" charset="0"/>
                <a:ea typeface="SimSun" panose="02010600030101010101" pitchFamily="2" charset="-122"/>
                <a:cs typeface="font482"/>
              </a:rPr>
              <a:t>Verslaafden die van de radar verdwijnen</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nl-NL" sz="2000" dirty="0">
                <a:effectLst/>
                <a:latin typeface="Calibri" panose="020F0502020204030204" pitchFamily="34" charset="0"/>
                <a:ea typeface="SimSun" panose="02010600030101010101" pitchFamily="2" charset="-122"/>
                <a:cs typeface="font482"/>
              </a:rPr>
              <a:t>Weglopers bij jong volwassenen</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nl-NL" sz="2000" dirty="0">
                <a:effectLst/>
                <a:latin typeface="Calibri" panose="020F0502020204030204" pitchFamily="34" charset="0"/>
                <a:ea typeface="SimSun" panose="02010600030101010101" pitchFamily="2" charset="-122"/>
                <a:cs typeface="font482"/>
              </a:rPr>
              <a:t>Crisisopnames</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nl-NL" sz="2000" dirty="0">
                <a:effectLst/>
                <a:latin typeface="Calibri" panose="020F0502020204030204" pitchFamily="34" charset="0"/>
                <a:ea typeface="SimSun" panose="02010600030101010101" pitchFamily="2" charset="-122"/>
                <a:cs typeface="font482"/>
              </a:rPr>
              <a:t>Geschikte woonplek zoeken voor cliënt met psychiatrische problematiek</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nl-NL" sz="2000" dirty="0">
                <a:effectLst/>
                <a:latin typeface="Calibri" panose="020F0502020204030204" pitchFamily="34" charset="0"/>
                <a:ea typeface="SimSun" panose="02010600030101010101" pitchFamily="2" charset="-122"/>
                <a:cs typeface="font482"/>
              </a:rPr>
              <a:t>Cliënt verhuist vaak </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nl-NL" sz="2000" dirty="0">
                <a:effectLst/>
                <a:latin typeface="Calibri" panose="020F0502020204030204" pitchFamily="34" charset="0"/>
                <a:ea typeface="SimSun" panose="02010600030101010101" pitchFamily="2" charset="-122"/>
                <a:cs typeface="font482"/>
              </a:rPr>
              <a:t>Veel personeelswisselingen in de zorg</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nl-NL" sz="2000" dirty="0">
                <a:effectLst/>
                <a:latin typeface="Calibri" panose="020F0502020204030204" pitchFamily="34" charset="0"/>
                <a:ea typeface="SimSun" panose="02010600030101010101" pitchFamily="2" charset="-122"/>
                <a:cs typeface="font482"/>
              </a:rPr>
              <a:t>Slechte zorg</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kstvak 3">
            <a:extLst>
              <a:ext uri="{FF2B5EF4-FFF2-40B4-BE49-F238E27FC236}">
                <a16:creationId xmlns:a16="http://schemas.microsoft.com/office/drawing/2014/main" id="{3D0EA841-78FD-94D9-31D8-39AABD0CC69B}"/>
              </a:ext>
            </a:extLst>
          </p:cNvPr>
          <p:cNvSpPr txBox="1"/>
          <p:nvPr/>
        </p:nvSpPr>
        <p:spPr>
          <a:xfrm>
            <a:off x="6279931" y="515007"/>
            <a:ext cx="5069387" cy="5940857"/>
          </a:xfrm>
          <a:prstGeom prst="rect">
            <a:avLst/>
          </a:prstGeom>
          <a:noFill/>
        </p:spPr>
        <p:txBody>
          <a:bodyPr wrap="square">
            <a:spAutoFit/>
          </a:bodyPr>
          <a:lstStyle/>
          <a:p>
            <a:pPr marL="342900" lvl="0" indent="-342900">
              <a:lnSpc>
                <a:spcPct val="107000"/>
              </a:lnSpc>
              <a:spcAft>
                <a:spcPts val="800"/>
              </a:spcAft>
              <a:buFont typeface="Symbol" panose="05050102010706020507" pitchFamily="18" charset="2"/>
              <a:buChar char=""/>
            </a:pPr>
            <a:r>
              <a:rPr lang="nl-NL" sz="2000" dirty="0">
                <a:effectLst/>
                <a:latin typeface="Calibri" panose="020F0502020204030204" pitchFamily="34" charset="0"/>
                <a:ea typeface="SimSun" panose="02010600030101010101" pitchFamily="2" charset="-122"/>
                <a:cs typeface="font482"/>
              </a:rPr>
              <a:t>Het CIZ geeft een te lage indicatie af</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nl-NL" sz="2000" dirty="0">
                <a:effectLst/>
                <a:latin typeface="Calibri" panose="020F0502020204030204" pitchFamily="34" charset="0"/>
                <a:ea typeface="SimSun" panose="02010600030101010101" pitchFamily="2" charset="-122"/>
                <a:cs typeface="font482"/>
              </a:rPr>
              <a:t>NAH++ cliënten</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nl-NL" sz="2000" dirty="0">
                <a:effectLst/>
                <a:latin typeface="Calibri" panose="020F0502020204030204" pitchFamily="34" charset="0"/>
                <a:ea typeface="SimSun" panose="02010600030101010101" pitchFamily="2" charset="-122"/>
                <a:cs typeface="font482"/>
              </a:rPr>
              <a:t>Huisuitzetting van cliënt</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nl-NL" sz="2000" dirty="0">
                <a:effectLst/>
                <a:latin typeface="Calibri" panose="020F0502020204030204" pitchFamily="34" charset="0"/>
                <a:ea typeface="SimSun" panose="02010600030101010101" pitchFamily="2" charset="-122"/>
                <a:cs typeface="font482"/>
              </a:rPr>
              <a:t>Overlast door cliënt</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nl-NL" sz="2000" dirty="0">
                <a:effectLst/>
                <a:latin typeface="Calibri" panose="020F0502020204030204" pitchFamily="34" charset="0"/>
                <a:ea typeface="SimSun" panose="02010600030101010101" pitchFamily="2" charset="-122"/>
                <a:cs typeface="font482"/>
              </a:rPr>
              <a:t>Gebruik sociale media door cliënt</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nl-NL" sz="2000" dirty="0">
                <a:effectLst/>
                <a:latin typeface="Calibri" panose="020F0502020204030204" pitchFamily="34" charset="0"/>
                <a:ea typeface="SimSun" panose="02010600030101010101" pitchFamily="2" charset="-122"/>
                <a:cs typeface="font482"/>
              </a:rPr>
              <a:t>Geen sociaal netwerk, geen vrijwilliger te vinden en geen geld voor betaalde mantelzorger</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nl-NL" sz="2000" dirty="0">
                <a:effectLst/>
                <a:latin typeface="Calibri" panose="020F0502020204030204" pitchFamily="34" charset="0"/>
                <a:ea typeface="SimSun" panose="02010600030101010101" pitchFamily="2" charset="-122"/>
                <a:cs typeface="font482"/>
              </a:rPr>
              <a:t>Thuiswonende dementerende en geldzaken: pasje steeds kwijt, wie doet de boodschappen e.d.</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nl-NL" sz="2000" dirty="0">
                <a:effectLst/>
                <a:latin typeface="Calibri" panose="020F0502020204030204" pitchFamily="34" charset="0"/>
                <a:ea typeface="SimSun" panose="02010600030101010101" pitchFamily="2" charset="-122"/>
                <a:cs typeface="font482"/>
              </a:rPr>
              <a:t>Slecht beheersen van de Nederlandse taal door cliënt en familie</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nl-NL" sz="2000" dirty="0">
                <a:effectLst/>
                <a:latin typeface="Calibri" panose="020F0502020204030204" pitchFamily="34" charset="0"/>
                <a:ea typeface="SimSun" panose="02010600030101010101" pitchFamily="2" charset="-122"/>
                <a:cs typeface="font482"/>
              </a:rPr>
              <a:t>Dak- en thuisloosheid</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nl-NL" sz="2000" dirty="0">
                <a:effectLst/>
                <a:latin typeface="Calibri" panose="020F0502020204030204" pitchFamily="34" charset="0"/>
                <a:ea typeface="SimSun" panose="02010600030101010101" pitchFamily="2" charset="-122"/>
                <a:cs typeface="font482"/>
              </a:rPr>
              <a:t>LVB-cliënt met kind</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006259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9B0109C4-26B5-768E-2ACD-467F41E8830D}"/>
              </a:ext>
            </a:extLst>
          </p:cNvPr>
          <p:cNvSpPr txBox="1"/>
          <p:nvPr/>
        </p:nvSpPr>
        <p:spPr>
          <a:xfrm>
            <a:off x="564114" y="1000735"/>
            <a:ext cx="11351172" cy="2558521"/>
          </a:xfrm>
          <a:prstGeom prst="rect">
            <a:avLst/>
          </a:prstGeom>
          <a:noFill/>
        </p:spPr>
        <p:txBody>
          <a:bodyPr wrap="square">
            <a:spAutoFit/>
          </a:bodyPr>
          <a:lstStyle/>
          <a:p>
            <a:pPr>
              <a:lnSpc>
                <a:spcPct val="107000"/>
              </a:lnSpc>
              <a:spcAft>
                <a:spcPts val="800"/>
              </a:spcAft>
            </a:pPr>
            <a:r>
              <a:rPr lang="nl-NL" sz="2800" b="1" dirty="0" err="1">
                <a:effectLst/>
                <a:latin typeface="Calibri" panose="020F0502020204030204" pitchFamily="34" charset="0"/>
                <a:ea typeface="SimSun" panose="02010600030101010101" pitchFamily="2" charset="-122"/>
                <a:cs typeface="font482"/>
              </a:rPr>
              <a:t>Subvraag</a:t>
            </a:r>
            <a:r>
              <a:rPr lang="nl-NL" sz="2800" b="1" dirty="0">
                <a:effectLst/>
                <a:latin typeface="Calibri" panose="020F0502020204030204" pitchFamily="34" charset="0"/>
                <a:ea typeface="SimSun" panose="02010600030101010101" pitchFamily="2" charset="-122"/>
                <a:cs typeface="font482"/>
              </a:rPr>
              <a:t> D:</a:t>
            </a:r>
          </a:p>
          <a:p>
            <a:pPr>
              <a:lnSpc>
                <a:spcPct val="107000"/>
              </a:lnSpc>
              <a:spcAft>
                <a:spcPts val="800"/>
              </a:spcAft>
            </a:pPr>
            <a:endParaRPr lang="nl-NL" sz="2800" b="1" dirty="0">
              <a:latin typeface="Calibri" panose="020F0502020204030204" pitchFamily="34" charset="0"/>
              <a:ea typeface="SimSun" panose="02010600030101010101" pitchFamily="2" charset="-122"/>
              <a:cs typeface="Times New Roman" panose="02020603050405020304" pitchFamily="18" charset="0"/>
            </a:endParaRPr>
          </a:p>
          <a:p>
            <a:pPr lvl="0">
              <a:lnSpc>
                <a:spcPct val="105000"/>
              </a:lnSpc>
              <a:spcAft>
                <a:spcPts val="800"/>
              </a:spcAft>
            </a:pPr>
            <a:r>
              <a:rPr lang="nl-NL" sz="2800" dirty="0">
                <a:effectLst/>
                <a:latin typeface="Calibri" panose="020F0502020204030204" pitchFamily="34" charset="0"/>
                <a:ea typeface="Times New Roman" panose="02020603050405020304" pitchFamily="18" charset="0"/>
                <a:cs typeface="font482"/>
              </a:rPr>
              <a:t>Welke taken zouden volgens de NBPM leden naast de regietaken voor verzorging, verpleging, behandeling en begeleiding ook onder de taken van een mentor 	moeten vallen?</a:t>
            </a:r>
            <a:endParaRPr lang="nl-NL"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61882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E686FB24-6C54-4FC8-B519-A63DF63B382C}"/>
              </a:ext>
            </a:extLst>
          </p:cNvPr>
          <p:cNvSpPr txBox="1"/>
          <p:nvPr/>
        </p:nvSpPr>
        <p:spPr>
          <a:xfrm>
            <a:off x="522514" y="661692"/>
            <a:ext cx="9887578" cy="5297669"/>
          </a:xfrm>
          <a:prstGeom prst="rect">
            <a:avLst/>
          </a:prstGeom>
          <a:noFill/>
        </p:spPr>
        <p:txBody>
          <a:bodyPr wrap="square">
            <a:spAutoFit/>
          </a:bodyPr>
          <a:lstStyle/>
          <a:p>
            <a:pPr lvl="0">
              <a:lnSpc>
                <a:spcPct val="107000"/>
              </a:lnSpc>
              <a:spcAft>
                <a:spcPts val="800"/>
              </a:spcAft>
            </a:pPr>
            <a:r>
              <a:rPr lang="nl-NL" sz="2800" b="1" dirty="0">
                <a:effectLst/>
                <a:latin typeface="Calibri" panose="020F0502020204030204" pitchFamily="34" charset="0"/>
                <a:ea typeface="Calibri" panose="020F0502020204030204" pitchFamily="34" charset="0"/>
                <a:cs typeface="Times New Roman" panose="02020603050405020304" pitchFamily="18" charset="0"/>
              </a:rPr>
              <a:t>Taken die tot het mentorschap zouden moeten behoren:</a:t>
            </a:r>
          </a:p>
          <a:p>
            <a:pPr lvl="0">
              <a:lnSpc>
                <a:spcPct val="107000"/>
              </a:lnSpc>
              <a:spcAft>
                <a:spcPts val="800"/>
              </a:spcAft>
            </a:pPr>
            <a:endParaRPr lang="nl-NL" sz="28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nl-NL" sz="2800" dirty="0">
                <a:effectLst/>
                <a:latin typeface="Calibri" panose="020F0502020204030204" pitchFamily="34" charset="0"/>
                <a:ea typeface="Calibri" panose="020F0502020204030204" pitchFamily="34" charset="0"/>
                <a:cs typeface="Times New Roman" panose="02020603050405020304" pitchFamily="18" charset="0"/>
              </a:rPr>
              <a:t>Zaken die essentieel zijn voor het lichamelijk-, psychisch- en sociaal welzijn van je cliënt, waarvoor het niet lukt om daar iemand anders voor in te schakelen.</a:t>
            </a:r>
          </a:p>
          <a:p>
            <a:pPr marL="342900" lvl="0" indent="-342900">
              <a:lnSpc>
                <a:spcPct val="107000"/>
              </a:lnSpc>
              <a:spcAft>
                <a:spcPts val="800"/>
              </a:spcAft>
              <a:buFont typeface="Symbol" panose="05050102010706020507" pitchFamily="18" charset="2"/>
              <a:buChar char=""/>
            </a:pPr>
            <a:endParaRPr lang="nl-NL" sz="2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nl-NL" sz="2800" dirty="0">
                <a:effectLst/>
                <a:latin typeface="Calibri" panose="020F0502020204030204" pitchFamily="34" charset="0"/>
                <a:ea typeface="Calibri" panose="020F0502020204030204" pitchFamily="34" charset="0"/>
                <a:cs typeface="Times New Roman" panose="02020603050405020304" pitchFamily="18" charset="0"/>
              </a:rPr>
              <a:t>Afronden van het mentorschap na overlijden cliënt.</a:t>
            </a:r>
          </a:p>
          <a:p>
            <a:pPr>
              <a:lnSpc>
                <a:spcPct val="107000"/>
              </a:lnSpc>
              <a:spcAft>
                <a:spcPts val="800"/>
              </a:spcAft>
            </a:pPr>
            <a:r>
              <a:rPr lang="nl-NL" sz="28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nSpc>
                <a:spcPct val="107000"/>
              </a:lnSpc>
              <a:spcAft>
                <a:spcPts val="800"/>
              </a:spcAft>
              <a:buFont typeface="Symbol" panose="05050102010706020507" pitchFamily="18" charset="2"/>
              <a:buChar char=""/>
            </a:pPr>
            <a:r>
              <a:rPr lang="nl-NL" sz="2800" dirty="0">
                <a:effectLst/>
                <a:latin typeface="Calibri" panose="020F0502020204030204" pitchFamily="34" charset="0"/>
                <a:ea typeface="Calibri" panose="020F0502020204030204" pitchFamily="34" charset="0"/>
                <a:cs typeface="Times New Roman" panose="02020603050405020304" pitchFamily="18" charset="0"/>
              </a:rPr>
              <a:t>Uitvaart regelen van cliënt als er niemand is waar de begrafenisondernemer mee kan overleggen.</a:t>
            </a:r>
          </a:p>
        </p:txBody>
      </p:sp>
    </p:spTree>
    <p:extLst>
      <p:ext uri="{BB962C8B-B14F-4D97-AF65-F5344CB8AC3E}">
        <p14:creationId xmlns:p14="http://schemas.microsoft.com/office/powerpoint/2010/main" val="35207618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6E88D200-CB01-8116-76C6-EDFADF45D499}"/>
              </a:ext>
            </a:extLst>
          </p:cNvPr>
          <p:cNvSpPr txBox="1"/>
          <p:nvPr/>
        </p:nvSpPr>
        <p:spPr>
          <a:xfrm>
            <a:off x="520900" y="645629"/>
            <a:ext cx="11351172" cy="2558521"/>
          </a:xfrm>
          <a:prstGeom prst="rect">
            <a:avLst/>
          </a:prstGeom>
          <a:noFill/>
        </p:spPr>
        <p:txBody>
          <a:bodyPr wrap="square">
            <a:spAutoFit/>
          </a:bodyPr>
          <a:lstStyle/>
          <a:p>
            <a:pPr>
              <a:lnSpc>
                <a:spcPct val="107000"/>
              </a:lnSpc>
              <a:spcAft>
                <a:spcPts val="800"/>
              </a:spcAft>
            </a:pPr>
            <a:r>
              <a:rPr lang="nl-NL" sz="2800" b="1" dirty="0" err="1">
                <a:effectLst/>
                <a:latin typeface="Calibri" panose="020F0502020204030204" pitchFamily="34" charset="0"/>
                <a:ea typeface="SimSun" panose="02010600030101010101" pitchFamily="2" charset="-122"/>
                <a:cs typeface="font482"/>
              </a:rPr>
              <a:t>Subvraag</a:t>
            </a:r>
            <a:r>
              <a:rPr lang="nl-NL" sz="2800" b="1" dirty="0">
                <a:effectLst/>
                <a:latin typeface="Calibri" panose="020F0502020204030204" pitchFamily="34" charset="0"/>
                <a:ea typeface="SimSun" panose="02010600030101010101" pitchFamily="2" charset="-122"/>
                <a:cs typeface="font482"/>
              </a:rPr>
              <a:t> E:</a:t>
            </a:r>
          </a:p>
          <a:p>
            <a:pPr>
              <a:lnSpc>
                <a:spcPct val="107000"/>
              </a:lnSpc>
              <a:spcAft>
                <a:spcPts val="800"/>
              </a:spcAft>
            </a:pPr>
            <a:endParaRPr lang="nl-NL" sz="2800" b="1" dirty="0">
              <a:latin typeface="Calibri" panose="020F0502020204030204" pitchFamily="34" charset="0"/>
              <a:ea typeface="SimSun" panose="02010600030101010101" pitchFamily="2" charset="-122"/>
              <a:cs typeface="Times New Roman" panose="02020603050405020304" pitchFamily="18" charset="0"/>
            </a:endParaRPr>
          </a:p>
          <a:p>
            <a:pPr lvl="0">
              <a:lnSpc>
                <a:spcPct val="105000"/>
              </a:lnSpc>
              <a:spcAft>
                <a:spcPts val="800"/>
              </a:spcAft>
            </a:pPr>
            <a:r>
              <a:rPr lang="nl-NL" sz="2800" dirty="0">
                <a:effectLst/>
                <a:latin typeface="Calibri" panose="020F0502020204030204" pitchFamily="34" charset="0"/>
                <a:ea typeface="SimSun" panose="02010600030101010101" pitchFamily="2" charset="-122"/>
                <a:cs typeface="font482"/>
              </a:rPr>
              <a:t>Is er een indeling te maken tussen lichte en zware cliënten op basis waarvan je kunt voorspellen dat het gemiddeld aantal mentoruren boven of juist beneden de 17 uur per jaar ligt?</a:t>
            </a:r>
            <a:endParaRPr lang="nl-NL"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171010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A0E0AA5E-64EC-466F-96C6-030C4685D88A}"/>
              </a:ext>
            </a:extLst>
          </p:cNvPr>
          <p:cNvSpPr txBox="1"/>
          <p:nvPr/>
        </p:nvSpPr>
        <p:spPr>
          <a:xfrm>
            <a:off x="512469" y="653140"/>
            <a:ext cx="11565653" cy="5743239"/>
          </a:xfrm>
          <a:prstGeom prst="rect">
            <a:avLst/>
          </a:prstGeom>
          <a:noFill/>
        </p:spPr>
        <p:txBody>
          <a:bodyPr wrap="square">
            <a:spAutoFit/>
          </a:bodyPr>
          <a:lstStyle/>
          <a:p>
            <a:pPr>
              <a:lnSpc>
                <a:spcPct val="107000"/>
              </a:lnSpc>
              <a:spcAft>
                <a:spcPts val="800"/>
              </a:spcAft>
            </a:pPr>
            <a:r>
              <a:rPr lang="nl-NL" sz="2800" b="1" dirty="0">
                <a:effectLst/>
                <a:latin typeface="Calibri" panose="020F0502020204030204" pitchFamily="34" charset="0"/>
                <a:ea typeface="SimSun" panose="02010600030101010101" pitchFamily="2" charset="-122"/>
                <a:cs typeface="font482"/>
              </a:rPr>
              <a:t>Indeling o.b.v. uitkomsten enquête: </a:t>
            </a:r>
          </a:p>
          <a:p>
            <a:pPr>
              <a:lnSpc>
                <a:spcPct val="107000"/>
              </a:lnSpc>
              <a:spcAft>
                <a:spcPts val="800"/>
              </a:spcAft>
            </a:pPr>
            <a:endParaRPr lang="nl-NL" sz="2000" u="sng" dirty="0">
              <a:latin typeface="Calibri" panose="020F0502020204030204" pitchFamily="34" charset="0"/>
              <a:ea typeface="SimSun" panose="02010600030101010101" pitchFamily="2" charset="-122"/>
              <a:cs typeface="font482"/>
            </a:endParaRPr>
          </a:p>
          <a:p>
            <a:pPr>
              <a:lnSpc>
                <a:spcPct val="107000"/>
              </a:lnSpc>
              <a:spcAft>
                <a:spcPts val="800"/>
              </a:spcAft>
            </a:pPr>
            <a:r>
              <a:rPr lang="nl-NL" sz="2000" u="sng" dirty="0">
                <a:effectLst/>
                <a:latin typeface="Calibri" panose="020F0502020204030204" pitchFamily="34" charset="0"/>
                <a:ea typeface="SimSun" panose="02010600030101010101" pitchFamily="2" charset="-122"/>
                <a:cs typeface="font482"/>
              </a:rPr>
              <a:t>Zware cliënten: Gemiddelde belasting is ruim boven de 17 uur per jaar</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nl-NL" sz="2000" dirty="0">
                <a:effectLst/>
                <a:latin typeface="Calibri" panose="020F0502020204030204" pitchFamily="34" charset="0"/>
                <a:ea typeface="SimSun" panose="02010600030101010101" pitchFamily="2" charset="-122"/>
                <a:cs typeface="font482"/>
              </a:rPr>
              <a:t>Thuiswonende cliënten met VG, Dementie, Psychiatrische problematiek, NAH en Meervoudige problematiek</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nl-NL" sz="2000" dirty="0">
                <a:effectLst/>
                <a:latin typeface="Calibri" panose="020F0502020204030204" pitchFamily="34" charset="0"/>
                <a:ea typeface="SimSun" panose="02010600030101010101" pitchFamily="2" charset="-122"/>
                <a:cs typeface="font482"/>
              </a:rPr>
              <a:t>Intern wonende cliënten met VG, Psychiatrische problematiek en Meervoudige problematiek</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nl-NL" sz="2000" dirty="0">
                <a:effectLst/>
                <a:latin typeface="Calibri" panose="020F0502020204030204" pitchFamily="34" charset="0"/>
                <a:ea typeface="SimSun" panose="02010600030101010101" pitchFamily="2" charset="-122"/>
                <a:cs typeface="font482"/>
              </a:rPr>
              <a:t>Cliënten tussen 18-23 jaar </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sz="2000" dirty="0">
                <a:effectLst/>
                <a:latin typeface="Calibri" panose="020F0502020204030204" pitchFamily="34" charset="0"/>
                <a:ea typeface="SimSun" panose="02010600030101010101" pitchFamily="2" charset="-122"/>
                <a:cs typeface="font482"/>
              </a:rPr>
              <a:t> </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sz="2000" u="sng" dirty="0">
                <a:effectLst/>
                <a:latin typeface="Calibri" panose="020F0502020204030204" pitchFamily="34" charset="0"/>
                <a:ea typeface="SimSun" panose="02010600030101010101" pitchFamily="2" charset="-122"/>
                <a:cs typeface="font482"/>
              </a:rPr>
              <a:t>Gemiddelde cliënten: Gemiddelde belasting is ongeveer 17 uur per jaar</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nl-NL" sz="2000" dirty="0">
                <a:effectLst/>
                <a:latin typeface="Calibri" panose="020F0502020204030204" pitchFamily="34" charset="0"/>
                <a:ea typeface="SimSun" panose="02010600030101010101" pitchFamily="2" charset="-122"/>
                <a:cs typeface="font482"/>
              </a:rPr>
              <a:t>Thuiswonende cliënten met een Lichamelijke handicap</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nl-NL" sz="2000" dirty="0">
                <a:effectLst/>
                <a:latin typeface="Calibri" panose="020F0502020204030204" pitchFamily="34" charset="0"/>
                <a:ea typeface="SimSun" panose="02010600030101010101" pitchFamily="2" charset="-122"/>
                <a:cs typeface="font482"/>
              </a:rPr>
              <a:t>Intern wonende cliënten met Dementie en NAH</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sz="2000" dirty="0">
                <a:effectLst/>
                <a:latin typeface="Calibri" panose="020F0502020204030204" pitchFamily="34" charset="0"/>
                <a:ea typeface="SimSun" panose="02010600030101010101" pitchFamily="2" charset="-122"/>
                <a:cs typeface="font482"/>
              </a:rPr>
              <a:t> </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sz="2000" u="sng" dirty="0">
                <a:effectLst/>
                <a:latin typeface="Calibri" panose="020F0502020204030204" pitchFamily="34" charset="0"/>
                <a:ea typeface="SimSun" panose="02010600030101010101" pitchFamily="2" charset="-122"/>
                <a:cs typeface="font482"/>
              </a:rPr>
              <a:t>Lichte cliënten: Gemiddelde belasting is duidelijk minder 17 uur per jaar </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nl-NL" sz="2000" dirty="0">
                <a:effectLst/>
                <a:latin typeface="Calibri" panose="020F0502020204030204" pitchFamily="34" charset="0"/>
                <a:ea typeface="SimSun" panose="02010600030101010101" pitchFamily="2" charset="-122"/>
                <a:cs typeface="font482"/>
              </a:rPr>
              <a:t>Intern wonende cliënten met een Lichamelijke handicap </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742730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29E54064-2824-4041-9692-1B84BEB0F953}"/>
              </a:ext>
            </a:extLst>
          </p:cNvPr>
          <p:cNvSpPr txBox="1"/>
          <p:nvPr/>
        </p:nvSpPr>
        <p:spPr>
          <a:xfrm>
            <a:off x="512465" y="376656"/>
            <a:ext cx="11435024" cy="5376215"/>
          </a:xfrm>
          <a:prstGeom prst="rect">
            <a:avLst/>
          </a:prstGeom>
          <a:noFill/>
        </p:spPr>
        <p:txBody>
          <a:bodyPr wrap="square">
            <a:spAutoFit/>
          </a:bodyPr>
          <a:lstStyle/>
          <a:p>
            <a:pPr>
              <a:lnSpc>
                <a:spcPct val="107000"/>
              </a:lnSpc>
              <a:spcAft>
                <a:spcPts val="800"/>
              </a:spcAft>
            </a:pPr>
            <a:r>
              <a:rPr lang="nl-NL" sz="1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nl-NL" sz="2800" b="1" dirty="0">
                <a:effectLst/>
                <a:latin typeface="Calibri" panose="020F0502020204030204" pitchFamily="34" charset="0"/>
                <a:ea typeface="Calibri" panose="020F0502020204030204" pitchFamily="34" charset="0"/>
                <a:cs typeface="Times New Roman" panose="02020603050405020304" pitchFamily="18" charset="0"/>
              </a:rPr>
              <a:t>Het antwoord op de onderzoeksvraag:</a:t>
            </a:r>
          </a:p>
          <a:p>
            <a:pPr>
              <a:lnSpc>
                <a:spcPct val="107000"/>
              </a:lnSpc>
              <a:spcAft>
                <a:spcPts val="800"/>
              </a:spcAft>
            </a:pPr>
            <a:r>
              <a:rPr lang="nl-NL" sz="2800" dirty="0">
                <a:effectLst/>
                <a:latin typeface="Calibri" panose="020F0502020204030204" pitchFamily="34" charset="0"/>
                <a:ea typeface="Calibri" panose="020F0502020204030204" pitchFamily="34" charset="0"/>
                <a:cs typeface="Times New Roman" panose="02020603050405020304" pitchFamily="18" charset="0"/>
              </a:rPr>
              <a:t>Is het aantal uren die een mentor voor zijn cliënt gemiddeld heeft, voldoende om het mentorschap goed uit te voeren? </a:t>
            </a:r>
            <a:r>
              <a:rPr lang="nl-NL" sz="2800" b="1" dirty="0">
                <a:effectLst/>
                <a:latin typeface="Calibri" panose="020F0502020204030204" pitchFamily="34" charset="0"/>
                <a:ea typeface="Calibri" panose="020F0502020204030204" pitchFamily="34" charset="0"/>
                <a:cs typeface="Times New Roman" panose="02020603050405020304" pitchFamily="18" charset="0"/>
              </a:rPr>
              <a:t>Antwoord is : Nee.</a:t>
            </a:r>
          </a:p>
          <a:p>
            <a:pPr>
              <a:lnSpc>
                <a:spcPct val="107000"/>
              </a:lnSpc>
              <a:spcAft>
                <a:spcPts val="800"/>
              </a:spcAft>
            </a:pPr>
            <a:r>
              <a:rPr lang="nl-NL" sz="2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nl-NL" sz="2800" b="1" dirty="0">
                <a:effectLst/>
                <a:latin typeface="Calibri" panose="020F0502020204030204" pitchFamily="34" charset="0"/>
                <a:ea typeface="Calibri" panose="020F0502020204030204" pitchFamily="34" charset="0"/>
                <a:cs typeface="Times New Roman" panose="02020603050405020304" pitchFamily="18" charset="0"/>
              </a:rPr>
              <a:t>De keuze voor de mentor is:</a:t>
            </a:r>
          </a:p>
          <a:p>
            <a:pPr marL="342900" lvl="0" indent="-342900">
              <a:lnSpc>
                <a:spcPct val="107000"/>
              </a:lnSpc>
              <a:buFont typeface="Symbol" panose="05050102010706020507" pitchFamily="18" charset="2"/>
              <a:buChar char=""/>
            </a:pPr>
            <a:r>
              <a:rPr lang="nl-NL" sz="2800" dirty="0">
                <a:effectLst/>
                <a:latin typeface="Calibri" panose="020F0502020204030204" pitchFamily="34" charset="0"/>
                <a:ea typeface="Calibri" panose="020F0502020204030204" pitchFamily="34" charset="0"/>
                <a:cs typeface="Times New Roman" panose="02020603050405020304" pitchFamily="18" charset="0"/>
              </a:rPr>
              <a:t>Voldoe ik aan mijn beeld van goed mentorschap en doe ik daarom ook taken die niet tot het mentorschap behoren en dus niet betaald worden?</a:t>
            </a:r>
          </a:p>
          <a:p>
            <a:pPr marL="342900" lvl="0" indent="-342900">
              <a:lnSpc>
                <a:spcPct val="107000"/>
              </a:lnSpc>
              <a:buFont typeface="Symbol" panose="05050102010706020507" pitchFamily="18" charset="2"/>
              <a:buChar char=""/>
            </a:pPr>
            <a:r>
              <a:rPr lang="nl-NL" sz="2800" dirty="0">
                <a:effectLst/>
                <a:latin typeface="Calibri" panose="020F0502020204030204" pitchFamily="34" charset="0"/>
                <a:ea typeface="Calibri" panose="020F0502020204030204" pitchFamily="34" charset="0"/>
                <a:cs typeface="Times New Roman" panose="02020603050405020304" pitchFamily="18" charset="0"/>
              </a:rPr>
              <a:t>Accepteer ik dat mijn cliënt niet de zorg krijgt die nodig is, omdat ik anders vrijwilligerswerk moet leveren?</a:t>
            </a:r>
          </a:p>
          <a:p>
            <a:pPr marL="342900" lvl="0" indent="-342900">
              <a:lnSpc>
                <a:spcPct val="107000"/>
              </a:lnSpc>
              <a:spcAft>
                <a:spcPts val="800"/>
              </a:spcAft>
              <a:buFont typeface="Symbol" panose="05050102010706020507" pitchFamily="18" charset="2"/>
              <a:buChar char=""/>
            </a:pPr>
            <a:r>
              <a:rPr lang="nl-NL" sz="2800" dirty="0">
                <a:effectLst/>
                <a:latin typeface="Calibri" panose="020F0502020204030204" pitchFamily="34" charset="0"/>
                <a:ea typeface="Calibri" panose="020F0502020204030204" pitchFamily="34" charset="0"/>
                <a:cs typeface="Times New Roman" panose="02020603050405020304" pitchFamily="18" charset="0"/>
              </a:rPr>
              <a:t>Weer ik complexe cliënten uit mijn bedrijf?</a:t>
            </a:r>
          </a:p>
        </p:txBody>
      </p:sp>
    </p:spTree>
    <p:extLst>
      <p:ext uri="{BB962C8B-B14F-4D97-AF65-F5344CB8AC3E}">
        <p14:creationId xmlns:p14="http://schemas.microsoft.com/office/powerpoint/2010/main" val="12809706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8E95A318-9F97-4215-834C-9A2389C36CC9}"/>
              </a:ext>
            </a:extLst>
          </p:cNvPr>
          <p:cNvSpPr txBox="1"/>
          <p:nvPr/>
        </p:nvSpPr>
        <p:spPr>
          <a:xfrm>
            <a:off x="502418" y="655370"/>
            <a:ext cx="10922558" cy="5662191"/>
          </a:xfrm>
          <a:prstGeom prst="rect">
            <a:avLst/>
          </a:prstGeom>
          <a:noFill/>
        </p:spPr>
        <p:txBody>
          <a:bodyPr wrap="square">
            <a:spAutoFit/>
          </a:bodyPr>
          <a:lstStyle/>
          <a:p>
            <a:pPr>
              <a:lnSpc>
                <a:spcPct val="107000"/>
              </a:lnSpc>
              <a:spcAft>
                <a:spcPts val="800"/>
              </a:spcAft>
            </a:pPr>
            <a:r>
              <a:rPr lang="nl-NL" sz="2800" b="1" dirty="0">
                <a:effectLst/>
                <a:latin typeface="Calibri" panose="020F0502020204030204" pitchFamily="34" charset="0"/>
                <a:ea typeface="Calibri" panose="020F0502020204030204" pitchFamily="34" charset="0"/>
                <a:cs typeface="Times New Roman" panose="02020603050405020304" pitchFamily="18" charset="0"/>
              </a:rPr>
              <a:t>Discussie</a:t>
            </a:r>
            <a:br>
              <a:rPr lang="nl-NL" sz="2000" b="1" dirty="0">
                <a:effectLst/>
                <a:latin typeface="Calibri" panose="020F0502020204030204" pitchFamily="34" charset="0"/>
                <a:ea typeface="Calibri" panose="020F0502020204030204" pitchFamily="34" charset="0"/>
                <a:cs typeface="Times New Roman" panose="02020603050405020304" pitchFamily="18" charset="0"/>
              </a:rPr>
            </a:br>
            <a:endParaRPr lang="nl-NL" sz="20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sz="2000" b="1" dirty="0">
                <a:effectLst/>
                <a:latin typeface="Calibri" panose="020F0502020204030204" pitchFamily="34" charset="0"/>
                <a:ea typeface="Calibri" panose="020F0502020204030204" pitchFamily="34" charset="0"/>
                <a:cs typeface="Times New Roman" panose="02020603050405020304" pitchFamily="18" charset="0"/>
              </a:rPr>
              <a:t>VRAAG: Wat zou goed mentorschap voor een cliënt moeten betekenen?</a:t>
            </a:r>
          </a:p>
          <a:p>
            <a:pPr>
              <a:lnSpc>
                <a:spcPct val="107000"/>
              </a:lnSpc>
              <a:spcAft>
                <a:spcPts val="800"/>
              </a:spcAft>
            </a:pPr>
            <a:r>
              <a:rPr lang="nl-NL" sz="2000" b="1" dirty="0">
                <a:effectLst/>
                <a:latin typeface="Calibri" panose="020F0502020204030204" pitchFamily="34" charset="0"/>
                <a:ea typeface="Calibri" panose="020F0502020204030204" pitchFamily="34" charset="0"/>
                <a:cs typeface="Times New Roman" panose="02020603050405020304" pitchFamily="18" charset="0"/>
              </a:rPr>
              <a:t>STELLING: In de discussie over beloning mentor moet </a:t>
            </a:r>
            <a:r>
              <a:rPr lang="nl-NL" sz="2000" b="1" dirty="0">
                <a:latin typeface="Calibri" panose="020F0502020204030204" pitchFamily="34" charset="0"/>
                <a:ea typeface="Calibri" panose="020F0502020204030204" pitchFamily="34" charset="0"/>
                <a:cs typeface="Times New Roman" panose="02020603050405020304" pitchFamily="18" charset="0"/>
              </a:rPr>
              <a:t>ook het maatschappelijk belang van mentorschap meegenomen worden. </a:t>
            </a:r>
            <a:r>
              <a:rPr lang="nl-NL" sz="2000" dirty="0">
                <a:latin typeface="Calibri" panose="020F0502020204030204" pitchFamily="34" charset="0"/>
                <a:ea typeface="Calibri" panose="020F0502020204030204" pitchFamily="34" charset="0"/>
                <a:cs typeface="Times New Roman" panose="02020603050405020304" pitchFamily="18" charset="0"/>
              </a:rPr>
              <a:t>Denk daarbij aan: </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p>
            <a:pPr marL="171450" lvl="0" indent="-171450">
              <a:lnSpc>
                <a:spcPct val="107000"/>
              </a:lnSpc>
              <a:buFont typeface="Arial" panose="020B0604020202020204" pitchFamily="34" charset="0"/>
              <a:buChar char="•"/>
            </a:pPr>
            <a:r>
              <a:rPr lang="nl-NL" sz="2000" dirty="0">
                <a:effectLst/>
                <a:latin typeface="Calibri" panose="020F0502020204030204" pitchFamily="34" charset="0"/>
                <a:ea typeface="Calibri" panose="020F0502020204030204" pitchFamily="34" charset="0"/>
                <a:cs typeface="Times New Roman" panose="02020603050405020304" pitchFamily="18" charset="0"/>
              </a:rPr>
              <a:t>Verminderen van overlast door </a:t>
            </a:r>
            <a:r>
              <a:rPr lang="nl-NL" sz="2000">
                <a:effectLst/>
                <a:latin typeface="Calibri" panose="020F0502020204030204" pitchFamily="34" charset="0"/>
                <a:ea typeface="Calibri" panose="020F0502020204030204" pitchFamily="34" charset="0"/>
                <a:cs typeface="Times New Roman" panose="02020603050405020304" pitchFamily="18" charset="0"/>
              </a:rPr>
              <a:t>inzetten goede </a:t>
            </a:r>
            <a:r>
              <a:rPr lang="nl-NL" sz="2000" dirty="0">
                <a:effectLst/>
                <a:latin typeface="Calibri" panose="020F0502020204030204" pitchFamily="34" charset="0"/>
                <a:ea typeface="Calibri" panose="020F0502020204030204" pitchFamily="34" charset="0"/>
                <a:cs typeface="Times New Roman" panose="02020603050405020304" pitchFamily="18" charset="0"/>
              </a:rPr>
              <a:t>hulpverlening</a:t>
            </a:r>
          </a:p>
          <a:p>
            <a:pPr marL="171450" lvl="0" indent="-171450">
              <a:lnSpc>
                <a:spcPct val="107000"/>
              </a:lnSpc>
              <a:buFont typeface="Arial" panose="020B0604020202020204" pitchFamily="34" charset="0"/>
              <a:buChar char="•"/>
            </a:pPr>
            <a:r>
              <a:rPr lang="nl-NL" sz="2000" dirty="0">
                <a:effectLst/>
                <a:latin typeface="Calibri" panose="020F0502020204030204" pitchFamily="34" charset="0"/>
                <a:ea typeface="Calibri" panose="020F0502020204030204" pitchFamily="34" charset="0"/>
                <a:cs typeface="Times New Roman" panose="02020603050405020304" pitchFamily="18" charset="0"/>
              </a:rPr>
              <a:t>Vermindering van verspilling van zorg door te zorgen voor adequate zorg en het nemen van beslissingen in de zorg voor cliënt</a:t>
            </a:r>
          </a:p>
          <a:p>
            <a:pPr marL="171450" lvl="0" indent="-171450">
              <a:lnSpc>
                <a:spcPct val="107000"/>
              </a:lnSpc>
              <a:buFont typeface="Arial" panose="020B0604020202020204" pitchFamily="34" charset="0"/>
              <a:buChar char="•"/>
            </a:pPr>
            <a:r>
              <a:rPr lang="nl-NL" sz="2000" dirty="0">
                <a:effectLst/>
                <a:latin typeface="Calibri" panose="020F0502020204030204" pitchFamily="34" charset="0"/>
                <a:ea typeface="Calibri" panose="020F0502020204030204" pitchFamily="34" charset="0"/>
                <a:cs typeface="Times New Roman" panose="02020603050405020304" pitchFamily="18" charset="0"/>
              </a:rPr>
              <a:t>Bemiddeling tussen familie/buren en de cliënt</a:t>
            </a:r>
          </a:p>
          <a:p>
            <a:pPr marL="171450" lvl="0" indent="-171450">
              <a:lnSpc>
                <a:spcPct val="107000"/>
              </a:lnSpc>
              <a:buFont typeface="Arial" panose="020B0604020202020204" pitchFamily="34" charset="0"/>
              <a:buChar char="•"/>
            </a:pPr>
            <a:r>
              <a:rPr lang="nl-NL" sz="2000" dirty="0">
                <a:effectLst/>
                <a:latin typeface="Calibri" panose="020F0502020204030204" pitchFamily="34" charset="0"/>
                <a:ea typeface="Calibri" panose="020F0502020204030204" pitchFamily="34" charset="0"/>
                <a:cs typeface="Times New Roman" panose="02020603050405020304" pitchFamily="18" charset="0"/>
              </a:rPr>
              <a:t>Behoeden van cliënt voor uitbuiting en mishandeling </a:t>
            </a:r>
          </a:p>
          <a:p>
            <a:pPr marL="171450" lvl="0" indent="-171450">
              <a:lnSpc>
                <a:spcPct val="107000"/>
              </a:lnSpc>
              <a:spcAft>
                <a:spcPts val="800"/>
              </a:spcAft>
              <a:buFont typeface="Arial" panose="020B0604020202020204" pitchFamily="34" charset="0"/>
              <a:buChar char="•"/>
            </a:pPr>
            <a:r>
              <a:rPr lang="nl-NL" sz="2000" dirty="0">
                <a:effectLst/>
                <a:latin typeface="Calibri" panose="020F0502020204030204" pitchFamily="34" charset="0"/>
                <a:ea typeface="Calibri" panose="020F0502020204030204" pitchFamily="34" charset="0"/>
                <a:cs typeface="Times New Roman" panose="02020603050405020304" pitchFamily="18" charset="0"/>
              </a:rPr>
              <a:t>Aankaarten van misstanden bij zorgverzekeraar, politie, gemeente, rechtbank enz.</a:t>
            </a:r>
          </a:p>
          <a:p>
            <a:pPr>
              <a:lnSpc>
                <a:spcPct val="107000"/>
              </a:lnSpc>
              <a:spcAft>
                <a:spcPts val="800"/>
              </a:spcAft>
            </a:pPr>
            <a:r>
              <a:rPr lang="nl-NL" sz="2000" b="1" dirty="0">
                <a:effectLst/>
                <a:latin typeface="Calibri" panose="020F0502020204030204" pitchFamily="34" charset="0"/>
                <a:ea typeface="Calibri" panose="020F0502020204030204" pitchFamily="34" charset="0"/>
                <a:cs typeface="Times New Roman" panose="02020603050405020304" pitchFamily="18" charset="0"/>
              </a:rPr>
              <a:t>VRAAG: Zou een andere financieringsvorm niet eerlijker zijn naar de cliënt? De huidige wijze van financiering</a:t>
            </a:r>
            <a:r>
              <a:rPr lang="nl-NL" sz="2000" b="1" dirty="0">
                <a:latin typeface="Calibri" panose="020F0502020204030204" pitchFamily="34" charset="0"/>
                <a:ea typeface="Calibri" panose="020F0502020204030204" pitchFamily="34" charset="0"/>
                <a:cs typeface="Times New Roman" panose="02020603050405020304" pitchFamily="18" charset="0"/>
              </a:rPr>
              <a:t> (</a:t>
            </a:r>
            <a:r>
              <a:rPr lang="nl-NL" sz="2000" b="1" dirty="0">
                <a:effectLst/>
                <a:latin typeface="Calibri" panose="020F0502020204030204" pitchFamily="34" charset="0"/>
                <a:ea typeface="Calibri" panose="020F0502020204030204" pitchFamily="34" charset="0"/>
                <a:cs typeface="Times New Roman" panose="02020603050405020304" pitchFamily="18" charset="0"/>
              </a:rPr>
              <a:t>uit vermogen cliënt) veroorzaakt:</a:t>
            </a:r>
          </a:p>
          <a:p>
            <a:pPr marL="171450" lvl="0" indent="-171450">
              <a:lnSpc>
                <a:spcPct val="107000"/>
              </a:lnSpc>
              <a:buFont typeface="Arial" panose="020B0604020202020204" pitchFamily="34" charset="0"/>
              <a:buChar char="•"/>
            </a:pPr>
            <a:r>
              <a:rPr lang="nl-NL" sz="2000" dirty="0">
                <a:effectLst/>
                <a:latin typeface="Calibri" panose="020F0502020204030204" pitchFamily="34" charset="0"/>
                <a:ea typeface="Calibri" panose="020F0502020204030204" pitchFamily="34" charset="0"/>
                <a:cs typeface="Times New Roman" panose="02020603050405020304" pitchFamily="18" charset="0"/>
              </a:rPr>
              <a:t>Ongelijkheid tussen de zorgverlening aan arme cliënt en rijke cliënten</a:t>
            </a:r>
          </a:p>
          <a:p>
            <a:pPr marL="171450" lvl="0" indent="-171450">
              <a:lnSpc>
                <a:spcPct val="107000"/>
              </a:lnSpc>
              <a:spcAft>
                <a:spcPts val="800"/>
              </a:spcAft>
              <a:buFont typeface="Arial" panose="020B0604020202020204" pitchFamily="34" charset="0"/>
              <a:buChar char="•"/>
            </a:pPr>
            <a:r>
              <a:rPr lang="nl-NL" sz="2000" dirty="0">
                <a:effectLst/>
                <a:latin typeface="Calibri" panose="020F0502020204030204" pitchFamily="34" charset="0"/>
                <a:ea typeface="Calibri" panose="020F0502020204030204" pitchFamily="34" charset="0"/>
                <a:cs typeface="Times New Roman" panose="02020603050405020304" pitchFamily="18" charset="0"/>
              </a:rPr>
              <a:t>Ongelijkheid bij de aanvraag voor extra uren mentorschap</a:t>
            </a:r>
          </a:p>
        </p:txBody>
      </p:sp>
    </p:spTree>
    <p:extLst>
      <p:ext uri="{BB962C8B-B14F-4D97-AF65-F5344CB8AC3E}">
        <p14:creationId xmlns:p14="http://schemas.microsoft.com/office/powerpoint/2010/main" val="2152683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vak 4">
            <a:extLst>
              <a:ext uri="{FF2B5EF4-FFF2-40B4-BE49-F238E27FC236}">
                <a16:creationId xmlns:a16="http://schemas.microsoft.com/office/drawing/2014/main" id="{14D71940-D652-4195-8001-0405F77DAA76}"/>
              </a:ext>
            </a:extLst>
          </p:cNvPr>
          <p:cNvSpPr txBox="1"/>
          <p:nvPr/>
        </p:nvSpPr>
        <p:spPr>
          <a:xfrm>
            <a:off x="499896" y="199698"/>
            <a:ext cx="11502917" cy="4642681"/>
          </a:xfrm>
          <a:prstGeom prst="rect">
            <a:avLst/>
          </a:prstGeom>
          <a:noFill/>
        </p:spPr>
        <p:txBody>
          <a:bodyPr wrap="square">
            <a:spAutoFit/>
          </a:bodyPr>
          <a:lstStyle/>
          <a:p>
            <a:pPr>
              <a:lnSpc>
                <a:spcPct val="107000"/>
              </a:lnSpc>
              <a:spcAft>
                <a:spcPts val="800"/>
              </a:spcAft>
            </a:pPr>
            <a:r>
              <a:rPr lang="nl-NL" sz="2000" dirty="0">
                <a:effectLst/>
                <a:latin typeface="Calibri" panose="020F0502020204030204" pitchFamily="34" charset="0"/>
                <a:ea typeface="SimSun" panose="02010600030101010101" pitchFamily="2" charset="-122"/>
                <a:cs typeface="font482"/>
              </a:rPr>
              <a:t> </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sz="2800" b="1" dirty="0" err="1">
                <a:effectLst/>
                <a:latin typeface="Calibri" panose="020F0502020204030204" pitchFamily="34" charset="0"/>
                <a:ea typeface="SimSun" panose="02010600030101010101" pitchFamily="2" charset="-122"/>
                <a:cs typeface="font482"/>
              </a:rPr>
              <a:t>Subvragen</a:t>
            </a:r>
            <a:endParaRPr lang="nl-NL" sz="2800" b="1" dirty="0">
              <a:effectLst/>
              <a:latin typeface="Calibri" panose="020F0502020204030204" pitchFamily="34" charset="0"/>
              <a:ea typeface="SimSun" panose="02010600030101010101" pitchFamily="2" charset="-122"/>
              <a:cs typeface="font482"/>
            </a:endParaRPr>
          </a:p>
          <a:p>
            <a:pPr>
              <a:lnSpc>
                <a:spcPct val="107000"/>
              </a:lnSpc>
              <a:spcAft>
                <a:spcPts val="800"/>
              </a:spcAft>
            </a:pPr>
            <a:endParaRPr lang="nl-NL" sz="2800" dirty="0">
              <a:latin typeface="Calibri" panose="020F0502020204030204" pitchFamily="34" charset="0"/>
              <a:ea typeface="SimSun" panose="02010600030101010101" pitchFamily="2" charset="-122"/>
              <a:cs typeface="Times New Roman" panose="02020603050405020304" pitchFamily="18" charset="0"/>
            </a:endParaRPr>
          </a:p>
          <a:p>
            <a:pPr marL="457200" indent="-457200">
              <a:lnSpc>
                <a:spcPct val="107000"/>
              </a:lnSpc>
              <a:spcAft>
                <a:spcPts val="800"/>
              </a:spcAft>
              <a:buAutoNum type="alphaLcPeriod"/>
            </a:pPr>
            <a:r>
              <a:rPr lang="nl-NL" sz="2800" dirty="0">
                <a:effectLst/>
                <a:latin typeface="Calibri" panose="020F0502020204030204" pitchFamily="34" charset="0"/>
                <a:ea typeface="SimSun" panose="02010600030101010101" pitchFamily="2" charset="-122"/>
                <a:cs typeface="Times New Roman" panose="02020603050405020304" pitchFamily="18" charset="0"/>
              </a:rPr>
              <a:t>Meer / minder uren per jaar per soort cliënten</a:t>
            </a:r>
            <a:endParaRPr lang="nl-NL" sz="2800" dirty="0">
              <a:latin typeface="Calibri" panose="020F0502020204030204" pitchFamily="34" charset="0"/>
              <a:ea typeface="SimSun" panose="02010600030101010101" pitchFamily="2" charset="-122"/>
              <a:cs typeface="Times New Roman" panose="02020603050405020304" pitchFamily="18" charset="0"/>
            </a:endParaRPr>
          </a:p>
          <a:p>
            <a:pPr marL="457200" indent="-457200">
              <a:lnSpc>
                <a:spcPct val="107000"/>
              </a:lnSpc>
              <a:spcAft>
                <a:spcPts val="800"/>
              </a:spcAft>
              <a:buAutoNum type="alphaLcPeriod"/>
            </a:pPr>
            <a:r>
              <a:rPr lang="nl-NL" sz="2800" dirty="0">
                <a:latin typeface="Calibri" panose="020F0502020204030204" pitchFamily="34" charset="0"/>
                <a:ea typeface="SimSun" panose="02010600030101010101" pitchFamily="2" charset="-122"/>
                <a:cs typeface="Times New Roman" panose="02020603050405020304" pitchFamily="18" charset="0"/>
              </a:rPr>
              <a:t>Tevredenheid beloning</a:t>
            </a:r>
          </a:p>
          <a:p>
            <a:pPr marL="457200" indent="-457200">
              <a:lnSpc>
                <a:spcPct val="107000"/>
              </a:lnSpc>
              <a:spcAft>
                <a:spcPts val="800"/>
              </a:spcAft>
              <a:buAutoNum type="alphaLcPeriod"/>
            </a:pPr>
            <a:r>
              <a:rPr lang="nl-NL" sz="2800" dirty="0">
                <a:effectLst/>
                <a:latin typeface="Calibri" panose="020F0502020204030204" pitchFamily="34" charset="0"/>
                <a:ea typeface="SimSun" panose="02010600030101010101" pitchFamily="2" charset="-122"/>
                <a:cs typeface="Times New Roman" panose="02020603050405020304" pitchFamily="18" charset="0"/>
              </a:rPr>
              <a:t>Relatie omstandigheden cliënt en aantal uren</a:t>
            </a:r>
          </a:p>
          <a:p>
            <a:pPr marL="457200" indent="-457200">
              <a:lnSpc>
                <a:spcPct val="107000"/>
              </a:lnSpc>
              <a:spcAft>
                <a:spcPts val="800"/>
              </a:spcAft>
              <a:buAutoNum type="alphaLcPeriod"/>
            </a:pPr>
            <a:r>
              <a:rPr lang="nl-NL" sz="2800" dirty="0">
                <a:effectLst/>
                <a:latin typeface="Calibri" panose="020F0502020204030204" pitchFamily="34" charset="0"/>
                <a:ea typeface="SimSun" panose="02010600030101010101" pitchFamily="2" charset="-122"/>
                <a:cs typeface="Times New Roman" panose="02020603050405020304" pitchFamily="18" charset="0"/>
              </a:rPr>
              <a:t>Extra taken mentor naast regietaken</a:t>
            </a:r>
          </a:p>
          <a:p>
            <a:pPr marL="457200" indent="-457200">
              <a:lnSpc>
                <a:spcPct val="107000"/>
              </a:lnSpc>
              <a:spcAft>
                <a:spcPts val="800"/>
              </a:spcAft>
              <a:buAutoNum type="alphaLcPeriod"/>
            </a:pPr>
            <a:r>
              <a:rPr lang="nl-NL" sz="2800" dirty="0">
                <a:effectLst/>
                <a:latin typeface="Calibri" panose="020F0502020204030204" pitchFamily="34" charset="0"/>
                <a:ea typeface="SimSun" panose="02010600030101010101" pitchFamily="2" charset="-122"/>
                <a:cs typeface="Times New Roman" panose="02020603050405020304" pitchFamily="18" charset="0"/>
              </a:rPr>
              <a:t>Indeling lichte </a:t>
            </a:r>
            <a:r>
              <a:rPr lang="nl-NL" sz="2800" dirty="0">
                <a:latin typeface="Calibri" panose="020F0502020204030204" pitchFamily="34" charset="0"/>
                <a:ea typeface="SimSun" panose="02010600030101010101" pitchFamily="2" charset="-122"/>
                <a:cs typeface="Times New Roman" panose="02020603050405020304" pitchFamily="18" charset="0"/>
              </a:rPr>
              <a:t>/ zware cliënten</a:t>
            </a:r>
            <a:endParaRPr lang="nl-NL"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sz="1100" dirty="0">
                <a:effectLst/>
                <a:latin typeface="Calibri" panose="020F0502020204030204" pitchFamily="34" charset="0"/>
                <a:ea typeface="SimSun" panose="02010600030101010101" pitchFamily="2" charset="-122"/>
                <a:cs typeface="font482"/>
              </a:rPr>
              <a:t> </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44585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3A9B9774-FB14-43FA-9A83-EBB5CB002815}"/>
              </a:ext>
            </a:extLst>
          </p:cNvPr>
          <p:cNvSpPr txBox="1"/>
          <p:nvPr/>
        </p:nvSpPr>
        <p:spPr>
          <a:xfrm>
            <a:off x="509579" y="659726"/>
            <a:ext cx="11351172" cy="5041829"/>
          </a:xfrm>
          <a:prstGeom prst="rect">
            <a:avLst/>
          </a:prstGeom>
          <a:noFill/>
        </p:spPr>
        <p:txBody>
          <a:bodyPr wrap="square">
            <a:spAutoFit/>
          </a:bodyPr>
          <a:lstStyle/>
          <a:p>
            <a:pPr>
              <a:lnSpc>
                <a:spcPct val="107000"/>
              </a:lnSpc>
              <a:spcAft>
                <a:spcPts val="800"/>
              </a:spcAft>
            </a:pPr>
            <a:r>
              <a:rPr lang="nl-NL" sz="2800" b="1" dirty="0">
                <a:effectLst/>
                <a:latin typeface="Calibri" panose="020F0502020204030204" pitchFamily="34" charset="0"/>
                <a:ea typeface="SimSun" panose="02010600030101010101" pitchFamily="2" charset="-122"/>
                <a:cs typeface="font482"/>
              </a:rPr>
              <a:t>Representativiteit van de respondenten</a:t>
            </a:r>
            <a:endParaRPr lang="nl-NL" sz="28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sz="2800" dirty="0">
                <a:effectLst/>
                <a:latin typeface="Calibri" panose="020F0502020204030204" pitchFamily="34" charset="0"/>
                <a:ea typeface="SimSun" panose="02010600030101010101" pitchFamily="2" charset="-122"/>
                <a:cs typeface="font482"/>
              </a:rPr>
              <a:t> </a:t>
            </a:r>
            <a:endParaRPr lang="nl-NL"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nl-NL" sz="2800" dirty="0">
                <a:effectLst/>
                <a:latin typeface="Calibri" panose="020F0502020204030204" pitchFamily="34" charset="0"/>
                <a:ea typeface="SimSun" panose="02010600030101010101" pitchFamily="2" charset="-122"/>
                <a:cs typeface="font482"/>
              </a:rPr>
              <a:t>84 Leden van de 139 leden hebben meegedaan. Respons van 60%.</a:t>
            </a:r>
          </a:p>
          <a:p>
            <a:pPr lvl="0">
              <a:lnSpc>
                <a:spcPct val="107000"/>
              </a:lnSpc>
              <a:spcAft>
                <a:spcPts val="800"/>
              </a:spcAft>
            </a:pPr>
            <a:endParaRPr lang="nl-NL" sz="2800" dirty="0">
              <a:effectLst/>
              <a:latin typeface="Calibri" panose="020F0502020204030204" pitchFamily="34" charset="0"/>
              <a:ea typeface="SimSun" panose="02010600030101010101" pitchFamily="2" charset="-122"/>
              <a:cs typeface="font482"/>
            </a:endParaRPr>
          </a:p>
          <a:p>
            <a:pPr marL="342900" lvl="0" indent="-342900">
              <a:lnSpc>
                <a:spcPct val="107000"/>
              </a:lnSpc>
              <a:spcAft>
                <a:spcPts val="800"/>
              </a:spcAft>
              <a:buFont typeface="Symbol" panose="05050102010706020507" pitchFamily="18" charset="2"/>
              <a:buChar char=""/>
            </a:pPr>
            <a:r>
              <a:rPr lang="nl-NL" sz="2800" dirty="0">
                <a:effectLst/>
                <a:latin typeface="Calibri" panose="020F0502020204030204" pitchFamily="34" charset="0"/>
                <a:ea typeface="SimSun" panose="02010600030101010101" pitchFamily="2" charset="-122"/>
                <a:cs typeface="font482"/>
              </a:rPr>
              <a:t>NBPM leden    : mannen 22%, vrouwen 78%</a:t>
            </a:r>
          </a:p>
          <a:p>
            <a:pPr marL="342900" lvl="0" indent="-342900">
              <a:lnSpc>
                <a:spcPct val="107000"/>
              </a:lnSpc>
              <a:spcAft>
                <a:spcPts val="800"/>
              </a:spcAft>
              <a:buFont typeface="Symbol" panose="05050102010706020507" pitchFamily="18" charset="2"/>
              <a:buChar char=""/>
            </a:pPr>
            <a:r>
              <a:rPr lang="nl-NL" sz="2800" dirty="0">
                <a:effectLst/>
                <a:latin typeface="Calibri" panose="020F0502020204030204" pitchFamily="34" charset="0"/>
                <a:ea typeface="SimSun" panose="02010600030101010101" pitchFamily="2" charset="-122"/>
                <a:cs typeface="font482"/>
              </a:rPr>
              <a:t>Respondenten: mannen 23%, vrouwen 77%. Representatief. </a:t>
            </a:r>
          </a:p>
          <a:p>
            <a:pPr lvl="0">
              <a:lnSpc>
                <a:spcPct val="107000"/>
              </a:lnSpc>
              <a:spcAft>
                <a:spcPts val="800"/>
              </a:spcAft>
            </a:pPr>
            <a:endParaRPr lang="nl-NL" sz="2800" dirty="0">
              <a:effectLst/>
              <a:latin typeface="Calibri" panose="020F0502020204030204" pitchFamily="34" charset="0"/>
              <a:ea typeface="SimSun" panose="02010600030101010101" pitchFamily="2" charset="-122"/>
              <a:cs typeface="font482"/>
            </a:endParaRPr>
          </a:p>
          <a:p>
            <a:pPr marL="342900" lvl="0" indent="-342900">
              <a:lnSpc>
                <a:spcPct val="107000"/>
              </a:lnSpc>
              <a:spcAft>
                <a:spcPts val="800"/>
              </a:spcAft>
              <a:buFont typeface="Symbol" panose="05050102010706020507" pitchFamily="18" charset="2"/>
              <a:buChar char=""/>
            </a:pPr>
            <a:r>
              <a:rPr lang="nl-NL" sz="2800" dirty="0">
                <a:effectLst/>
                <a:latin typeface="Calibri" panose="020F0502020204030204" pitchFamily="34" charset="0"/>
                <a:ea typeface="SimSun" panose="02010600030101010101" pitchFamily="2" charset="-122"/>
                <a:cs typeface="font482"/>
              </a:rPr>
              <a:t>NBPM leden    : Gemiddeld aantal me</a:t>
            </a:r>
            <a:r>
              <a:rPr lang="nl-NL" sz="2800" dirty="0">
                <a:latin typeface="Calibri" panose="020F0502020204030204" pitchFamily="34" charset="0"/>
                <a:ea typeface="SimSun" panose="02010600030101010101" pitchFamily="2" charset="-122"/>
                <a:cs typeface="font482"/>
              </a:rPr>
              <a:t>ntoraten 30</a:t>
            </a:r>
          </a:p>
          <a:p>
            <a:pPr marL="342900" lvl="0" indent="-342900">
              <a:lnSpc>
                <a:spcPct val="107000"/>
              </a:lnSpc>
              <a:spcAft>
                <a:spcPts val="800"/>
              </a:spcAft>
              <a:buFont typeface="Symbol" panose="05050102010706020507" pitchFamily="18" charset="2"/>
              <a:buChar char=""/>
            </a:pPr>
            <a:r>
              <a:rPr lang="nl-NL" sz="2800" dirty="0">
                <a:latin typeface="Calibri" panose="020F0502020204030204" pitchFamily="34" charset="0"/>
                <a:ea typeface="SimSun" panose="02010600030101010101" pitchFamily="2" charset="-122"/>
                <a:cs typeface="font482"/>
              </a:rPr>
              <a:t>Respondenten: Gemiddeld aantal mentoraten 42. Niet representatief.</a:t>
            </a:r>
          </a:p>
        </p:txBody>
      </p:sp>
    </p:spTree>
    <p:extLst>
      <p:ext uri="{BB962C8B-B14F-4D97-AF65-F5344CB8AC3E}">
        <p14:creationId xmlns:p14="http://schemas.microsoft.com/office/powerpoint/2010/main" val="2199042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B86F0613-EDB2-8BC5-2B28-1804F3496B40}"/>
              </a:ext>
            </a:extLst>
          </p:cNvPr>
          <p:cNvSpPr txBox="1"/>
          <p:nvPr/>
        </p:nvSpPr>
        <p:spPr>
          <a:xfrm>
            <a:off x="520898" y="645633"/>
            <a:ext cx="11351172" cy="3043205"/>
          </a:xfrm>
          <a:prstGeom prst="rect">
            <a:avLst/>
          </a:prstGeom>
          <a:noFill/>
        </p:spPr>
        <p:txBody>
          <a:bodyPr wrap="square">
            <a:spAutoFit/>
          </a:bodyPr>
          <a:lstStyle/>
          <a:p>
            <a:pPr>
              <a:lnSpc>
                <a:spcPct val="107000"/>
              </a:lnSpc>
              <a:spcAft>
                <a:spcPts val="800"/>
              </a:spcAft>
            </a:pPr>
            <a:r>
              <a:rPr lang="nl-NL" sz="2800" b="1" dirty="0" err="1">
                <a:effectLst/>
                <a:latin typeface="Calibri" panose="020F0502020204030204" pitchFamily="34" charset="0"/>
                <a:ea typeface="SimSun" panose="02010600030101010101" pitchFamily="2" charset="-122"/>
                <a:cs typeface="font482"/>
              </a:rPr>
              <a:t>Subvraag</a:t>
            </a:r>
            <a:r>
              <a:rPr lang="nl-NL" sz="2800" b="1" dirty="0">
                <a:effectLst/>
                <a:latin typeface="Calibri" panose="020F0502020204030204" pitchFamily="34" charset="0"/>
                <a:ea typeface="SimSun" panose="02010600030101010101" pitchFamily="2" charset="-122"/>
                <a:cs typeface="font482"/>
              </a:rPr>
              <a:t> A:</a:t>
            </a:r>
          </a:p>
          <a:p>
            <a:pPr>
              <a:lnSpc>
                <a:spcPct val="107000"/>
              </a:lnSpc>
              <a:spcAft>
                <a:spcPts val="800"/>
              </a:spcAft>
            </a:pPr>
            <a:endParaRPr lang="nl-NL" sz="2800" b="1" dirty="0">
              <a:latin typeface="Calibri" panose="020F0502020204030204" pitchFamily="34" charset="0"/>
              <a:ea typeface="SimSun" panose="02010600030101010101" pitchFamily="2" charset="-122"/>
              <a:cs typeface="Times New Roman" panose="02020603050405020304" pitchFamily="18" charset="0"/>
            </a:endParaRPr>
          </a:p>
          <a:p>
            <a:pPr>
              <a:lnSpc>
                <a:spcPct val="107000"/>
              </a:lnSpc>
              <a:spcAft>
                <a:spcPts val="800"/>
              </a:spcAft>
            </a:pPr>
            <a:r>
              <a:rPr lang="nl-NL" sz="2800" dirty="0"/>
              <a:t>Bij welke soorten cliënten (diagnose, thuiswonend of in een instelling met 24 uurszorg) ligt het gemiddeld aantal mentoruren boven de 17 uur per jaar en bij welke cliënten ligt het gemiddeld aantal mentoruren beneden de 17 uur per jaar?</a:t>
            </a:r>
            <a:endParaRPr lang="nl-NL"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799620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descr="Afbeelding met tafel&#10;&#10;Automatisch gegenereerde beschrijving">
            <a:extLst>
              <a:ext uri="{FF2B5EF4-FFF2-40B4-BE49-F238E27FC236}">
                <a16:creationId xmlns:a16="http://schemas.microsoft.com/office/drawing/2014/main" id="{CECD516F-996E-C22D-BAC2-71D02FEEFA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89396" y="274106"/>
            <a:ext cx="8813208" cy="6309788"/>
          </a:xfrm>
          <a:prstGeom prst="rect">
            <a:avLst/>
          </a:prstGeom>
        </p:spPr>
      </p:pic>
    </p:spTree>
    <p:extLst>
      <p:ext uri="{BB962C8B-B14F-4D97-AF65-F5344CB8AC3E}">
        <p14:creationId xmlns:p14="http://schemas.microsoft.com/office/powerpoint/2010/main" val="3999349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A381EEF4-7C3E-ABAB-87D6-5FFABBB6601F}"/>
              </a:ext>
            </a:extLst>
          </p:cNvPr>
          <p:cNvSpPr txBox="1"/>
          <p:nvPr/>
        </p:nvSpPr>
        <p:spPr>
          <a:xfrm>
            <a:off x="520897" y="625535"/>
            <a:ext cx="11351172" cy="2106089"/>
          </a:xfrm>
          <a:prstGeom prst="rect">
            <a:avLst/>
          </a:prstGeom>
          <a:noFill/>
        </p:spPr>
        <p:txBody>
          <a:bodyPr wrap="square">
            <a:spAutoFit/>
          </a:bodyPr>
          <a:lstStyle/>
          <a:p>
            <a:pPr>
              <a:lnSpc>
                <a:spcPct val="107000"/>
              </a:lnSpc>
              <a:spcAft>
                <a:spcPts val="800"/>
              </a:spcAft>
            </a:pPr>
            <a:r>
              <a:rPr lang="nl-NL" sz="2800" b="1" dirty="0" err="1">
                <a:effectLst/>
                <a:latin typeface="Calibri" panose="020F0502020204030204" pitchFamily="34" charset="0"/>
                <a:ea typeface="SimSun" panose="02010600030101010101" pitchFamily="2" charset="-122"/>
                <a:cs typeface="font482"/>
              </a:rPr>
              <a:t>Subvraag</a:t>
            </a:r>
            <a:r>
              <a:rPr lang="nl-NL" sz="2800" b="1" dirty="0">
                <a:effectLst/>
                <a:latin typeface="Calibri" panose="020F0502020204030204" pitchFamily="34" charset="0"/>
                <a:ea typeface="SimSun" panose="02010600030101010101" pitchFamily="2" charset="-122"/>
                <a:cs typeface="font482"/>
              </a:rPr>
              <a:t> B:</a:t>
            </a:r>
          </a:p>
          <a:p>
            <a:pPr>
              <a:lnSpc>
                <a:spcPct val="107000"/>
              </a:lnSpc>
              <a:spcAft>
                <a:spcPts val="800"/>
              </a:spcAft>
            </a:pPr>
            <a:endParaRPr lang="nl-NL" sz="2800" b="1" dirty="0">
              <a:latin typeface="Calibri" panose="020F0502020204030204" pitchFamily="34" charset="0"/>
              <a:ea typeface="SimSun" panose="02010600030101010101" pitchFamily="2" charset="-122"/>
              <a:cs typeface="Times New Roman" panose="02020603050405020304" pitchFamily="18" charset="0"/>
            </a:endParaRPr>
          </a:p>
          <a:p>
            <a:pPr lvl="0">
              <a:lnSpc>
                <a:spcPct val="105000"/>
              </a:lnSpc>
              <a:spcAft>
                <a:spcPts val="800"/>
              </a:spcAft>
            </a:pPr>
            <a:r>
              <a:rPr lang="nl-NL" sz="2800" dirty="0">
                <a:effectLst/>
                <a:latin typeface="Calibri" panose="020F0502020204030204" pitchFamily="34" charset="0"/>
                <a:ea typeface="Times New Roman" panose="02020603050405020304" pitchFamily="18" charset="0"/>
                <a:cs typeface="font482"/>
              </a:rPr>
              <a:t>Wat is de mate van tevredenheid over de financiële vergoeding voor het mentorschap ?</a:t>
            </a:r>
            <a:endParaRPr lang="nl-NL"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026810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descr="Afbeelding met tafel&#10;&#10;Automatisch gegenereerde beschrijving">
            <a:extLst>
              <a:ext uri="{FF2B5EF4-FFF2-40B4-BE49-F238E27FC236}">
                <a16:creationId xmlns:a16="http://schemas.microsoft.com/office/drawing/2014/main" id="{92C0033D-9286-16E5-9518-CDC37190852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1501" y="1007390"/>
            <a:ext cx="11908999" cy="4866468"/>
          </a:xfrm>
          <a:prstGeom prst="rect">
            <a:avLst/>
          </a:prstGeom>
        </p:spPr>
      </p:pic>
    </p:spTree>
    <p:extLst>
      <p:ext uri="{BB962C8B-B14F-4D97-AF65-F5344CB8AC3E}">
        <p14:creationId xmlns:p14="http://schemas.microsoft.com/office/powerpoint/2010/main" val="2319247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0117CA1C-5A37-7102-7FEC-73F8E1E9D451}"/>
              </a:ext>
            </a:extLst>
          </p:cNvPr>
          <p:cNvSpPr txBox="1"/>
          <p:nvPr/>
        </p:nvSpPr>
        <p:spPr>
          <a:xfrm>
            <a:off x="510849" y="635584"/>
            <a:ext cx="11351172" cy="2106089"/>
          </a:xfrm>
          <a:prstGeom prst="rect">
            <a:avLst/>
          </a:prstGeom>
          <a:noFill/>
        </p:spPr>
        <p:txBody>
          <a:bodyPr wrap="square">
            <a:spAutoFit/>
          </a:bodyPr>
          <a:lstStyle/>
          <a:p>
            <a:pPr>
              <a:lnSpc>
                <a:spcPct val="107000"/>
              </a:lnSpc>
              <a:spcAft>
                <a:spcPts val="800"/>
              </a:spcAft>
            </a:pPr>
            <a:r>
              <a:rPr lang="nl-NL" sz="2800" b="1" dirty="0" err="1">
                <a:effectLst/>
                <a:latin typeface="Calibri" panose="020F0502020204030204" pitchFamily="34" charset="0"/>
                <a:ea typeface="SimSun" panose="02010600030101010101" pitchFamily="2" charset="-122"/>
                <a:cs typeface="font482"/>
              </a:rPr>
              <a:t>Subvraag</a:t>
            </a:r>
            <a:r>
              <a:rPr lang="nl-NL" sz="2800" b="1" dirty="0">
                <a:effectLst/>
                <a:latin typeface="Calibri" panose="020F0502020204030204" pitchFamily="34" charset="0"/>
                <a:ea typeface="SimSun" panose="02010600030101010101" pitchFamily="2" charset="-122"/>
                <a:cs typeface="font482"/>
              </a:rPr>
              <a:t> C:</a:t>
            </a:r>
          </a:p>
          <a:p>
            <a:pPr>
              <a:lnSpc>
                <a:spcPct val="107000"/>
              </a:lnSpc>
              <a:spcAft>
                <a:spcPts val="800"/>
              </a:spcAft>
            </a:pPr>
            <a:endParaRPr lang="nl-NL" sz="2800" b="1" dirty="0">
              <a:latin typeface="Calibri" panose="020F0502020204030204" pitchFamily="34" charset="0"/>
              <a:ea typeface="SimSun" panose="02010600030101010101" pitchFamily="2" charset="-122"/>
              <a:cs typeface="Times New Roman" panose="02020603050405020304" pitchFamily="18" charset="0"/>
            </a:endParaRPr>
          </a:p>
          <a:p>
            <a:pPr lvl="0">
              <a:lnSpc>
                <a:spcPct val="105000"/>
              </a:lnSpc>
              <a:spcAft>
                <a:spcPts val="800"/>
              </a:spcAft>
            </a:pPr>
            <a:r>
              <a:rPr lang="nl-NL" sz="2800" dirty="0">
                <a:effectLst/>
                <a:latin typeface="Calibri" panose="020F0502020204030204" pitchFamily="34" charset="0"/>
                <a:ea typeface="SimSun" panose="02010600030101010101" pitchFamily="2" charset="-122"/>
                <a:cs typeface="font482"/>
              </a:rPr>
              <a:t>Wat is de relatie tussen omstandigheden van de cliënt en het aantal uren dat de mentor voor die cliënt nodig heeft?</a:t>
            </a:r>
            <a:endParaRPr lang="nl-NL"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22140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 4">
            <a:extLst>
              <a:ext uri="{FF2B5EF4-FFF2-40B4-BE49-F238E27FC236}">
                <a16:creationId xmlns:a16="http://schemas.microsoft.com/office/drawing/2014/main" id="{566C82F3-16F2-4B66-9E78-457C5DA3359B}"/>
              </a:ext>
            </a:extLst>
          </p:cNvPr>
          <p:cNvGraphicFramePr>
            <a:graphicFrameLocks noGrp="1"/>
          </p:cNvGraphicFramePr>
          <p:nvPr>
            <p:extLst>
              <p:ext uri="{D42A27DB-BD31-4B8C-83A1-F6EECF244321}">
                <p14:modId xmlns:p14="http://schemas.microsoft.com/office/powerpoint/2010/main" val="2780138961"/>
              </p:ext>
            </p:extLst>
          </p:nvPr>
        </p:nvGraphicFramePr>
        <p:xfrm>
          <a:off x="3253154" y="1123357"/>
          <a:ext cx="5543650" cy="5447684"/>
        </p:xfrm>
        <a:graphic>
          <a:graphicData uri="http://schemas.openxmlformats.org/drawingml/2006/table">
            <a:tbl>
              <a:tblPr firstRow="1" firstCol="1" bandRow="1"/>
              <a:tblGrid>
                <a:gridCol w="3693904">
                  <a:extLst>
                    <a:ext uri="{9D8B030D-6E8A-4147-A177-3AD203B41FA5}">
                      <a16:colId xmlns:a16="http://schemas.microsoft.com/office/drawing/2014/main" val="2186136180"/>
                    </a:ext>
                  </a:extLst>
                </a:gridCol>
                <a:gridCol w="1849746">
                  <a:extLst>
                    <a:ext uri="{9D8B030D-6E8A-4147-A177-3AD203B41FA5}">
                      <a16:colId xmlns:a16="http://schemas.microsoft.com/office/drawing/2014/main" val="2204257500"/>
                    </a:ext>
                  </a:extLst>
                </a:gridCol>
              </a:tblGrid>
              <a:tr h="316149">
                <a:tc>
                  <a:txBody>
                    <a:bodyPr/>
                    <a:lstStyle/>
                    <a:p>
                      <a:pPr>
                        <a:lnSpc>
                          <a:spcPct val="107000"/>
                        </a:lnSpc>
                        <a:spcAft>
                          <a:spcPts val="800"/>
                        </a:spcAft>
                      </a:pPr>
                      <a:r>
                        <a:rPr lang="nl-NL" sz="14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nl-NL" sz="1400" dirty="0">
                          <a:effectLst/>
                          <a:latin typeface="Calibri" panose="020F0502020204030204" pitchFamily="34" charset="0"/>
                          <a:ea typeface="Calibri" panose="020F0502020204030204" pitchFamily="34" charset="0"/>
                          <a:cs typeface="Times New Roman" panose="02020603050405020304" pitchFamily="18" charset="0"/>
                        </a:rPr>
                        <a:t>Vaak of Altijd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3726924"/>
                  </a:ext>
                </a:extLst>
              </a:tr>
              <a:tr h="316149">
                <a:tc>
                  <a:txBody>
                    <a:bodyPr/>
                    <a:lstStyle/>
                    <a:p>
                      <a:pPr>
                        <a:lnSpc>
                          <a:spcPct val="107000"/>
                        </a:lnSpc>
                        <a:spcAft>
                          <a:spcPts val="800"/>
                        </a:spcAft>
                      </a:pPr>
                      <a:r>
                        <a:rPr lang="nl-NL" sz="1400">
                          <a:effectLst/>
                          <a:latin typeface="Calibri" panose="020F0502020204030204" pitchFamily="34" charset="0"/>
                          <a:ea typeface="Calibri" panose="020F0502020204030204" pitchFamily="34" charset="0"/>
                          <a:cs typeface="Times New Roman" panose="02020603050405020304" pitchFamily="18" charset="0"/>
                        </a:rPr>
                        <a:t>Familie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nl-NL" sz="1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65%</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1353202"/>
                  </a:ext>
                </a:extLst>
              </a:tr>
              <a:tr h="977707">
                <a:tc>
                  <a:txBody>
                    <a:bodyPr/>
                    <a:lstStyle/>
                    <a:p>
                      <a:pPr>
                        <a:lnSpc>
                          <a:spcPct val="107000"/>
                        </a:lnSpc>
                        <a:spcAft>
                          <a:spcPts val="800"/>
                        </a:spcAft>
                      </a:pPr>
                      <a:r>
                        <a:rPr lang="nl-NL" sz="1400" dirty="0">
                          <a:effectLst/>
                          <a:latin typeface="Calibri" panose="020F0502020204030204" pitchFamily="34" charset="0"/>
                          <a:ea typeface="Calibri" panose="020F0502020204030204" pitchFamily="34" charset="0"/>
                          <a:cs typeface="Times New Roman" panose="02020603050405020304" pitchFamily="18" charset="0"/>
                        </a:rPr>
                        <a:t>Externe partijen, bijv. politie, Veilig Thuis, woningbouw, reclassering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nl-NL" sz="1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53%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555408"/>
                  </a:ext>
                </a:extLst>
              </a:tr>
              <a:tr h="316149">
                <a:tc>
                  <a:txBody>
                    <a:bodyPr/>
                    <a:lstStyle/>
                    <a:p>
                      <a:pPr>
                        <a:lnSpc>
                          <a:spcPct val="107000"/>
                        </a:lnSpc>
                        <a:spcAft>
                          <a:spcPts val="800"/>
                        </a:spcAft>
                      </a:pPr>
                      <a:r>
                        <a:rPr lang="nl-NL" sz="1400">
                          <a:effectLst/>
                          <a:latin typeface="Calibri" panose="020F0502020204030204" pitchFamily="34" charset="0"/>
                          <a:ea typeface="Calibri" panose="020F0502020204030204" pitchFamily="34" charset="0"/>
                          <a:cs typeface="Times New Roman" panose="02020603050405020304" pitchFamily="18" charset="0"/>
                        </a:rPr>
                        <a:t>Ingewikkelde med. Situatie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nl-NL" sz="1400" b="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44%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15470842"/>
                  </a:ext>
                </a:extLst>
              </a:tr>
              <a:tr h="316149">
                <a:tc>
                  <a:txBody>
                    <a:bodyPr/>
                    <a:lstStyle/>
                    <a:p>
                      <a:pPr>
                        <a:lnSpc>
                          <a:spcPct val="107000"/>
                        </a:lnSpc>
                        <a:spcAft>
                          <a:spcPts val="800"/>
                        </a:spcAft>
                      </a:pPr>
                      <a:r>
                        <a:rPr lang="nl-NL" sz="1400" dirty="0">
                          <a:effectLst/>
                          <a:latin typeface="Calibri" panose="020F0502020204030204" pitchFamily="34" charset="0"/>
                          <a:ea typeface="Calibri" panose="020F0502020204030204" pitchFamily="34" charset="0"/>
                          <a:cs typeface="Times New Roman" panose="02020603050405020304" pitchFamily="18" charset="0"/>
                        </a:rPr>
                        <a:t>Client is thuiswonend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nl-NL" sz="1400" b="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46%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849714"/>
                  </a:ext>
                </a:extLst>
              </a:tr>
              <a:tr h="316149">
                <a:tc>
                  <a:txBody>
                    <a:bodyPr/>
                    <a:lstStyle/>
                    <a:p>
                      <a:pPr>
                        <a:lnSpc>
                          <a:spcPct val="107000"/>
                        </a:lnSpc>
                        <a:spcAft>
                          <a:spcPts val="800"/>
                        </a:spcAft>
                      </a:pPr>
                      <a:r>
                        <a:rPr lang="nl-NL" sz="1400">
                          <a:effectLst/>
                          <a:latin typeface="Calibri" panose="020F0502020204030204" pitchFamily="34" charset="0"/>
                          <a:ea typeface="Calibri" panose="020F0502020204030204" pitchFamily="34" charset="0"/>
                          <a:cs typeface="Times New Roman" panose="02020603050405020304" pitchFamily="18" charset="0"/>
                        </a:rPr>
                        <a:t>Wonend in instelling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nl-NL" sz="1400">
                          <a:effectLst/>
                          <a:latin typeface="Calibri" panose="020F0502020204030204" pitchFamily="34" charset="0"/>
                          <a:ea typeface="Calibri" panose="020F0502020204030204" pitchFamily="34" charset="0"/>
                          <a:cs typeface="Times New Roman" panose="02020603050405020304" pitchFamily="18" charset="0"/>
                        </a:rPr>
                        <a:t>28%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9671718"/>
                  </a:ext>
                </a:extLst>
              </a:tr>
              <a:tr h="316149">
                <a:tc>
                  <a:txBody>
                    <a:bodyPr/>
                    <a:lstStyle/>
                    <a:p>
                      <a:pPr>
                        <a:lnSpc>
                          <a:spcPct val="107000"/>
                        </a:lnSpc>
                        <a:spcAft>
                          <a:spcPts val="800"/>
                        </a:spcAft>
                      </a:pPr>
                      <a:r>
                        <a:rPr lang="nl-NL" sz="1400">
                          <a:effectLst/>
                          <a:latin typeface="Calibri" panose="020F0502020204030204" pitchFamily="34" charset="0"/>
                          <a:ea typeface="Calibri" panose="020F0502020204030204" pitchFamily="34" charset="0"/>
                          <a:cs typeface="Times New Roman" panose="02020603050405020304" pitchFamily="18" charset="0"/>
                        </a:rPr>
                        <a:t>Betrokkenheid CCE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nl-NL" sz="1400" dirty="0">
                          <a:effectLst/>
                          <a:latin typeface="Calibri" panose="020F0502020204030204" pitchFamily="34" charset="0"/>
                          <a:ea typeface="Calibri" panose="020F0502020204030204" pitchFamily="34" charset="0"/>
                          <a:cs typeface="Times New Roman" panose="02020603050405020304" pitchFamily="18" charset="0"/>
                        </a:rPr>
                        <a:t>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6288769"/>
                  </a:ext>
                </a:extLst>
              </a:tr>
              <a:tr h="316149">
                <a:tc>
                  <a:txBody>
                    <a:bodyPr/>
                    <a:lstStyle/>
                    <a:p>
                      <a:pPr>
                        <a:lnSpc>
                          <a:spcPct val="107000"/>
                        </a:lnSpc>
                        <a:spcAft>
                          <a:spcPts val="800"/>
                        </a:spcAft>
                      </a:pPr>
                      <a:r>
                        <a:rPr lang="nl-NL" sz="1400">
                          <a:effectLst/>
                          <a:latin typeface="Calibri" panose="020F0502020204030204" pitchFamily="34" charset="0"/>
                          <a:ea typeface="Calibri" panose="020F0502020204030204" pitchFamily="34" charset="0"/>
                          <a:cs typeface="Times New Roman" panose="02020603050405020304" pitchFamily="18" charset="0"/>
                        </a:rPr>
                        <a:t>Cliënt is zorgmijder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nl-NL" sz="1400" b="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46%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4433040"/>
                  </a:ext>
                </a:extLst>
              </a:tr>
              <a:tr h="316149">
                <a:tc>
                  <a:txBody>
                    <a:bodyPr/>
                    <a:lstStyle/>
                    <a:p>
                      <a:pPr>
                        <a:lnSpc>
                          <a:spcPct val="107000"/>
                        </a:lnSpc>
                        <a:spcAft>
                          <a:spcPts val="800"/>
                        </a:spcAft>
                      </a:pPr>
                      <a:r>
                        <a:rPr lang="nl-NL" sz="1400" dirty="0">
                          <a:effectLst/>
                          <a:latin typeface="Calibri" panose="020F0502020204030204" pitchFamily="34" charset="0"/>
                          <a:ea typeface="Calibri" panose="020F0502020204030204" pitchFamily="34" charset="0"/>
                          <a:cs typeface="Times New Roman" panose="02020603050405020304" pitchFamily="18" charset="0"/>
                        </a:rPr>
                        <a:t>Er is frequent overleg nodig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nl-NL" sz="1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84%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5809767"/>
                  </a:ext>
                </a:extLst>
              </a:tr>
              <a:tr h="646929">
                <a:tc>
                  <a:txBody>
                    <a:bodyPr/>
                    <a:lstStyle/>
                    <a:p>
                      <a:pPr>
                        <a:lnSpc>
                          <a:spcPct val="107000"/>
                        </a:lnSpc>
                        <a:spcAft>
                          <a:spcPts val="800"/>
                        </a:spcAft>
                      </a:pPr>
                      <a:r>
                        <a:rPr lang="nl-NL" sz="1400">
                          <a:effectLst/>
                          <a:latin typeface="Calibri" panose="020F0502020204030204" pitchFamily="34" charset="0"/>
                          <a:ea typeface="Calibri" panose="020F0502020204030204" pitchFamily="34" charset="0"/>
                          <a:cs typeface="Times New Roman" panose="02020603050405020304" pitchFamily="18" charset="0"/>
                        </a:rPr>
                        <a:t>Personeel is onbekend met mentorschap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nl-NL" sz="1400" b="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42%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82286188"/>
                  </a:ext>
                </a:extLst>
              </a:tr>
              <a:tr h="316149">
                <a:tc>
                  <a:txBody>
                    <a:bodyPr/>
                    <a:lstStyle/>
                    <a:p>
                      <a:pPr>
                        <a:lnSpc>
                          <a:spcPct val="107000"/>
                        </a:lnSpc>
                        <a:spcAft>
                          <a:spcPts val="800"/>
                        </a:spcAft>
                      </a:pPr>
                      <a:r>
                        <a:rPr lang="nl-NL" sz="1400" dirty="0">
                          <a:effectLst/>
                          <a:latin typeface="Calibri" panose="020F0502020204030204" pitchFamily="34" charset="0"/>
                          <a:ea typeface="Calibri" panose="020F0502020204030204" pitchFamily="34" charset="0"/>
                          <a:cs typeface="Times New Roman" panose="02020603050405020304" pitchFamily="18" charset="0"/>
                        </a:rPr>
                        <a:t>Cliënt neemt veel contact op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nl-NL" sz="1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57%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4570903"/>
                  </a:ext>
                </a:extLst>
              </a:tr>
              <a:tr h="977707">
                <a:tc>
                  <a:txBody>
                    <a:bodyPr/>
                    <a:lstStyle/>
                    <a:p>
                      <a:pPr>
                        <a:lnSpc>
                          <a:spcPct val="107000"/>
                        </a:lnSpc>
                        <a:spcAft>
                          <a:spcPts val="800"/>
                        </a:spcAft>
                      </a:pPr>
                      <a:r>
                        <a:rPr lang="nl-NL" sz="1400">
                          <a:effectLst/>
                          <a:latin typeface="Calibri" panose="020F0502020204030204" pitchFamily="34" charset="0"/>
                          <a:ea typeface="Calibri" panose="020F0502020204030204" pitchFamily="34" charset="0"/>
                          <a:cs typeface="Times New Roman" panose="02020603050405020304" pitchFamily="18" charset="0"/>
                        </a:rPr>
                        <a:t>Grote aantallen document die ingevuld en ondertekend moeten worden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nl-NL" sz="1400" dirty="0">
                          <a:effectLst/>
                          <a:latin typeface="Calibri" panose="020F0502020204030204" pitchFamily="34" charset="0"/>
                          <a:ea typeface="Calibri" panose="020F0502020204030204" pitchFamily="34" charset="0"/>
                          <a:cs typeface="Times New Roman" panose="02020603050405020304" pitchFamily="18" charset="0"/>
                        </a:rPr>
                        <a:t>39%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76670907"/>
                  </a:ext>
                </a:extLst>
              </a:tr>
            </a:tbl>
          </a:graphicData>
        </a:graphic>
      </p:graphicFrame>
      <p:sp>
        <p:nvSpPr>
          <p:cNvPr id="6" name="Rectangle 1">
            <a:extLst>
              <a:ext uri="{FF2B5EF4-FFF2-40B4-BE49-F238E27FC236}">
                <a16:creationId xmlns:a16="http://schemas.microsoft.com/office/drawing/2014/main" id="{067A0DC7-4A21-4C3F-9E13-260E18E2B0FC}"/>
              </a:ext>
            </a:extLst>
          </p:cNvPr>
          <p:cNvSpPr>
            <a:spLocks noChangeArrowheads="1"/>
          </p:cNvSpPr>
          <p:nvPr/>
        </p:nvSpPr>
        <p:spPr bwMode="auto">
          <a:xfrm>
            <a:off x="446097" y="646304"/>
            <a:ext cx="1082292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2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Tabel 6. Tijdrovende factoren bij mentorschap</a:t>
            </a:r>
            <a:endParaRPr kumimoji="0" lang="nl-NL" altLang="nl-NL" sz="28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nl-NL" altLang="nl-NL" sz="2800" b="1"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62200127"/>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942</TotalTime>
  <Words>954</Words>
  <Application>Microsoft Office PowerPoint</Application>
  <PresentationFormat>Breedbeeld</PresentationFormat>
  <Paragraphs>166</Paragraphs>
  <Slides>17</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17</vt:i4>
      </vt:variant>
    </vt:vector>
  </HeadingPairs>
  <TitlesOfParts>
    <vt:vector size="22" baseType="lpstr">
      <vt:lpstr>Arial</vt:lpstr>
      <vt:lpstr>Calibri</vt:lpstr>
      <vt:lpstr>Calibri Light</vt:lpstr>
      <vt:lpstr>Symbol</vt:lpstr>
      <vt:lpstr>Kantoorthema</vt:lpstr>
      <vt:lpstr>Onderzoeksvraag   Is het aantal uren dat een mentor voor zijn cliënt gemiddeld heeft voldoende om het mentorschap goed uit te voeren?    </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Onderzoek   Is het aantal uren dat een mentor voor zijn cliënt gemiddeld heeft voldoende om het mentorschap goed uit te voeren</dc:title>
  <dc:creator>minoek verdenius</dc:creator>
  <cp:lastModifiedBy>minoek verdenius</cp:lastModifiedBy>
  <cp:revision>20</cp:revision>
  <cp:lastPrinted>2022-05-17T13:34:38Z</cp:lastPrinted>
  <dcterms:created xsi:type="dcterms:W3CDTF">2022-04-20T14:24:14Z</dcterms:created>
  <dcterms:modified xsi:type="dcterms:W3CDTF">2022-05-19T08:32:01Z</dcterms:modified>
</cp:coreProperties>
</file>