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1" r:id="rId5"/>
    <p:sldId id="258" r:id="rId6"/>
    <p:sldId id="262" r:id="rId7"/>
  </p:sldIdLst>
  <p:sldSz cx="9144000" cy="6858000" type="screen4x3"/>
  <p:notesSz cx="7104063" cy="10234613"/>
  <p:custDataLst>
    <p:tags r:id="rId10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rik, C. (Rechtbank Oost-Brabant)" initials="SC(O" lastIdx="5" clrIdx="0">
    <p:extLst>
      <p:ext uri="{19B8F6BF-5375-455C-9EA6-DF929625EA0E}">
        <p15:presenceInfo xmlns:p15="http://schemas.microsoft.com/office/powerpoint/2012/main" userId="Strik, C. (Rechtbank Oost-Brabant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8" d="100"/>
          <a:sy n="98" d="100"/>
        </p:scale>
        <p:origin x="3516" y="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87697" y="401566"/>
            <a:ext cx="5525382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14343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30992" y="9630486"/>
            <a:ext cx="4407150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14346" name="sFooter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30991" y="9429704"/>
            <a:ext cx="4780442" cy="2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14347" name="sSlideNumber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38142" y="9630486"/>
            <a:ext cx="373292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BB1C8681-22B9-4900-BB9E-403373184B6B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4348" name="sFooterHeading"/>
          <p:cNvSpPr txBox="1">
            <a:spLocks noChangeArrowheads="1"/>
          </p:cNvSpPr>
          <p:nvPr/>
        </p:nvSpPr>
        <p:spPr bwMode="auto">
          <a:xfrm>
            <a:off x="786052" y="9429704"/>
            <a:ext cx="744940" cy="2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006" rIns="195030" bIns="0"/>
          <a:lstStyle/>
          <a:p>
            <a:pPr algn="r">
              <a:spcBef>
                <a:spcPct val="50000"/>
              </a:spcBef>
            </a:pPr>
            <a:r>
              <a:rPr lang="nl-NL" sz="900"/>
              <a:t>Titel</a:t>
            </a:r>
          </a:p>
        </p:txBody>
      </p:sp>
      <p:sp>
        <p:nvSpPr>
          <p:cNvPr id="14349" name="sDateTimeHeading"/>
          <p:cNvSpPr txBox="1">
            <a:spLocks noChangeArrowheads="1"/>
          </p:cNvSpPr>
          <p:nvPr/>
        </p:nvSpPr>
        <p:spPr bwMode="auto">
          <a:xfrm>
            <a:off x="786052" y="9630486"/>
            <a:ext cx="744940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006" rIns="195030" bIns="0"/>
          <a:lstStyle/>
          <a:p>
            <a:pPr algn="r">
              <a:spcBef>
                <a:spcPct val="50000"/>
              </a:spcBef>
            </a:pPr>
            <a:r>
              <a:rPr lang="nl-NL" sz="9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1054432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69913" y="765175"/>
            <a:ext cx="5964237" cy="4473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86052" y="5682343"/>
            <a:ext cx="5525382" cy="3464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200" name="sHeader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87697" y="401566"/>
            <a:ext cx="5525382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8201" name="sDateTime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30992" y="9630486"/>
            <a:ext cx="4407150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8206" name="sFooter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30991" y="9429704"/>
            <a:ext cx="4780442" cy="2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8207" name="sSlideNumber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38142" y="9630486"/>
            <a:ext cx="373292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CAA5F649-BDE7-4A71-AE77-FDA66D29DD3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8208" name="sFooterHeading"/>
          <p:cNvSpPr txBox="1">
            <a:spLocks noChangeArrowheads="1"/>
          </p:cNvSpPr>
          <p:nvPr/>
        </p:nvSpPr>
        <p:spPr bwMode="auto">
          <a:xfrm>
            <a:off x="786052" y="9429704"/>
            <a:ext cx="744940" cy="200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006" rIns="195030" bIns="0"/>
          <a:lstStyle/>
          <a:p>
            <a:pPr algn="r">
              <a:spcBef>
                <a:spcPct val="50000"/>
              </a:spcBef>
            </a:pPr>
            <a:r>
              <a:rPr lang="nl-NL" sz="900"/>
              <a:t>Titel</a:t>
            </a:r>
          </a:p>
        </p:txBody>
      </p:sp>
      <p:sp>
        <p:nvSpPr>
          <p:cNvPr id="8209" name="sDateTimeHeading"/>
          <p:cNvSpPr txBox="1">
            <a:spLocks noChangeArrowheads="1"/>
          </p:cNvSpPr>
          <p:nvPr/>
        </p:nvSpPr>
        <p:spPr bwMode="auto">
          <a:xfrm>
            <a:off x="786052" y="9630486"/>
            <a:ext cx="744940" cy="20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9006" rIns="195030" bIns="0"/>
          <a:lstStyle/>
          <a:p>
            <a:pPr algn="r">
              <a:spcBef>
                <a:spcPct val="50000"/>
              </a:spcBef>
            </a:pPr>
            <a:r>
              <a:rPr lang="nl-NL" sz="90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10775764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179388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60363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39750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720725" indent="-18097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900113" indent="-17938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0" y="1079500"/>
            <a:ext cx="1524000" cy="304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1524000" y="1079500"/>
            <a:ext cx="1524000" cy="304800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3048000" y="1079500"/>
            <a:ext cx="3048000" cy="3048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427538"/>
            <a:ext cx="6096000" cy="73025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518150"/>
            <a:ext cx="6096000" cy="93503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0" y="863600"/>
            <a:ext cx="6096000" cy="168275"/>
          </a:xfrm>
        </p:spPr>
        <p:txBody>
          <a:bodyPr/>
          <a:lstStyle>
            <a:lvl1pPr>
              <a:defRPr>
                <a:solidFill>
                  <a:srgbClr val="C1C1C1"/>
                </a:solidFill>
              </a:defRPr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5470B6A-C6FC-4660-AC7F-F18C1CF98F7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6096000" y="1079500"/>
            <a:ext cx="3048000" cy="304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863600"/>
            <a:ext cx="1524000" cy="1682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pic>
        <p:nvPicPr>
          <p:cNvPr id="4113" name="Picture 17" descr="A_110364-01-PPT_RvR_DEF_Formaten_300-dpi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795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1" y="529100"/>
            <a:ext cx="993600" cy="486100"/>
          </a:xfrm>
          <a:prstGeom prst="rect">
            <a:avLst/>
          </a:prstGeom>
        </p:spPr>
      </p:pic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CA5A0-4B1D-4A14-8811-788AE825D55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202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987675"/>
            <a:ext cx="2971800" cy="35480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87675"/>
            <a:ext cx="2971800" cy="35480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D7BD2-2969-4CBD-8DB1-AFD3619886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891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200" y="2988000"/>
            <a:ext cx="2973600" cy="744819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00" y="2988000"/>
            <a:ext cx="2973600" cy="745200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FD4BD-C0E1-478E-AE19-8BE19D545F7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1524000" y="3823200"/>
            <a:ext cx="2971800" cy="2725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23200"/>
            <a:ext cx="2971800" cy="27252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820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6F0F0-378F-4762-B7D9-C580A6F916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87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2 oktober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Landelijk Kwaliteitsbureau CBM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650C-8C65-4F3F-AFCB-9DFD34A689A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24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6588"/>
            <a:ext cx="609600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987675"/>
            <a:ext cx="6096000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dirty="0"/>
              <a:t>Klik om de opmaakprofielen van de </a:t>
            </a:r>
            <a:r>
              <a:rPr lang="nl-NL" noProof="0" dirty="0" err="1"/>
              <a:t>modeltekst</a:t>
            </a:r>
            <a:r>
              <a:rPr lang="nl-NL" noProof="0" dirty="0"/>
              <a:t> te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  <a:p>
            <a:pPr lvl="5"/>
            <a:r>
              <a:rPr lang="nl-NL" noProof="0" dirty="0"/>
              <a:t>Zesde niveau</a:t>
            </a:r>
          </a:p>
          <a:p>
            <a:pPr lvl="6"/>
            <a:r>
              <a:rPr lang="nl-NL" noProof="0" dirty="0"/>
              <a:t>Zevende niveau</a:t>
            </a:r>
          </a:p>
          <a:p>
            <a:pPr lvl="7"/>
            <a:r>
              <a:rPr lang="nl-NL" noProof="0" dirty="0"/>
              <a:t>Achtste niveau</a:t>
            </a:r>
          </a:p>
          <a:p>
            <a:pPr lvl="8"/>
            <a:r>
              <a:rPr lang="nl-NL" noProof="0" dirty="0"/>
              <a:t>Negende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863600"/>
            <a:ext cx="15240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863600"/>
            <a:ext cx="609600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hlink"/>
                </a:solidFill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01025" y="6480175"/>
            <a:ext cx="360363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</a:defRPr>
            </a:lvl1pPr>
          </a:lstStyle>
          <a:p>
            <a:fld id="{A46CB8E9-5EF0-4736-B2DB-097EB46EBB3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079500"/>
            <a:ext cx="1524000" cy="5397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524000" y="1079500"/>
            <a:ext cx="1524000" cy="539750"/>
          </a:xfrm>
          <a:prstGeom prst="rect">
            <a:avLst/>
          </a:prstGeom>
          <a:solidFill>
            <a:srgbClr val="C1C1C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3048000" y="1079500"/>
            <a:ext cx="3048000" cy="5397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6096000" y="1079500"/>
            <a:ext cx="3048000" cy="53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pic>
        <p:nvPicPr>
          <p:cNvPr id="1038" name="Picture 14" descr="A_110364-01-PPT_RvR_DEF_Formaten_300-dpi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413" y="1079500"/>
            <a:ext cx="304800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Logo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1" y="529100"/>
            <a:ext cx="993600" cy="486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7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10000" indent="-2700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50000" indent="-270000" algn="l" rtl="0" eaLnBrk="1" fontAlgn="base" hangingPunct="1">
        <a:lnSpc>
          <a:spcPct val="100000"/>
        </a:lnSpc>
        <a:spcBef>
          <a:spcPts val="432"/>
        </a:spcBef>
        <a:spcAft>
          <a:spcPct val="0"/>
        </a:spcAft>
        <a:buFont typeface="Arial" panose="020B0604020202020204" pitchFamily="34" charset="0"/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2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89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6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430000" indent="-270000" algn="l" defTabSz="914400" rtl="0" eaLnBrk="1" latinLnBrk="0" hangingPunct="1">
        <a:lnSpc>
          <a:spcPct val="100000"/>
        </a:lnSpc>
        <a:spcBef>
          <a:spcPts val="432"/>
        </a:spcBef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Landelijk Kwaliteitsbureau CBM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Symposium NBPM</a:t>
            </a:r>
          </a:p>
          <a:p>
            <a:endParaRPr lang="nl-NL" dirty="0"/>
          </a:p>
          <a:p>
            <a:r>
              <a:rPr lang="nl-NL" dirty="0"/>
              <a:t>Claire Strik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</p:spTree>
    <p:extLst>
      <p:ext uri="{BB962C8B-B14F-4D97-AF65-F5344CB8AC3E}">
        <p14:creationId xmlns:p14="http://schemas.microsoft.com/office/powerpoint/2010/main" val="43997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Nadere kennismaking LKB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2780929"/>
            <a:ext cx="6096000" cy="3754810"/>
          </a:xfrm>
        </p:spPr>
        <p:txBody>
          <a:bodyPr/>
          <a:lstStyle/>
          <a:p>
            <a:r>
              <a:rPr lang="nl-NL" sz="1400" dirty="0"/>
              <a:t>Inwerkingtreding Besluit Kwaliteitseisen CBM op 1 april 2014</a:t>
            </a:r>
          </a:p>
          <a:p>
            <a:pPr marL="0" indent="0">
              <a:buNone/>
            </a:pPr>
            <a:endParaRPr lang="nl-NL" sz="1400" dirty="0"/>
          </a:p>
          <a:p>
            <a:r>
              <a:rPr lang="nl-NL" sz="1400" dirty="0"/>
              <a:t>Kwaliteitscontrole door toezichthoudende rechtbank tot 1 januari 2016</a:t>
            </a:r>
          </a:p>
          <a:p>
            <a:endParaRPr lang="nl-NL" sz="1400" dirty="0"/>
          </a:p>
          <a:p>
            <a:r>
              <a:rPr lang="nl-NL" sz="1400" dirty="0"/>
              <a:t>Pilot: kwaliteitscontrole door LKB van 1 januari 2016 tot 1 januari 2019</a:t>
            </a:r>
          </a:p>
          <a:p>
            <a:endParaRPr lang="nl-NL" sz="1400" dirty="0"/>
          </a:p>
          <a:p>
            <a:r>
              <a:rPr lang="nl-NL" sz="1400" dirty="0"/>
              <a:t>Definitieve status LKB binnen de Rechtspraak sinds 1 januari 2019</a:t>
            </a:r>
            <a:br>
              <a:rPr lang="nl-NL" sz="1400" dirty="0"/>
            </a:br>
            <a:endParaRPr lang="nl-NL" sz="1400" dirty="0"/>
          </a:p>
          <a:p>
            <a:r>
              <a:rPr lang="nl-NL" sz="1400" dirty="0"/>
              <a:t>Inwerkingtreding gewijzigd Besluit Kwaliteitseisen CBM op 1 januari 2022 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187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E35E29-C688-4CF0-B67F-5799E2278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564904"/>
            <a:ext cx="6096000" cy="3970834"/>
          </a:xfrm>
        </p:spPr>
        <p:txBody>
          <a:bodyPr/>
          <a:lstStyle/>
          <a:p>
            <a:r>
              <a:rPr lang="nl-NL" sz="1400" dirty="0"/>
              <a:t>Soort controles</a:t>
            </a:r>
            <a:br>
              <a:rPr lang="nl-NL" sz="1400" i="1" dirty="0"/>
            </a:br>
            <a:br>
              <a:rPr lang="nl-NL" sz="1400" i="1" dirty="0"/>
            </a:br>
            <a:r>
              <a:rPr lang="nl-NL" sz="1100" i="1" dirty="0"/>
              <a:t>* Handhavingscontrole		* Aanvulling hoedanigheid</a:t>
            </a:r>
            <a:br>
              <a:rPr lang="nl-NL" sz="1100" i="1" dirty="0"/>
            </a:br>
            <a:r>
              <a:rPr lang="nl-NL" sz="1100" i="1" dirty="0"/>
              <a:t>* Toelatingscontrole		* Wijziging rechtsvorm</a:t>
            </a:r>
            <a:br>
              <a:rPr lang="nl-NL" sz="1100" i="1" dirty="0"/>
            </a:br>
            <a:r>
              <a:rPr lang="nl-NL" sz="1100" i="1" dirty="0"/>
              <a:t>* Opleidingstoets		* Verzoek heroverweging</a:t>
            </a:r>
            <a:br>
              <a:rPr lang="nl-NL" sz="1100" i="1" dirty="0"/>
            </a:br>
            <a:r>
              <a:rPr lang="nl-NL" sz="1100" i="1" dirty="0"/>
              <a:t>* Toets nieuwe medewerker</a:t>
            </a:r>
            <a:br>
              <a:rPr lang="nl-NL" sz="1400" dirty="0"/>
            </a:br>
            <a:endParaRPr lang="nl-NL" sz="1400" dirty="0"/>
          </a:p>
          <a:p>
            <a:r>
              <a:rPr lang="nl-NL" sz="1400" dirty="0"/>
              <a:t>Uitgelicht: proces handhavingscontrole</a:t>
            </a:r>
            <a:br>
              <a:rPr lang="nl-NL" sz="1400" dirty="0"/>
            </a:br>
            <a:br>
              <a:rPr lang="nl-NL" sz="1400" dirty="0"/>
            </a:br>
            <a:r>
              <a:rPr lang="nl-NL" sz="1100" i="1" dirty="0"/>
              <a:t>* Voldoet een uitvoerder (nog steeds) aan de kwaliteitseisen?</a:t>
            </a:r>
            <a:br>
              <a:rPr lang="nl-NL" sz="1100" i="1" dirty="0"/>
            </a:br>
            <a:r>
              <a:rPr lang="nl-NL" sz="1100" i="1" dirty="0"/>
              <a:t>* Ten aanzien van een aantal onderdelen afhankelijk van bevindingen accountant/deskundige</a:t>
            </a:r>
            <a:br>
              <a:rPr lang="nl-NL" sz="1100" i="1" dirty="0"/>
            </a:br>
            <a:r>
              <a:rPr lang="nl-NL" sz="1100" i="1" dirty="0"/>
              <a:t>* Slechts een klein percentage voldoet niet aan de kwaliteitseisen </a:t>
            </a:r>
            <a:r>
              <a:rPr lang="nl-NL" sz="1100" i="1" dirty="0">
                <a:sym typeface="Wingdings" panose="05000000000000000000" pitchFamily="2" charset="2"/>
              </a:rPr>
              <a:t> financiële reden(en)</a:t>
            </a:r>
            <a:br>
              <a:rPr lang="nl-NL" sz="1400" dirty="0"/>
            </a:br>
            <a:endParaRPr lang="nl-NL" sz="1400" dirty="0"/>
          </a:p>
          <a:p>
            <a:r>
              <a:rPr lang="nl-NL" sz="1400" dirty="0"/>
              <a:t>Samenstelling LKB</a:t>
            </a:r>
          </a:p>
          <a:p>
            <a:pPr marL="0" indent="0">
              <a:buNone/>
            </a:pPr>
            <a:br>
              <a:rPr lang="nl-NL" sz="1400" dirty="0"/>
            </a:br>
            <a:br>
              <a:rPr lang="nl-NL" sz="1400" dirty="0"/>
            </a:br>
            <a:endParaRPr lang="nl-NL" sz="1400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B0EFE4-6C75-465C-8F4C-AFB10A28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C0F323-6086-4A77-A595-4BBEA85C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314C9D-B5CE-4C19-B1A8-2DCC06E3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9980B56E-E024-4934-A2BC-7A658C6A4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906588"/>
            <a:ext cx="6096000" cy="669925"/>
          </a:xfrm>
        </p:spPr>
        <p:txBody>
          <a:bodyPr/>
          <a:lstStyle/>
          <a:p>
            <a:r>
              <a:rPr lang="nl-NL" dirty="0"/>
              <a:t>Nadere kennismaking LKB (vervolg)</a:t>
            </a:r>
          </a:p>
        </p:txBody>
      </p:sp>
    </p:spTree>
    <p:extLst>
      <p:ext uri="{BB962C8B-B14F-4D97-AF65-F5344CB8AC3E}">
        <p14:creationId xmlns:p14="http://schemas.microsoft.com/office/powerpoint/2010/main" val="172507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Verhouding LKB en rechtbanken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2492896"/>
            <a:ext cx="6096000" cy="3548063"/>
          </a:xfrm>
        </p:spPr>
        <p:txBody>
          <a:bodyPr/>
          <a:lstStyle/>
          <a:p>
            <a:r>
              <a:rPr lang="nl-NL" sz="1400" dirty="0"/>
              <a:t>Toets LKB: Voldoet een uitvoerder aan de kwaliteitseisen?</a:t>
            </a:r>
          </a:p>
          <a:p>
            <a:endParaRPr lang="nl-NL" sz="1400" dirty="0"/>
          </a:p>
          <a:p>
            <a:r>
              <a:rPr lang="nl-NL" sz="1400" dirty="0"/>
              <a:t>Toets rechtbank: Wordt een uitvoerder benoemd?</a:t>
            </a: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400" dirty="0"/>
              <a:t>Het oordeel van het LKB is een (niet-bindend) advies aan de kantonrechter</a:t>
            </a:r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400" dirty="0"/>
              <a:t>Mogelijke scenario’s:</a:t>
            </a:r>
          </a:p>
          <a:p>
            <a:pPr marL="457200" indent="-457200">
              <a:buAutoNum type="arabicPeriod"/>
            </a:pPr>
            <a:r>
              <a:rPr lang="nl-NL" sz="1400" dirty="0"/>
              <a:t>Een uitvoerder voldoet aan de kwaliteitseisen en is volgens het LKB benoembaar, maar wordt door de kantonrechter niet benoemd (bijv. wegens twijfels aan de geschiktheid)</a:t>
            </a:r>
          </a:p>
          <a:p>
            <a:pPr marL="457200" indent="-457200">
              <a:buAutoNum type="arabicPeriod"/>
            </a:pPr>
            <a:r>
              <a:rPr lang="nl-NL" sz="1400" dirty="0"/>
              <a:t>Een uitvoerder voldoet niet aan de kwaliteitseisen en is volgens het LKB niet benoembaar, maar wordt door de kantonrechter toch benoemd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8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4000" y="1906588"/>
            <a:ext cx="6096000" cy="586307"/>
          </a:xfrm>
        </p:spPr>
        <p:txBody>
          <a:bodyPr/>
          <a:lstStyle/>
          <a:p>
            <a:r>
              <a:rPr lang="nl-NL" dirty="0"/>
              <a:t>Aantal mentoren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2348881"/>
            <a:ext cx="6096000" cy="4186858"/>
          </a:xfrm>
        </p:spPr>
        <p:txBody>
          <a:bodyPr/>
          <a:lstStyle/>
          <a:p>
            <a:endParaRPr lang="nl-NL" sz="1400" dirty="0"/>
          </a:p>
          <a:p>
            <a:endParaRPr lang="nl-NL" sz="1400" dirty="0"/>
          </a:p>
          <a:p>
            <a:r>
              <a:rPr lang="nl-NL" sz="1400" dirty="0"/>
              <a:t>Alle professionele uitvoerders worden geregistreerd op de landelijke lijst</a:t>
            </a:r>
          </a:p>
          <a:p>
            <a:endParaRPr lang="nl-NL" sz="1400" dirty="0"/>
          </a:p>
          <a:p>
            <a:r>
              <a:rPr lang="nl-NL" sz="1400" dirty="0"/>
              <a:t>2.350 actieve uitvoerders</a:t>
            </a:r>
          </a:p>
          <a:p>
            <a:endParaRPr lang="nl-NL" sz="1400" dirty="0"/>
          </a:p>
          <a:p>
            <a:r>
              <a:rPr lang="nl-NL" sz="1400" dirty="0"/>
              <a:t>35% hiervan voldoet (enkel/tevens) aan de kwaliteitseisen voor een mentor</a:t>
            </a:r>
          </a:p>
          <a:p>
            <a:endParaRPr lang="nl-NL" sz="1400" dirty="0"/>
          </a:p>
          <a:p>
            <a:r>
              <a:rPr lang="nl-NL" sz="1400" dirty="0"/>
              <a:t>75% van de mentoren heeft een eenmanszaak/maatschap/vof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5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24000" y="2924943"/>
            <a:ext cx="6096000" cy="3610795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20 mei 2022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Landelijk Kwaliteitsbureau CBM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CA5A0-4B1D-4A14-8811-788AE825D559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3143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VSYSTEMID" val="{1AB53534-61E9-4B94-8B2B-487D995ECC50}"/>
  <p:tag name="PVLCID" val="1043"/>
  <p:tag name="PVDATE" val="2 &lt;Month10&gt; 2018"/>
  <p:tag name="PVINSERTDATE" val="Yes"/>
  <p:tag name="PVINSERTSLIDENUMBER" val="Yes"/>
  <p:tag name="PVLOGOID" val="0"/>
  <p:tag name="PVLOGOVERSION" val="1"/>
  <p:tag name="PVTITLEOTHERPAGES" val="Landelijk Kwaliteitsbureau CBM"/>
  <p:tag name="PVTEMPLATE" val="Plato"/>
  <p:tag name="PVTEMPLATEVERSION" val="2"/>
</p:tagLst>
</file>

<file path=ppt/theme/theme1.xml><?xml version="1.0" encoding="utf-8"?>
<a:theme xmlns:a="http://schemas.openxmlformats.org/drawingml/2006/main" name="Plato">
  <a:themeElements>
    <a:clrScheme name="Standaardontwerp 1">
      <a:dk1>
        <a:srgbClr val="000000"/>
      </a:dk1>
      <a:lt1>
        <a:srgbClr val="FFFFFF"/>
      </a:lt1>
      <a:dk2>
        <a:srgbClr val="A50061"/>
      </a:dk2>
      <a:lt2>
        <a:srgbClr val="7F7F7F"/>
      </a:lt2>
      <a:accent1>
        <a:srgbClr val="680F48"/>
      </a:accent1>
      <a:accent2>
        <a:srgbClr val="CCCCCC"/>
      </a:accent2>
      <a:accent3>
        <a:srgbClr val="FFFFFF"/>
      </a:accent3>
      <a:accent4>
        <a:srgbClr val="000000"/>
      </a:accent4>
      <a:accent5>
        <a:srgbClr val="B9AAB1"/>
      </a:accent5>
      <a:accent6>
        <a:srgbClr val="B9B9B9"/>
      </a:accent6>
      <a:hlink>
        <a:srgbClr val="9C6186"/>
      </a:hlink>
      <a:folHlink>
        <a:srgbClr val="B4CAD2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A50061"/>
        </a:dk2>
        <a:lt2>
          <a:srgbClr val="7F7F7F"/>
        </a:lt2>
        <a:accent1>
          <a:srgbClr val="680F48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B9AAB1"/>
        </a:accent5>
        <a:accent6>
          <a:srgbClr val="B9B9B9"/>
        </a:accent6>
        <a:hlink>
          <a:srgbClr val="9C6186"/>
        </a:hlink>
        <a:folHlink>
          <a:srgbClr val="B4CAD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to.potx" id="{6C146796-4991-4798-97BD-3B32C6952F37}" vid="{1CB34CED-D2D7-48CB-9928-0F686C70BD8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Plato</Template>
  <TotalTime>311</TotalTime>
  <Words>326</Words>
  <Application>Microsoft Office PowerPoint</Application>
  <PresentationFormat>Diavoorstelling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Plato</vt:lpstr>
      <vt:lpstr>Landelijk Kwaliteitsbureau CBM</vt:lpstr>
      <vt:lpstr>Nadere kennismaking LKB</vt:lpstr>
      <vt:lpstr>Nadere kennismaking LKB (vervolg)</vt:lpstr>
      <vt:lpstr>Verhouding LKB en rechtbanken</vt:lpstr>
      <vt:lpstr>Aantal mentoren</vt:lpstr>
      <vt:lpstr>Vragen?</vt:lpstr>
    </vt:vector>
  </TitlesOfParts>
  <Company>de Rechtspraak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Landelijk Kwaliteitsbureau CBM</dc:title>
  <dc:creator>Strik, C. (Rechtbank Oost-Brabant)</dc:creator>
  <cp:lastModifiedBy>Strik, C. (Rechtbank Oost-Brabant)</cp:lastModifiedBy>
  <cp:revision>12</cp:revision>
  <cp:lastPrinted>2022-05-03T12:49:51Z</cp:lastPrinted>
  <dcterms:created xsi:type="dcterms:W3CDTF">2018-09-12T10:19:40Z</dcterms:created>
  <dcterms:modified xsi:type="dcterms:W3CDTF">2022-05-03T12:56:19Z</dcterms:modified>
</cp:coreProperties>
</file>