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8"/>
  </p:notesMasterIdLst>
  <p:handoutMasterIdLst>
    <p:handoutMasterId r:id="rId29"/>
  </p:handoutMasterIdLst>
  <p:sldIdLst>
    <p:sldId id="267" r:id="rId5"/>
    <p:sldId id="467" r:id="rId6"/>
    <p:sldId id="486" r:id="rId7"/>
    <p:sldId id="470" r:id="rId8"/>
    <p:sldId id="471" r:id="rId9"/>
    <p:sldId id="472" r:id="rId10"/>
    <p:sldId id="473" r:id="rId11"/>
    <p:sldId id="306" r:id="rId12"/>
    <p:sldId id="307" r:id="rId13"/>
    <p:sldId id="487" r:id="rId14"/>
    <p:sldId id="488" r:id="rId15"/>
    <p:sldId id="489" r:id="rId16"/>
    <p:sldId id="490" r:id="rId17"/>
    <p:sldId id="491" r:id="rId18"/>
    <p:sldId id="492" r:id="rId19"/>
    <p:sldId id="493" r:id="rId20"/>
    <p:sldId id="494" r:id="rId21"/>
    <p:sldId id="495" r:id="rId22"/>
    <p:sldId id="496" r:id="rId23"/>
    <p:sldId id="497" r:id="rId24"/>
    <p:sldId id="484" r:id="rId25"/>
    <p:sldId id="485" r:id="rId26"/>
    <p:sldId id="498" r:id="rId27"/>
  </p:sldIdLst>
  <p:sldSz cx="12192000" cy="6858000"/>
  <p:notesSz cx="6805613" cy="9944100"/>
  <p:custDataLst>
    <p:tags r:id="rId30"/>
  </p:custDataLst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 userDrawn="1">
          <p15:clr>
            <a:srgbClr val="A4A3A4"/>
          </p15:clr>
        </p15:guide>
        <p15:guide id="2" pos="214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F7F8"/>
    <a:srgbClr val="AA0061"/>
    <a:srgbClr val="151F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5" autoAdjust="0"/>
    <p:restoredTop sz="94660"/>
  </p:normalViewPr>
  <p:slideViewPr>
    <p:cSldViewPr showGuides="1">
      <p:cViewPr varScale="1">
        <p:scale>
          <a:sx n="112" d="100"/>
          <a:sy n="112" d="100"/>
        </p:scale>
        <p:origin x="594" y="10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109" d="100"/>
          <a:sy n="109" d="100"/>
        </p:scale>
        <p:origin x="4128" y="84"/>
      </p:cViewPr>
      <p:guideLst>
        <p:guide orient="horz" pos="3132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tags" Target="tags/tag1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2" name="sHeader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754604" y="390168"/>
            <a:ext cx="5293255" cy="195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nl-NL"/>
          </a:p>
        </p:txBody>
      </p:sp>
      <p:sp>
        <p:nvSpPr>
          <p:cNvPr id="14343" name="sDateTime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1466673" y="9357122"/>
            <a:ext cx="4222001" cy="195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100">
                <a:latin typeface="Times New Roman" panose="02020603050405020304" pitchFamily="18" charset="0"/>
              </a:defRPr>
            </a:lvl1pPr>
          </a:lstStyle>
          <a:p>
            <a:endParaRPr lang="nl-NL"/>
          </a:p>
        </p:txBody>
      </p:sp>
      <p:sp>
        <p:nvSpPr>
          <p:cNvPr id="14346" name="sFooter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466674" y="9162039"/>
            <a:ext cx="4578035" cy="195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100">
                <a:latin typeface="Times New Roman" panose="02020603050405020304" pitchFamily="18" charset="0"/>
              </a:defRPr>
            </a:lvl1pPr>
          </a:lstStyle>
          <a:p>
            <a:endParaRPr/>
          </a:p>
        </p:txBody>
      </p:sp>
      <p:sp>
        <p:nvSpPr>
          <p:cNvPr id="14347" name="sSlideNumber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88674" y="9357122"/>
            <a:ext cx="357609" cy="195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latin typeface="Times New Roman" panose="02020603050405020304" pitchFamily="18" charset="0"/>
              </a:defRPr>
            </a:lvl1pPr>
          </a:lstStyle>
          <a:p>
            <a:fld id="{134842F0-DD3C-48A7-8DBA-F768B86F18AD}" type="slidenum">
              <a:rPr lang="nl-NL"/>
              <a:t>‹nr.›</a:t>
            </a:fld>
            <a:endParaRPr lang="nl-NL"/>
          </a:p>
        </p:txBody>
      </p:sp>
      <p:sp>
        <p:nvSpPr>
          <p:cNvPr id="14348" name="sFooterHeading"/>
          <p:cNvSpPr txBox="1">
            <a:spLocks noChangeArrowheads="1"/>
          </p:cNvSpPr>
          <p:nvPr/>
        </p:nvSpPr>
        <p:spPr bwMode="auto">
          <a:xfrm>
            <a:off x="753028" y="9162039"/>
            <a:ext cx="713645" cy="195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36000" rIns="180000" bIns="0"/>
          <a:lstStyle/>
          <a:p>
            <a:pPr algn="r">
              <a:spcBef>
                <a:spcPct val="50000"/>
              </a:spcBef>
            </a:pPr>
            <a:r>
              <a:rPr lang="nl-NL" sz="800"/>
              <a:t>Titel</a:t>
            </a:r>
          </a:p>
        </p:txBody>
      </p:sp>
      <p:sp>
        <p:nvSpPr>
          <p:cNvPr id="14349" name="sDateTimeHeading"/>
          <p:cNvSpPr txBox="1">
            <a:spLocks noChangeArrowheads="1"/>
          </p:cNvSpPr>
          <p:nvPr/>
        </p:nvSpPr>
        <p:spPr bwMode="auto">
          <a:xfrm>
            <a:off x="753028" y="9357122"/>
            <a:ext cx="713645" cy="195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36000" rIns="180000" bIns="0"/>
          <a:lstStyle/>
          <a:p>
            <a:pPr algn="r">
              <a:spcBef>
                <a:spcPct val="50000"/>
              </a:spcBef>
            </a:pPr>
            <a:r>
              <a:rPr lang="nl-NL" sz="800"/>
              <a:t>Datum</a:t>
            </a:r>
          </a:p>
        </p:txBody>
      </p:sp>
    </p:spTree>
    <p:extLst>
      <p:ext uri="{BB962C8B-B14F-4D97-AF65-F5344CB8AC3E}">
        <p14:creationId xmlns:p14="http://schemas.microsoft.com/office/powerpoint/2010/main" val="1588864000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500063" y="744538"/>
            <a:ext cx="5799137" cy="32623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53028" y="5521048"/>
            <a:ext cx="5293255" cy="3366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</a:p>
        </p:txBody>
      </p:sp>
      <p:sp>
        <p:nvSpPr>
          <p:cNvPr id="8200" name="sHeader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754604" y="390168"/>
            <a:ext cx="5293255" cy="195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nl-NL"/>
          </a:p>
        </p:txBody>
      </p:sp>
      <p:sp>
        <p:nvSpPr>
          <p:cNvPr id="8201" name="sDateTime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1466673" y="9357122"/>
            <a:ext cx="4222001" cy="195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100">
                <a:latin typeface="Times New Roman" panose="02020603050405020304" pitchFamily="18" charset="0"/>
              </a:defRPr>
            </a:lvl1pPr>
          </a:lstStyle>
          <a:p>
            <a:endParaRPr lang="nl-NL"/>
          </a:p>
        </p:txBody>
      </p:sp>
      <p:sp>
        <p:nvSpPr>
          <p:cNvPr id="8206" name="sFooter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466674" y="9162039"/>
            <a:ext cx="4578035" cy="195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100">
                <a:latin typeface="Times New Roman" panose="02020603050405020304" pitchFamily="18" charset="0"/>
              </a:defRPr>
            </a:lvl1pPr>
          </a:lstStyle>
          <a:p>
            <a:endParaRPr/>
          </a:p>
        </p:txBody>
      </p:sp>
      <p:sp>
        <p:nvSpPr>
          <p:cNvPr id="8207" name="sSlideNumber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88674" y="9357122"/>
            <a:ext cx="357609" cy="195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latin typeface="Times New Roman" panose="02020603050405020304" pitchFamily="18" charset="0"/>
              </a:defRPr>
            </a:lvl1pPr>
          </a:lstStyle>
          <a:p>
            <a:fld id="{9217191A-7873-4CC0-83D8-025C0A3292C7}" type="slidenum">
              <a:rPr lang="nl-NL"/>
              <a:t>‹nr.›</a:t>
            </a:fld>
            <a:endParaRPr lang="nl-NL"/>
          </a:p>
        </p:txBody>
      </p:sp>
      <p:sp>
        <p:nvSpPr>
          <p:cNvPr id="8208" name="sFooterHeading"/>
          <p:cNvSpPr txBox="1">
            <a:spLocks noChangeArrowheads="1"/>
          </p:cNvSpPr>
          <p:nvPr/>
        </p:nvSpPr>
        <p:spPr bwMode="auto">
          <a:xfrm>
            <a:off x="753028" y="9162039"/>
            <a:ext cx="713645" cy="195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36000" rIns="180000" bIns="0"/>
          <a:lstStyle/>
          <a:p>
            <a:pPr algn="r">
              <a:spcBef>
                <a:spcPct val="50000"/>
              </a:spcBef>
            </a:pPr>
            <a:r>
              <a:rPr lang="nl-NL" sz="800"/>
              <a:t>Titel</a:t>
            </a:r>
          </a:p>
        </p:txBody>
      </p:sp>
      <p:sp>
        <p:nvSpPr>
          <p:cNvPr id="8209" name="sDateTimeHeading"/>
          <p:cNvSpPr txBox="1">
            <a:spLocks noChangeArrowheads="1"/>
          </p:cNvSpPr>
          <p:nvPr/>
        </p:nvSpPr>
        <p:spPr bwMode="auto">
          <a:xfrm>
            <a:off x="753028" y="9357122"/>
            <a:ext cx="713645" cy="195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36000" rIns="180000" bIns="0"/>
          <a:lstStyle/>
          <a:p>
            <a:pPr algn="r">
              <a:spcBef>
                <a:spcPct val="50000"/>
              </a:spcBef>
            </a:pPr>
            <a:r>
              <a:rPr lang="nl-NL" sz="800"/>
              <a:t>Datum</a:t>
            </a:r>
          </a:p>
        </p:txBody>
      </p:sp>
    </p:spTree>
    <p:extLst>
      <p:ext uri="{BB962C8B-B14F-4D97-AF65-F5344CB8AC3E}">
        <p14:creationId xmlns:p14="http://schemas.microsoft.com/office/powerpoint/2010/main" val="4150625368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179388" indent="-179388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360363" indent="-180975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539750" indent="-179388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720725" indent="-180975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900113" indent="-179388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500063" y="744538"/>
            <a:ext cx="5799137" cy="3262312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023300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500063" y="744538"/>
            <a:ext cx="5799137" cy="3262312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15180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500063" y="744538"/>
            <a:ext cx="5799137" cy="3262312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879315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500063" y="744538"/>
            <a:ext cx="5799137" cy="3262312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790F54-A9C0-7C44-93C1-99EEF30D8D3B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462661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gras, buiten, lucht, persoon&#10;&#10;Automatisch gegenereerde beschrijving">
            <a:extLst>
              <a:ext uri="{FF2B5EF4-FFF2-40B4-BE49-F238E27FC236}">
                <a16:creationId xmlns:a16="http://schemas.microsoft.com/office/drawing/2014/main" id="{81C1FE89-70C8-40F3-A0CB-0A562D9B56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520" y="0"/>
            <a:ext cx="6888480" cy="6858000"/>
          </a:xfrm>
          <a:prstGeom prst="rect">
            <a:avLst/>
          </a:prstGeom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64001" y="828000"/>
            <a:ext cx="4140000" cy="1315745"/>
          </a:xfrm>
        </p:spPr>
        <p:txBody>
          <a:bodyPr>
            <a:noAutofit/>
          </a:bodyPr>
          <a:lstStyle>
            <a:lvl1pPr>
              <a:defRPr sz="3000">
                <a:solidFill>
                  <a:srgbClr val="151F6D"/>
                </a:solidFill>
              </a:defRPr>
            </a:lvl1pPr>
          </a:lstStyle>
          <a:p>
            <a:pPr lvl="0"/>
            <a:r>
              <a:rPr lang="nl-NL" noProof="0"/>
              <a:t>Klik om stijl te bewerken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64000" y="2132856"/>
            <a:ext cx="4140000" cy="877163"/>
          </a:xfrm>
        </p:spPr>
        <p:txBody>
          <a:bodyPr>
            <a:noAutofit/>
          </a:bodyPr>
          <a:lstStyle>
            <a:lvl1pPr marL="0" indent="0">
              <a:lnSpc>
                <a:spcPct val="95000"/>
              </a:lnSpc>
              <a:buFont typeface="Arial" pitchFamily="34" charset="0"/>
              <a:buNone/>
              <a:defRPr sz="3000">
                <a:solidFill>
                  <a:srgbClr val="151F6D"/>
                </a:solidFill>
              </a:defRPr>
            </a:lvl1pPr>
          </a:lstStyle>
          <a:p>
            <a:pPr lvl="0"/>
            <a:r>
              <a:rPr lang="nl-NL" noProof="0"/>
              <a:t>Klikken om de ondertitelstijl van het model te bewerken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A89C7FC-893A-4C50-9A52-37B87BBF405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64000" y="3312000"/>
            <a:ext cx="4140000" cy="525462"/>
          </a:xfrm>
        </p:spPr>
        <p:txBody>
          <a:bodyPr/>
          <a:lstStyle>
            <a:lvl1pPr>
              <a:defRPr>
                <a:solidFill>
                  <a:srgbClr val="151F6D"/>
                </a:solidFill>
              </a:defRPr>
            </a:lvl1pPr>
          </a:lstStyle>
          <a:p>
            <a:pPr lvl="0"/>
            <a:r>
              <a:rPr lang="en-US"/>
              <a:t>Naam Achternaam – dag/maand/jaar</a:t>
            </a:r>
            <a:endParaRPr lang="nl-NL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17B4058-C10D-4838-83C3-FB5FE3CAE205}"/>
              </a:ext>
            </a:extLst>
          </p:cNvPr>
          <p:cNvSpPr/>
          <p:nvPr userDrawn="1"/>
        </p:nvSpPr>
        <p:spPr>
          <a:xfrm>
            <a:off x="11425200" y="0"/>
            <a:ext cx="766800" cy="6858000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extBox 1">
            <a:extLst>
              <a:ext uri="{FF2B5EF4-FFF2-40B4-BE49-F238E27FC236}">
                <a16:creationId xmlns:a16="http://schemas.microsoft.com/office/drawing/2014/main" id="{EB52A6E1-0A66-498E-8165-362EA984EE3F}"/>
              </a:ext>
            </a:extLst>
          </p:cNvPr>
          <p:cNvSpPr txBox="1"/>
          <p:nvPr userDrawn="1"/>
        </p:nvSpPr>
        <p:spPr>
          <a:xfrm rot="16200000">
            <a:off x="9986400" y="4518000"/>
            <a:ext cx="3672000" cy="32400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 l="931" t="4444" r="931" b="4444"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nl-NL" sz="250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4100" name="Rectangle 5"/>
          <p:cNvSpPr>
            <a:spLocks noGrp="1"/>
          </p:cNvSpPr>
          <p:nvPr>
            <p:ph type="ftr" sz="quarter" idx="3"/>
          </p:nvPr>
        </p:nvSpPr>
        <p:spPr/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050" b="0"/>
            </a:lvl1pPr>
          </a:lstStyle>
          <a:p>
            <a:endParaRPr/>
          </a:p>
        </p:txBody>
      </p:sp>
      <p:sp>
        <p:nvSpPr>
          <p:cNvPr id="4101" name="Rectangle 6"/>
          <p:cNvSpPr>
            <a:spLocks noGrp="1"/>
          </p:cNvSpPr>
          <p:nvPr>
            <p:ph type="sldNum" sz="quarter" idx="4"/>
          </p:nvPr>
        </p:nvSpPr>
        <p:spPr/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 sz="1050" b="0"/>
            </a:lvl1pPr>
          </a:lstStyle>
          <a:p>
            <a:r>
              <a:rPr lang="en-NL"/>
              <a:t> - </a:t>
            </a:r>
            <a:fld id="{550B3124-143B-4538-AC37-521AC782FCA8}" type="slidenum">
              <a:rPr lang="nl-NL" smtClean="0"/>
              <a:t>‹nr.›</a:t>
            </a:fld>
            <a:endParaRPr lang="nl-NL"/>
          </a:p>
        </p:txBody>
      </p:sp>
      <p:pic>
        <p:nvPicPr>
          <p:cNvPr id="4102" name="iLogo"/>
          <p:cNvPicPr/>
          <p:nvPr/>
        </p:nvPicPr>
        <p:blipFill>
          <a:blip r:embed="rId4"/>
          <a:stretch>
            <a:fillRect/>
          </a:stretch>
        </p:blipFill>
        <p:spPr>
          <a:xfrm>
            <a:off x="705600" y="4900251"/>
            <a:ext cx="1879200" cy="1136193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ACB52831-CD8A-4624-9F48-8632FE837D4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64000" y="1692000"/>
            <a:ext cx="9912000" cy="492125"/>
          </a:xfrm>
        </p:spPr>
        <p:txBody>
          <a:bodyPr/>
          <a:lstStyle>
            <a:lvl1pPr>
              <a:lnSpc>
                <a:spcPct val="95000"/>
              </a:lnSpc>
              <a:defRPr sz="3000">
                <a:solidFill>
                  <a:schemeClr val="accent4"/>
                </a:solidFill>
              </a:defRPr>
            </a:lvl1pPr>
            <a:lvl2pPr>
              <a:lnSpc>
                <a:spcPct val="95000"/>
              </a:lnSpc>
              <a:defRPr sz="3000">
                <a:solidFill>
                  <a:schemeClr val="accent1"/>
                </a:solidFill>
              </a:defRPr>
            </a:lvl2pPr>
            <a:lvl3pPr>
              <a:lnSpc>
                <a:spcPct val="95000"/>
              </a:lnSpc>
              <a:defRPr sz="3000">
                <a:solidFill>
                  <a:schemeClr val="accent1"/>
                </a:solidFill>
              </a:defRPr>
            </a:lvl3pPr>
            <a:lvl4pPr>
              <a:lnSpc>
                <a:spcPct val="95000"/>
              </a:lnSpc>
              <a:defRPr sz="3000">
                <a:solidFill>
                  <a:schemeClr val="accent1"/>
                </a:solidFill>
              </a:defRPr>
            </a:lvl4pPr>
            <a:lvl5pPr>
              <a:lnSpc>
                <a:spcPct val="95000"/>
              </a:lnSpc>
              <a:defRPr sz="3000"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55BD1-E33C-4B1C-BC4D-68EA5626B7F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DC0B3C-E47C-4CEC-8B0F-45444201909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4B38CD-654F-413C-AC1C-123A9BA5E35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en-NL"/>
              <a:t> - </a:t>
            </a:r>
            <a:fld id="{54D72FF5-8901-4F65-8672-4BCC104D202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7418193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EC26A98-26D5-4BC0-89A7-F24200C328A9}"/>
              </a:ext>
            </a:extLst>
          </p:cNvPr>
          <p:cNvSpPr/>
          <p:nvPr userDrawn="1"/>
        </p:nvSpPr>
        <p:spPr>
          <a:xfrm>
            <a:off x="5302800" y="0"/>
            <a:ext cx="6120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4000" y="828000"/>
            <a:ext cx="3960000" cy="877163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4000" y="2772000"/>
            <a:ext cx="3960000" cy="291567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F4E165F-0E8C-4485-BB96-D6BB33C7C73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096000" y="2772000"/>
            <a:ext cx="4680000" cy="291567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C44E34D-463A-4498-8175-1642CDFA5AE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64000" y="1692000"/>
            <a:ext cx="3960000" cy="492125"/>
          </a:xfrm>
        </p:spPr>
        <p:txBody>
          <a:bodyPr/>
          <a:lstStyle>
            <a:lvl1pPr>
              <a:lnSpc>
                <a:spcPct val="95000"/>
              </a:lnSpc>
              <a:defRPr sz="3000">
                <a:solidFill>
                  <a:schemeClr val="accent6"/>
                </a:solidFill>
              </a:defRPr>
            </a:lvl1pPr>
            <a:lvl2pPr>
              <a:lnSpc>
                <a:spcPct val="95000"/>
              </a:lnSpc>
              <a:defRPr sz="3000">
                <a:solidFill>
                  <a:schemeClr val="accent1"/>
                </a:solidFill>
              </a:defRPr>
            </a:lvl2pPr>
            <a:lvl3pPr>
              <a:lnSpc>
                <a:spcPct val="95000"/>
              </a:lnSpc>
              <a:defRPr sz="3000">
                <a:solidFill>
                  <a:schemeClr val="accent1"/>
                </a:solidFill>
              </a:defRPr>
            </a:lvl3pPr>
            <a:lvl4pPr>
              <a:lnSpc>
                <a:spcPct val="95000"/>
              </a:lnSpc>
              <a:defRPr sz="3000">
                <a:solidFill>
                  <a:schemeClr val="accent1"/>
                </a:solidFill>
              </a:defRPr>
            </a:lvl4pPr>
            <a:lvl5pPr>
              <a:lnSpc>
                <a:spcPct val="95000"/>
              </a:lnSpc>
              <a:defRPr sz="3000"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11495AAB-DA64-448C-82F3-5F557F2CBE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00" y="882000"/>
            <a:ext cx="4680000" cy="623953"/>
          </a:xfrm>
        </p:spPr>
        <p:txBody>
          <a:bodyPr>
            <a:noAutofit/>
          </a:bodyPr>
          <a:lstStyle>
            <a:lvl1pPr>
              <a:lnSpc>
                <a:spcPct val="105000"/>
              </a:lnSpc>
              <a:defRPr sz="2000" b="1">
                <a:solidFill>
                  <a:srgbClr val="151F6D"/>
                </a:solidFill>
              </a:defRPr>
            </a:lvl1pPr>
            <a:lvl2pPr>
              <a:lnSpc>
                <a:spcPct val="95000"/>
              </a:lnSpc>
              <a:defRPr sz="3000">
                <a:solidFill>
                  <a:schemeClr val="accent1"/>
                </a:solidFill>
              </a:defRPr>
            </a:lvl2pPr>
            <a:lvl3pPr>
              <a:lnSpc>
                <a:spcPct val="95000"/>
              </a:lnSpc>
              <a:defRPr sz="3000">
                <a:solidFill>
                  <a:schemeClr val="accent1"/>
                </a:solidFill>
              </a:defRPr>
            </a:lvl3pPr>
            <a:lvl4pPr>
              <a:lnSpc>
                <a:spcPct val="95000"/>
              </a:lnSpc>
              <a:defRPr sz="3000">
                <a:solidFill>
                  <a:schemeClr val="accent1"/>
                </a:solidFill>
              </a:defRPr>
            </a:lvl4pPr>
            <a:lvl5pPr>
              <a:lnSpc>
                <a:spcPct val="95000"/>
              </a:lnSpc>
              <a:defRPr sz="3000"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5F2C2FEE-A089-4775-9943-E27B33E1A87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094800" y="1519200"/>
            <a:ext cx="4680000" cy="623953"/>
          </a:xfrm>
        </p:spPr>
        <p:txBody>
          <a:bodyPr>
            <a:noAutofit/>
          </a:bodyPr>
          <a:lstStyle>
            <a:lvl1pPr>
              <a:lnSpc>
                <a:spcPct val="105000"/>
              </a:lnSpc>
              <a:defRPr sz="2000" b="0">
                <a:solidFill>
                  <a:srgbClr val="151F6D"/>
                </a:solidFill>
              </a:defRPr>
            </a:lvl1pPr>
            <a:lvl2pPr>
              <a:lnSpc>
                <a:spcPct val="95000"/>
              </a:lnSpc>
              <a:defRPr sz="3000">
                <a:solidFill>
                  <a:schemeClr val="accent1"/>
                </a:solidFill>
              </a:defRPr>
            </a:lvl2pPr>
            <a:lvl3pPr>
              <a:lnSpc>
                <a:spcPct val="95000"/>
              </a:lnSpc>
              <a:defRPr sz="3000">
                <a:solidFill>
                  <a:schemeClr val="accent1"/>
                </a:solidFill>
              </a:defRPr>
            </a:lvl3pPr>
            <a:lvl4pPr>
              <a:lnSpc>
                <a:spcPct val="95000"/>
              </a:lnSpc>
              <a:defRPr sz="3000">
                <a:solidFill>
                  <a:schemeClr val="accent1"/>
                </a:solidFill>
              </a:defRPr>
            </a:lvl4pPr>
            <a:lvl5pPr>
              <a:lnSpc>
                <a:spcPct val="95000"/>
              </a:lnSpc>
              <a:defRPr sz="3000"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D335FE-920D-476A-9EE2-AE0A880F545A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CFED8F-1810-48AF-9BE2-505E79CE1283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80FF14-135B-4790-BE70-D6A783BF8A8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r>
              <a:rPr lang="en-NL"/>
              <a:t> - </a:t>
            </a:r>
            <a:fld id="{54D72FF5-8901-4F65-8672-4BCC104D202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7018077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4000" y="828000"/>
            <a:ext cx="9912000" cy="8771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4000" y="2772000"/>
            <a:ext cx="4680000" cy="291567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F4E165F-0E8C-4485-BB96-D6BB33C7C73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096000" y="2772000"/>
            <a:ext cx="4680000" cy="291567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C44E34D-463A-4498-8175-1642CDFA5AE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64000" y="1692000"/>
            <a:ext cx="9912000" cy="492125"/>
          </a:xfrm>
        </p:spPr>
        <p:txBody>
          <a:bodyPr/>
          <a:lstStyle>
            <a:lvl1pPr>
              <a:lnSpc>
                <a:spcPct val="95000"/>
              </a:lnSpc>
              <a:defRPr sz="3000">
                <a:solidFill>
                  <a:schemeClr val="accent4"/>
                </a:solidFill>
              </a:defRPr>
            </a:lvl1pPr>
            <a:lvl2pPr>
              <a:lnSpc>
                <a:spcPct val="95000"/>
              </a:lnSpc>
              <a:defRPr sz="3000">
                <a:solidFill>
                  <a:schemeClr val="accent1"/>
                </a:solidFill>
              </a:defRPr>
            </a:lvl2pPr>
            <a:lvl3pPr>
              <a:lnSpc>
                <a:spcPct val="95000"/>
              </a:lnSpc>
              <a:defRPr sz="3000">
                <a:solidFill>
                  <a:schemeClr val="accent1"/>
                </a:solidFill>
              </a:defRPr>
            </a:lvl3pPr>
            <a:lvl4pPr>
              <a:lnSpc>
                <a:spcPct val="95000"/>
              </a:lnSpc>
              <a:defRPr sz="3000">
                <a:solidFill>
                  <a:schemeClr val="accent1"/>
                </a:solidFill>
              </a:defRPr>
            </a:lvl4pPr>
            <a:lvl5pPr>
              <a:lnSpc>
                <a:spcPct val="95000"/>
              </a:lnSpc>
              <a:defRPr sz="3000"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14C723-AB9F-477F-A685-7C9918A43324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C8797B-B2F0-4B5C-8DFD-811479452A5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CF7D60-895C-4E27-A85D-00FAE809227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en-NL"/>
              <a:t> - </a:t>
            </a:r>
            <a:fld id="{54D72FF5-8901-4F65-8672-4BCC104D202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9722357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oud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 descr="Afbeelding met gras, buiten, lucht, persoon&#10;&#10;Automatisch gegenereerde beschrijving">
            <a:extLst>
              <a:ext uri="{FF2B5EF4-FFF2-40B4-BE49-F238E27FC236}">
                <a16:creationId xmlns:a16="http://schemas.microsoft.com/office/drawing/2014/main" id="{B4074741-8B99-485C-BFF3-15021425DB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520" y="0"/>
            <a:ext cx="688848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4000" y="828000"/>
            <a:ext cx="3960000" cy="877163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4000" y="2772000"/>
            <a:ext cx="3960000" cy="291567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C44E34D-463A-4498-8175-1642CDFA5AE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64000" y="1692000"/>
            <a:ext cx="3960000" cy="492125"/>
          </a:xfrm>
        </p:spPr>
        <p:txBody>
          <a:bodyPr/>
          <a:lstStyle>
            <a:lvl1pPr>
              <a:lnSpc>
                <a:spcPct val="95000"/>
              </a:lnSpc>
              <a:defRPr sz="3000">
                <a:solidFill>
                  <a:schemeClr val="accent5"/>
                </a:solidFill>
              </a:defRPr>
            </a:lvl1pPr>
            <a:lvl2pPr>
              <a:lnSpc>
                <a:spcPct val="95000"/>
              </a:lnSpc>
              <a:defRPr sz="3000">
                <a:solidFill>
                  <a:schemeClr val="accent1"/>
                </a:solidFill>
              </a:defRPr>
            </a:lvl2pPr>
            <a:lvl3pPr>
              <a:lnSpc>
                <a:spcPct val="95000"/>
              </a:lnSpc>
              <a:defRPr sz="3000">
                <a:solidFill>
                  <a:schemeClr val="accent1"/>
                </a:solidFill>
              </a:defRPr>
            </a:lvl3pPr>
            <a:lvl4pPr>
              <a:lnSpc>
                <a:spcPct val="95000"/>
              </a:lnSpc>
              <a:defRPr sz="3000">
                <a:solidFill>
                  <a:schemeClr val="accent1"/>
                </a:solidFill>
              </a:defRPr>
            </a:lvl4pPr>
            <a:lvl5pPr>
              <a:lnSpc>
                <a:spcPct val="95000"/>
              </a:lnSpc>
              <a:defRPr sz="3000"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D332BD-1E12-4C25-8637-9EEF8E832EB5}"/>
              </a:ext>
            </a:extLst>
          </p:cNvPr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A32CAD-C373-474D-90FD-01A8CB411985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B2EEAD-22C2-47BC-9D85-D9C1AEC0E34F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r>
              <a:rPr lang="en-NL"/>
              <a:t> - </a:t>
            </a:r>
            <a:fld id="{54D72FF5-8901-4F65-8672-4BCC104D202A}" type="slidenum">
              <a:rPr lang="nl-NL" smtClean="0"/>
              <a:t>‹nr.›</a:t>
            </a:fld>
            <a:endParaRPr lang="nl-NL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46C9BD43-F3FB-49C5-818C-7B6ED847DAAA}"/>
              </a:ext>
            </a:extLst>
          </p:cNvPr>
          <p:cNvSpPr/>
          <p:nvPr userDrawn="1"/>
        </p:nvSpPr>
        <p:spPr>
          <a:xfrm>
            <a:off x="11425200" y="0"/>
            <a:ext cx="766800" cy="6858000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TextBox 1">
            <a:extLst>
              <a:ext uri="{FF2B5EF4-FFF2-40B4-BE49-F238E27FC236}">
                <a16:creationId xmlns:a16="http://schemas.microsoft.com/office/drawing/2014/main" id="{A34712FB-2C87-4EE7-8337-58DD44D2E9AE}"/>
              </a:ext>
            </a:extLst>
          </p:cNvPr>
          <p:cNvSpPr txBox="1"/>
          <p:nvPr userDrawn="1"/>
        </p:nvSpPr>
        <p:spPr>
          <a:xfrm rot="16200000">
            <a:off x="9986400" y="4518000"/>
            <a:ext cx="3672000" cy="32400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 l="931" t="4444" r="931" b="4444"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nl-NL" sz="250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15" name="iLogo"/>
          <p:cNvPicPr/>
          <p:nvPr/>
        </p:nvPicPr>
        <p:blipFill>
          <a:blip r:embed="rId4"/>
          <a:stretch>
            <a:fillRect/>
          </a:stretch>
        </p:blipFill>
        <p:spPr>
          <a:xfrm>
            <a:off x="716400" y="5925600"/>
            <a:ext cx="1260000" cy="761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8996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32720E2-6AFE-43FE-8458-A1821AADF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8659CF-26D5-49E5-A593-76C14E83B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30B3C7-277B-48BD-8F87-1E55E9AAB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NL"/>
              <a:t> - </a:t>
            </a:r>
            <a:fld id="{54D72FF5-8901-4F65-8672-4BCC104D202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5032785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1DFD43-6A2E-A04F-BE85-2D0394D58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30FD07-C628-BA46-B5FD-2863F07AFE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48665BB-9481-5142-AFDB-3DFF08FB4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88BB5-946D-2544-B7F9-EA0023E1C398}" type="datetimeFigureOut">
              <a:rPr lang="nl-NL" smtClean="0"/>
              <a:t>9-4-2024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5062181-BDA5-984B-AF92-A4E97AFD2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26D8E35-0259-A844-8609-912F5C5D0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94B6C-6017-1945-A402-DD922656FBB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7670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64000" y="828000"/>
            <a:ext cx="9910800" cy="87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nl-NL"/>
              <a:t>Klik om het opmaakprofiel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64000" y="2772000"/>
            <a:ext cx="9910800" cy="2915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nl-NL" noProof="0"/>
              <a:t>Klik om de opmaakprofielen van de modeltekst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  <a:p>
            <a:pPr lvl="5"/>
            <a:r>
              <a:rPr lang="nl-NL" noProof="0"/>
              <a:t>Zesde niveau</a:t>
            </a:r>
          </a:p>
          <a:p>
            <a:pPr lvl="6"/>
            <a:r>
              <a:rPr lang="nl-NL" noProof="0"/>
              <a:t>Zevende niveau</a:t>
            </a:r>
          </a:p>
          <a:p>
            <a:pPr lvl="7"/>
            <a:r>
              <a:rPr lang="nl-NL" noProof="0"/>
              <a:t>Achtste niveau</a:t>
            </a:r>
          </a:p>
          <a:p>
            <a:pPr lvl="8"/>
            <a:r>
              <a:rPr lang="nl-NL" noProof="0"/>
              <a:t>Negende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232000" y="6570000"/>
            <a:ext cx="2340000" cy="161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050" b="0"/>
            </a:lvl1pPr>
          </a:lstStyle>
          <a:p>
            <a:endParaRPr lang="nl-N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29660" y="6390000"/>
            <a:ext cx="2342340" cy="160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050" b="0"/>
            </a:lvl1pPr>
          </a:lstStyle>
          <a:p>
            <a:endParaRPr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AC2ABF0-5952-48C5-92DF-0C504E248A27}"/>
              </a:ext>
            </a:extLst>
          </p:cNvPr>
          <p:cNvSpPr/>
          <p:nvPr userDrawn="1"/>
        </p:nvSpPr>
        <p:spPr>
          <a:xfrm>
            <a:off x="11425200" y="0"/>
            <a:ext cx="7668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93340FB-65DA-4E27-BAFC-A23F16B60F16}"/>
              </a:ext>
            </a:extLst>
          </p:cNvPr>
          <p:cNvSpPr txBox="1"/>
          <p:nvPr userDrawn="1"/>
        </p:nvSpPr>
        <p:spPr>
          <a:xfrm rot="16200000">
            <a:off x="9986400" y="4518000"/>
            <a:ext cx="3672000" cy="324000"/>
          </a:xfrm>
          <a:prstGeom prst="rect">
            <a:avLst/>
          </a:prstGeom>
          <a:blipFill dpi="0"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 l="931" t="4444" r="931" b="4444"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nl-NL" sz="250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D036CCFA-B5C5-4D44-BD9F-A3B40E4A6EB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83832" y="6390000"/>
            <a:ext cx="450000" cy="161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 sz="1050" b="0"/>
            </a:lvl1pPr>
          </a:lstStyle>
          <a:p>
            <a:r>
              <a:rPr lang="en-NL"/>
              <a:t> - </a:t>
            </a:r>
            <a:fld id="{54D72FF5-8901-4F65-8672-4BCC104D202A}" type="slidenum">
              <a:rPr lang="nl-NL" smtClean="0"/>
              <a:t>‹nr.›</a:t>
            </a:fld>
            <a:endParaRPr lang="nl-NL"/>
          </a:p>
        </p:txBody>
      </p:sp>
      <p:pic>
        <p:nvPicPr>
          <p:cNvPr id="1030" name="iLogo"/>
          <p:cNvPicPr/>
          <p:nvPr/>
        </p:nvPicPr>
        <p:blipFill>
          <a:blip r:embed="rId10"/>
          <a:stretch>
            <a:fillRect/>
          </a:stretch>
        </p:blipFill>
        <p:spPr>
          <a:xfrm>
            <a:off x="716400" y="5925600"/>
            <a:ext cx="1260000" cy="76181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7" r:id="rId3"/>
    <p:sldLayoutId id="2147483656" r:id="rId4"/>
    <p:sldLayoutId id="2147483658" r:id="rId5"/>
    <p:sldLayoutId id="2147483655" r:id="rId6"/>
    <p:sldLayoutId id="2147483659" r:id="rId7"/>
  </p:sldLayoutIdLst>
  <p:transition/>
  <p:hf hdr="0" dt="0"/>
  <p:txStyles>
    <p:titleStyle>
      <a:lvl1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000" b="1" kern="1200">
          <a:solidFill>
            <a:schemeClr val="accent4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folHlink"/>
          </a:solidFill>
          <a:latin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folHlink"/>
          </a:solidFill>
          <a:latin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folHlink"/>
          </a:solidFill>
          <a:latin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folHlink"/>
          </a:solidFill>
          <a:latin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folHlink"/>
          </a:solidFill>
          <a:latin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folHlink"/>
          </a:solidFill>
          <a:latin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folHlink"/>
          </a:solidFill>
          <a:latin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folHlink"/>
          </a:solidFill>
          <a:latin typeface="Arial" pitchFamily="34" charset="0"/>
        </a:defRPr>
      </a:lvl9pPr>
    </p:titleStyle>
    <p:bodyStyle>
      <a:lvl1pPr marL="0" indent="0"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buFont typeface="Arial" pitchFamily="34" charset="0"/>
        <a:buChar char="​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270000"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buFont typeface="Arial" pitchFamily="34" charset="0"/>
        <a:buChar char="-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10000" indent="-270000"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buFont typeface="Arial" pitchFamily="34" charset="0"/>
        <a:buChar char="-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080000" indent="-270000"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buFont typeface="Arial" pitchFamily="34" charset="0"/>
        <a:buChar char="-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350000" indent="-270000"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buFont typeface="Arial" pitchFamily="34" charset="0"/>
        <a:buChar char="-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620000" indent="-270000" algn="l" defTabSz="914400" rtl="0" eaLnBrk="1" latinLnBrk="0" hangingPunct="1">
        <a:lnSpc>
          <a:spcPct val="125000"/>
        </a:lnSpc>
        <a:spcBef>
          <a:spcPct val="0"/>
        </a:spcBef>
        <a:spcAft>
          <a:spcPct val="0"/>
        </a:spcAft>
        <a:buFont typeface="Arial" pitchFamily="34" charset="0"/>
        <a:buChar char="-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1890000" indent="-270000" algn="l" defTabSz="914400" rtl="0" eaLnBrk="1" latinLnBrk="0" hangingPunct="1">
        <a:lnSpc>
          <a:spcPct val="125000"/>
        </a:lnSpc>
        <a:spcBef>
          <a:spcPct val="0"/>
        </a:spcBef>
        <a:spcAft>
          <a:spcPct val="0"/>
        </a:spcAft>
        <a:buFont typeface="Arial" pitchFamily="34" charset="0"/>
        <a:buChar char="-"/>
        <a:defRPr sz="15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60000" indent="-270000" algn="l" defTabSz="914400" rtl="0" eaLnBrk="1" latinLnBrk="0" hangingPunct="1">
        <a:lnSpc>
          <a:spcPct val="125000"/>
        </a:lnSpc>
        <a:spcBef>
          <a:spcPct val="0"/>
        </a:spcBef>
        <a:spcAft>
          <a:spcPct val="0"/>
        </a:spcAft>
        <a:buFont typeface="Arial" pitchFamily="34" charset="0"/>
        <a:buChar char="-"/>
        <a:defRPr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430000" indent="-270000" algn="l" defTabSz="914400" rtl="0" eaLnBrk="1" latinLnBrk="0" hangingPunct="1">
        <a:lnSpc>
          <a:spcPct val="125000"/>
        </a:lnSpc>
        <a:spcBef>
          <a:spcPct val="0"/>
        </a:spcBef>
        <a:spcAft>
          <a:spcPct val="0"/>
        </a:spcAft>
        <a:buFont typeface="Arial" pitchFamily="34" charset="0"/>
        <a:buChar char="-"/>
        <a:defRPr sz="15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deeplink.rechtspraak.nl/uitspraak?id=ECLI:NL:PHR:2024:38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236B7F-3FA4-47F6-8C5D-F1810941E0C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De Wet zorg en dwang (</a:t>
            </a:r>
            <a:r>
              <a:rPr lang="nl-NL" dirty="0" err="1"/>
              <a:t>Wzd</a:t>
            </a:r>
            <a:r>
              <a:rPr lang="nl-NL" dirty="0"/>
              <a:t>) en de mentor</a:t>
            </a:r>
            <a:endParaRPr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C9C2903-5C89-4DFF-B40A-4F4DB6B259E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sSpeakerDate">
            <a:extLst>
              <a:ext uri="{FF2B5EF4-FFF2-40B4-BE49-F238E27FC236}">
                <a16:creationId xmlns:a16="http://schemas.microsoft.com/office/drawing/2014/main" id="{2F7D0617-CD65-478B-B5CD-10E9BA8978A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/>
              <a:t>Saskia Westbroek
2024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72805640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22E44A-4B58-19CA-4B18-03326A5CC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</a:t>
            </a:r>
            <a:r>
              <a:rPr lang="nl-NL" dirty="0" err="1"/>
              <a:t>Wzd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4FFFD06-9254-D25D-68B4-A14828E948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000" dirty="0"/>
              <a:t>Uitvoerder van de </a:t>
            </a:r>
            <a:r>
              <a:rPr lang="nl-NL" sz="2000" dirty="0" err="1"/>
              <a:t>Wzd</a:t>
            </a:r>
            <a:r>
              <a:rPr lang="nl-NL" sz="2000" dirty="0"/>
              <a:t> is het CIZ</a:t>
            </a:r>
          </a:p>
          <a:p>
            <a:endParaRPr lang="nl-NL" sz="2000" dirty="0"/>
          </a:p>
          <a:p>
            <a:r>
              <a:rPr lang="nl-NL" sz="2000" dirty="0" err="1"/>
              <a:t>Wzd</a:t>
            </a:r>
            <a:r>
              <a:rPr lang="nl-NL" sz="2000" dirty="0"/>
              <a:t> ziet op mensen met een psychogeriatrische aandoening of een verstandelijke beperking (let op: ook besluit gelijkgestelde aandoeningen (o.a. Korsakov))</a:t>
            </a:r>
          </a:p>
          <a:p>
            <a:endParaRPr lang="nl-NL" sz="2000" dirty="0"/>
          </a:p>
          <a:p>
            <a:r>
              <a:rPr lang="nl-NL" sz="2000" dirty="0"/>
              <a:t>Wat is onvrijwillige zorg (zorg onder dwang)? Zorg waartegen de cliënt of zijn wettelijk vertegenwoordiger zich verzet.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250938D-318D-066E-FA95-A2FC28C26A8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>
              <a:buNone/>
            </a:pPr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B11BA0A-D480-3148-010E-8D9D009A28D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58A7367-B2CC-CDC1-DAA2-A3114CCF1D0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en-NL"/>
              <a:t> - </a:t>
            </a:r>
            <a:fld id="{54D72FF5-8901-4F65-8672-4BCC104D202A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64762923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663CFC-7EDE-6F04-C12C-64D2E84FE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Wzd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BACBF9B-62C4-10FF-6D6B-29855CB06C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400" dirty="0"/>
              <a:t>* Onvrijwillige zorg mag alleen als er geen alternatieven zijn (proportionaliteit, subsidiariteit en noodzaak)</a:t>
            </a:r>
          </a:p>
          <a:p>
            <a:r>
              <a:rPr lang="nl-NL" sz="2400" dirty="0"/>
              <a:t>* De rechter komt in de </a:t>
            </a:r>
            <a:r>
              <a:rPr lang="nl-NL" sz="2400" dirty="0" err="1"/>
              <a:t>Wzd</a:t>
            </a:r>
            <a:r>
              <a:rPr lang="nl-NL" sz="2400" dirty="0"/>
              <a:t> in beeld bij gedwongen opname in een accommodatie + in de beroepsprocedure, in het geval een klacht wordt ingediend bij dwangmiddelen en maatregelen en die klacht wordt afgewezen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CB5E802-3D7E-6E33-DC2E-0A02FB3A9DD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D104EEA-77B7-69C4-27F5-267C23D4BA2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91EE7D5-8106-F33B-12DF-5DF3396884A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en-NL"/>
              <a:t> - </a:t>
            </a:r>
            <a:fld id="{54D72FF5-8901-4F65-8672-4BCC104D202A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02310254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D254BC-7B6C-8198-9857-848152C1D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Wzd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879326A-64FF-81E5-6AAE-9B81BB0769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2800" y="2184125"/>
            <a:ext cx="9912000" cy="3503545"/>
          </a:xfrm>
        </p:spPr>
        <p:txBody>
          <a:bodyPr/>
          <a:lstStyle/>
          <a:p>
            <a:r>
              <a:rPr lang="nl-NL" sz="2000" dirty="0"/>
              <a:t>Zonder de rechter en na stappenplan:</a:t>
            </a:r>
          </a:p>
          <a:p>
            <a:endParaRPr lang="nl-NL" sz="2000" dirty="0"/>
          </a:p>
          <a:p>
            <a:r>
              <a:rPr lang="nl-NL" sz="2000" dirty="0"/>
              <a:t>Toedienen vocht, voeding, medicatie</a:t>
            </a:r>
          </a:p>
          <a:p>
            <a:r>
              <a:rPr lang="nl-NL" sz="2000" dirty="0"/>
              <a:t>Medische handelingen, controles</a:t>
            </a:r>
          </a:p>
          <a:p>
            <a:r>
              <a:rPr lang="nl-NL" sz="2000" dirty="0"/>
              <a:t>Beperken bewegingsvrijheid</a:t>
            </a:r>
          </a:p>
          <a:p>
            <a:r>
              <a:rPr lang="nl-NL" sz="2000" dirty="0"/>
              <a:t>Toezicht</a:t>
            </a:r>
          </a:p>
          <a:p>
            <a:r>
              <a:rPr lang="nl-NL" sz="2000" dirty="0"/>
              <a:t>Onderzoek aan kleding/lichaam</a:t>
            </a:r>
          </a:p>
          <a:p>
            <a:r>
              <a:rPr lang="nl-NL" sz="2000" dirty="0"/>
              <a:t>Onderzoek woon/verblijfsruimte</a:t>
            </a:r>
          </a:p>
          <a:p>
            <a:r>
              <a:rPr lang="nl-NL" sz="2000" dirty="0"/>
              <a:t>Beperkingen vrijheid om leven in te richten</a:t>
            </a:r>
          </a:p>
          <a:p>
            <a:r>
              <a:rPr lang="nl-NL" sz="2000" dirty="0"/>
              <a:t>Beperken bezoek</a:t>
            </a:r>
          </a:p>
          <a:p>
            <a:r>
              <a:rPr lang="nl-NL" dirty="0"/>
              <a:t>- 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A660E0B-F546-D4BD-620C-039CD891236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CB2B7CC-31DC-559D-001E-343F2136F6A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B7E0900-675C-420D-9186-C4B3E170187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en-NL"/>
              <a:t> - </a:t>
            </a:r>
            <a:fld id="{54D72FF5-8901-4F65-8672-4BCC104D202A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24013816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BD7E9D-0AA6-9259-A607-3147880A6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Wzd</a:t>
            </a:r>
            <a:r>
              <a:rPr lang="nl-NL" dirty="0"/>
              <a:t> vertegenwoordiger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153AF66-C78C-4AC7-4067-E2CA1454CD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400" dirty="0"/>
              <a:t>* Er wordt een zorgverantwoordelijke aangewezen</a:t>
            </a:r>
          </a:p>
          <a:p>
            <a:r>
              <a:rPr lang="nl-NL" sz="2400" dirty="0"/>
              <a:t>* Er moet een zorgplan worden opgesteld met daarin de gedwongen zorg</a:t>
            </a:r>
          </a:p>
          <a:p>
            <a:r>
              <a:rPr lang="nl-NL" sz="2400" dirty="0"/>
              <a:t>* Bij wilsonbekwaamheid moet betrokkene een wettelijk vertegenwoordiger hebben</a:t>
            </a:r>
          </a:p>
          <a:p>
            <a:endParaRPr lang="nl-NL" sz="2400" dirty="0"/>
          </a:p>
          <a:p>
            <a:r>
              <a:rPr lang="nl-NL" sz="2400" dirty="0"/>
              <a:t>NB: Als iemand meerderjarig is en geen wettelijk vertegenwoordiger heeft dan moet de instelling een mentor aanvragen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859B2E2-19A0-2306-4D03-C4B8A24A343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664CDFF-9F1D-CCCD-82EE-1CDAAED1514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32C5973-4095-91F2-4671-1082C7A3637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en-NL"/>
              <a:t> - </a:t>
            </a:r>
            <a:fld id="{54D72FF5-8901-4F65-8672-4BCC104D202A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88470828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27085F-2D95-F226-B5AB-C302C53A0E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Wzd</a:t>
            </a:r>
            <a:r>
              <a:rPr lang="nl-NL" dirty="0"/>
              <a:t> vertegenwoordiger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A6C96F3-E8D9-5F29-C6AA-E4103F7C0F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400" dirty="0"/>
              <a:t>Belangrijk: Instellingen doen dit weinig. Als ze het wel doen, ontbreekt het ze vaak aan een bereidverklaring van iemand die het wil doen en die moet in de aanvraag staan. Tip: leg uw kaartjes neer bij instellingen of ga er langs en meldt dat u beschikbaar bent om als mentor op te treden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E5E218F-7DA8-FED5-3DFA-161DE84D1BF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D3DFFCC-6466-956D-BD73-AA51789EBA0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EC606AA-CAE3-09A7-7FC4-92AC745EB1F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en-NL"/>
              <a:t> - </a:t>
            </a:r>
            <a:fld id="{54D72FF5-8901-4F65-8672-4BCC104D202A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28903192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14B358-046D-B25F-A2B3-A8B572774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Wzd</a:t>
            </a:r>
            <a:r>
              <a:rPr lang="nl-NL" dirty="0"/>
              <a:t> vertegenwoordiger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44768F9-96B4-400C-5525-7ECEB4C3F5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000" dirty="0"/>
              <a:t>* De vertegenwoordiger komt alleen in beeld bij wilsonbekwaamheid</a:t>
            </a:r>
          </a:p>
          <a:p>
            <a:r>
              <a:rPr lang="nl-NL" sz="2000" dirty="0"/>
              <a:t>* Wilsonbekwaamheid moet volgens een stappenplan door een onafhankelijk ter zake kundige worden vastgesteld IN OVERLEG MET CUR/MENTOR</a:t>
            </a:r>
          </a:p>
          <a:p>
            <a:r>
              <a:rPr lang="nl-NL" sz="2000" dirty="0"/>
              <a:t>* als daar strijd over is met de curator/mentor dan beoordeelt de behandeld arts dit</a:t>
            </a:r>
          </a:p>
          <a:p>
            <a:r>
              <a:rPr lang="nl-NL" sz="2000" dirty="0"/>
              <a:t>* Als patiënt of </a:t>
            </a:r>
            <a:r>
              <a:rPr lang="nl-NL" sz="2000" dirty="0" err="1"/>
              <a:t>cur</a:t>
            </a:r>
            <a:r>
              <a:rPr lang="nl-NL" sz="2000" dirty="0"/>
              <a:t>/mentor niet mee eens dan (via CVP) klacht bij klachtencommissie</a:t>
            </a:r>
          </a:p>
          <a:p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7A42D13-F7BA-E41D-083C-2B1DD5D6BD9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CA06751-D77D-182D-A17C-0DDED643D20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E7FDAD2-F2BB-4FC9-5905-58FDC428930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en-NL"/>
              <a:t> - </a:t>
            </a:r>
            <a:fld id="{54D72FF5-8901-4F65-8672-4BCC104D202A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6659270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0E0881-A40A-6D5E-FBAA-39ECBF8D8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Wzd</a:t>
            </a:r>
            <a:r>
              <a:rPr lang="nl-NL" dirty="0"/>
              <a:t> vertegenwoordiger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41CC889-1497-5B90-504E-2CBF73D01A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2800" y="2348880"/>
            <a:ext cx="9912000" cy="3338790"/>
          </a:xfrm>
        </p:spPr>
        <p:txBody>
          <a:bodyPr/>
          <a:lstStyle/>
          <a:p>
            <a:r>
              <a:rPr lang="nl-NL" sz="1800" dirty="0"/>
              <a:t>Onvrijwillige zorg:</a:t>
            </a:r>
          </a:p>
          <a:p>
            <a:pPr>
              <a:buNone/>
            </a:pPr>
            <a:endParaRPr lang="nl-NL" sz="1800" dirty="0"/>
          </a:p>
          <a:p>
            <a:r>
              <a:rPr lang="nl-NL" sz="1800" dirty="0"/>
              <a:t>* Wilsbekwame patiënt wil niet</a:t>
            </a:r>
          </a:p>
          <a:p>
            <a:r>
              <a:rPr lang="nl-NL" sz="1800" dirty="0"/>
              <a:t>* Wilsonbekwame patiënt wil niet/mentor wil wel</a:t>
            </a:r>
          </a:p>
          <a:p>
            <a:r>
              <a:rPr lang="nl-NL" sz="1800" dirty="0"/>
              <a:t>* Wilsonbekwame patiënt wil wel/mentor wil niet</a:t>
            </a:r>
          </a:p>
          <a:p>
            <a:endParaRPr lang="nl-NL" sz="1800" dirty="0"/>
          </a:p>
          <a:p>
            <a:r>
              <a:rPr lang="nl-NL" sz="1800" dirty="0"/>
              <a:t>* Patiënt zoveel mogelijk betrekken</a:t>
            </a:r>
          </a:p>
          <a:p>
            <a:r>
              <a:rPr lang="nl-NL" sz="1800" dirty="0"/>
              <a:t>* Behandelaar moet info geven over welk gevaar/nadeel/risico</a:t>
            </a:r>
          </a:p>
          <a:p>
            <a:endParaRPr lang="nl-NL" sz="1800" dirty="0"/>
          </a:p>
          <a:p>
            <a:r>
              <a:rPr lang="nl-NL" sz="1800" dirty="0"/>
              <a:t>* Zorgverantwoordelijke beslist </a:t>
            </a:r>
            <a:r>
              <a:rPr lang="nl-NL" sz="1800" dirty="0" err="1"/>
              <a:t>mbv</a:t>
            </a:r>
            <a:r>
              <a:rPr lang="nl-NL" sz="1800" dirty="0"/>
              <a:t> stappenplan</a:t>
            </a:r>
          </a:p>
          <a:p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27A96C2-8C79-9E37-F80A-073546A4646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945CFD2-0D19-480A-BD5E-C80C0525F76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0D19E0E-D44B-A1FB-B6A1-90A3AFC33B7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en-NL"/>
              <a:t> - </a:t>
            </a:r>
            <a:fld id="{54D72FF5-8901-4F65-8672-4BCC104D202A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78127369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418C13-602A-EAD5-DDCC-968200E16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Wzd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9FFAAF9-3658-B566-FF0C-20E7F2F70A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* </a:t>
            </a:r>
            <a:r>
              <a:rPr lang="nl-NL" sz="2000" dirty="0"/>
              <a:t>Voor gedwongen opname is machtiging van rechter nodig (een RM)</a:t>
            </a:r>
          </a:p>
          <a:p>
            <a:endParaRPr lang="nl-NL" sz="2000" dirty="0"/>
          </a:p>
          <a:p>
            <a:r>
              <a:rPr lang="nl-NL" sz="2000" dirty="0"/>
              <a:t>Aanvragen door CIZ met daarbij:</a:t>
            </a:r>
          </a:p>
          <a:p>
            <a:r>
              <a:rPr lang="nl-NL" sz="2000" dirty="0"/>
              <a:t>* een indicatiebesluit, een uittreksel uit het curatele/mentor-register</a:t>
            </a:r>
          </a:p>
          <a:p>
            <a:r>
              <a:rPr lang="nl-NL" sz="2000" dirty="0"/>
              <a:t>* verklaring ter zake kundig arts (arts verstandelijk gehandicapten, </a:t>
            </a:r>
            <a:r>
              <a:rPr lang="nl-NL" sz="2000" dirty="0" err="1"/>
              <a:t>spec</a:t>
            </a:r>
            <a:r>
              <a:rPr lang="nl-NL" sz="2000" dirty="0"/>
              <a:t> ouderengeneeskunde, psychiater)</a:t>
            </a:r>
          </a:p>
          <a:p>
            <a:endParaRPr lang="nl-NL" sz="2000" dirty="0"/>
          </a:p>
          <a:p>
            <a:r>
              <a:rPr lang="nl-NL" sz="2000" dirty="0" err="1"/>
              <a:t>Wzd</a:t>
            </a:r>
            <a:r>
              <a:rPr lang="nl-NL" sz="2000" dirty="0"/>
              <a:t> functionaris wordt aangewezen</a:t>
            </a:r>
          </a:p>
          <a:p>
            <a:endParaRPr lang="nl-NL" sz="2000" dirty="0"/>
          </a:p>
          <a:p>
            <a:r>
              <a:rPr lang="nl-NL" sz="2000" dirty="0"/>
              <a:t>* Zorgplan</a:t>
            </a:r>
          </a:p>
          <a:p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6644E5B-AA20-5F0E-5492-E098E7CBF7B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320B06F-E695-D758-73DD-5CCB344539E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7B67796-CD33-E413-087E-6A021AC18A9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en-NL"/>
              <a:t> - </a:t>
            </a:r>
            <a:fld id="{54D72FF5-8901-4F65-8672-4BCC104D202A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73733128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0E988A-D79F-287E-D2F1-0D64F30CE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Wzd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B922366-C084-3682-3640-9130A06641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2800" y="2184125"/>
            <a:ext cx="9912000" cy="3503545"/>
          </a:xfrm>
        </p:spPr>
        <p:txBody>
          <a:bodyPr/>
          <a:lstStyle/>
          <a:p>
            <a:r>
              <a:rPr lang="nl-NL" sz="2000" dirty="0"/>
              <a:t>Criteria voor een RM:</a:t>
            </a:r>
          </a:p>
          <a:p>
            <a:r>
              <a:rPr lang="nl-NL" sz="2000" dirty="0"/>
              <a:t>* Gedrag als gevolg van de psychogeriatrische aandoening/verstandelijke handicap leidt tot ernstig nadeel;</a:t>
            </a:r>
          </a:p>
          <a:p>
            <a:r>
              <a:rPr lang="nl-NL" sz="2000" dirty="0"/>
              <a:t>* Opname is noodzakelijk om ernstig nadeel af te wenden;</a:t>
            </a:r>
          </a:p>
          <a:p>
            <a:r>
              <a:rPr lang="nl-NL" sz="2000" dirty="0"/>
              <a:t>* er zijn geen minder ingrijpende mogelijkheden;</a:t>
            </a:r>
          </a:p>
          <a:p>
            <a:r>
              <a:rPr lang="nl-NL" sz="2000" dirty="0"/>
              <a:t>* verzet tegen opname</a:t>
            </a:r>
          </a:p>
          <a:p>
            <a:r>
              <a:rPr lang="nl-NL" sz="2000" dirty="0"/>
              <a:t>NB: De rechter bij wie een verzoek RM aanhangig is, is bevoegd een maatregel van bewind, curatele, mentorschap uit te spreken (1:378 lid 3 BW curatele/ 1:450 lid 4 BW mentorschap/ 1:431 lid 4 BW bewind)</a:t>
            </a:r>
          </a:p>
          <a:p>
            <a:endParaRPr lang="nl-NL" sz="2000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4C76392-8B75-1D85-3EBF-02B995CEEEC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BCB4A63-C222-414F-504D-0339D2485A2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F0E096F-EFBA-C5F1-9E71-C4DD57E617C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en-NL"/>
              <a:t> - </a:t>
            </a:r>
            <a:fld id="{54D72FF5-8901-4F65-8672-4BCC104D202A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50121568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84D69A-B10D-34A8-1C48-956182DCE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Wzd</a:t>
            </a:r>
            <a:r>
              <a:rPr lang="nl-NL" dirty="0"/>
              <a:t> ernstig nadeel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C62678C-F847-25D0-EFF8-D667FD4577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000" dirty="0"/>
              <a:t>Er is een aanzienlijk risico op:</a:t>
            </a:r>
          </a:p>
          <a:p>
            <a:r>
              <a:rPr lang="nl-NL" sz="2000" dirty="0"/>
              <a:t>* Levensgevaar, ernstig letsel van cliënt of een ander;</a:t>
            </a:r>
          </a:p>
          <a:p>
            <a:r>
              <a:rPr lang="nl-NL" sz="2000" dirty="0"/>
              <a:t>* ernstige verwaarlozing;</a:t>
            </a:r>
          </a:p>
          <a:p>
            <a:r>
              <a:rPr lang="nl-NL" sz="2000" dirty="0"/>
              <a:t>* maatschappelijk ten onder gaan;</a:t>
            </a:r>
          </a:p>
          <a:p>
            <a:r>
              <a:rPr lang="nl-NL" sz="2000" dirty="0"/>
              <a:t>* agressie van anderen oproepen door gedrag;</a:t>
            </a:r>
          </a:p>
          <a:p>
            <a:r>
              <a:rPr lang="nl-NL" sz="2000" dirty="0"/>
              <a:t>* bedreiging van de veiligheid van cliënt doordat hij onder invloed staat van een ander;</a:t>
            </a:r>
          </a:p>
          <a:p>
            <a:r>
              <a:rPr lang="nl-NL" sz="2000" dirty="0"/>
              <a:t>* financiële schade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21493B8-0A6B-E165-2A95-D1A847A4BF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1EC36BD-D08C-AA87-CFE9-6F2649637A2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16B181E-1B9E-8888-BAD4-F5B14342AED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en-NL"/>
              <a:t> - </a:t>
            </a:r>
            <a:fld id="{54D72FF5-8901-4F65-8672-4BCC104D202A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04655941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530D11-C2CC-CB42-A129-36DCA6BA7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Uitgangspunten in wetten en verdragen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7337AA1-46BB-4F40-B154-520FC91ADC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000" y="1844824"/>
            <a:ext cx="9910800" cy="3842846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	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nl-NL" sz="2400" dirty="0"/>
              <a:t>Ieder mens heeft recht op o.m. vrijheid, bescherming gezinsleven, onaantastbaarheid van het lichaam (mensenrechtenverdragen)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nl-NL" sz="2400" dirty="0"/>
              <a:t>Ingrijpen in mensenrechten mag alleen bij de wet geregelde gevallen, noodzakelijk is, er geen andere mogelijkheid meer is, geen minder ingrijpende mogelijkheid meer is (proportionaliteit/subsidiariteit)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nl-NL" sz="2400" dirty="0"/>
              <a:t>Wanneer iemand wilsonbekwaam is mag een (wettelijk) vertegenwoordiger geen </a:t>
            </a:r>
            <a:r>
              <a:rPr lang="nl-NL" sz="2400" b="1" dirty="0"/>
              <a:t>hoogstpersoonlijke beslissingen </a:t>
            </a:r>
            <a:r>
              <a:rPr lang="nl-NL" sz="2400" dirty="0"/>
              <a:t>voor de wilsonbekwame nemen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433500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4BA7AE-9606-DFFB-F512-EDA3A333D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Wzd</a:t>
            </a:r>
            <a:r>
              <a:rPr lang="nl-NL" dirty="0"/>
              <a:t> spoedprocedure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143B238-F11F-72BD-78B4-1DDD645ED2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400" dirty="0"/>
              <a:t>Als er sprake is van </a:t>
            </a:r>
            <a:r>
              <a:rPr lang="nl-NL" sz="2400" u="sng" dirty="0"/>
              <a:t>onmiddellijk</a:t>
            </a:r>
            <a:r>
              <a:rPr lang="nl-NL" sz="2400" dirty="0"/>
              <a:t> dreigend ernstig nadeel</a:t>
            </a:r>
          </a:p>
          <a:p>
            <a:endParaRPr lang="nl-NL" sz="2400" dirty="0"/>
          </a:p>
          <a:p>
            <a:r>
              <a:rPr lang="nl-NL" sz="2400" dirty="0"/>
              <a:t>* Door de burgemeester kan inbewaringstelling worden bevolen (drie dagen max), als langer nodig dan</a:t>
            </a:r>
          </a:p>
          <a:p>
            <a:r>
              <a:rPr lang="nl-NL" sz="2400" dirty="0"/>
              <a:t>* aanvraag verlenging ibs door CIZ (max 6 weken)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6AE22BB-4757-887C-9B0C-267F38AF832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32579C3-39AE-3D97-1F1A-4A70BEAD4D1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24231E3-51D2-9AA5-9D54-CBCCCEDD071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en-NL"/>
              <a:t> - </a:t>
            </a:r>
            <a:fld id="{54D72FF5-8901-4F65-8672-4BCC104D202A}" type="slidenum">
              <a:rPr lang="nl-NL" smtClean="0"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97101550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F9308D49-A384-4B9B-AF6B-7F7369E50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3CB2A3E2-BE35-43F5-B52B-BB837E3B0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NL"/>
              <a:t> - </a:t>
            </a:r>
            <a:fld id="{54D72FF5-8901-4F65-8672-4BCC104D202A}" type="slidenum">
              <a:rPr lang="nl-NL" smtClean="0"/>
              <a:t>21</a:t>
            </a:fld>
            <a:endParaRPr lang="nl-NL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C271A4FA-5116-4171-BD57-E67AB234F7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217" y="0"/>
            <a:ext cx="87515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93151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82092F10-86F1-4E16-8B30-2BA58E947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FC6603D6-3B40-4F84-9743-E793C2020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NL"/>
              <a:t> - </a:t>
            </a:r>
            <a:fld id="{54D72FF5-8901-4F65-8672-4BCC104D202A}" type="slidenum">
              <a:rPr lang="nl-NL" smtClean="0"/>
              <a:t>22</a:t>
            </a:fld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7A08F80B-D7BD-476E-A136-83B1DE92E9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226" y="0"/>
            <a:ext cx="87015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773075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CF5028-E0DA-6CA7-11CF-1BFF8BC21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Conclusie PG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8265273-00F5-C0EE-C9EC-F42D9C4FA8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000" dirty="0"/>
              <a:t>Tot slot:</a:t>
            </a:r>
          </a:p>
          <a:p>
            <a:r>
              <a:rPr lang="nl-NL" sz="2000" dirty="0"/>
              <a:t>Recente conclusie van het parket bij de Hoge Raad van 12 januari 2024</a:t>
            </a:r>
          </a:p>
          <a:p>
            <a:r>
              <a:rPr lang="nl-NL" sz="2000" dirty="0">
                <a:hlinkClick r:id="rId2"/>
              </a:rPr>
              <a:t>https://deeplink.rechtspraak.nl/uitspraak?id=ECLI:NL:PHR:2024:38</a:t>
            </a:r>
            <a:endParaRPr lang="nl-NL" sz="2000" dirty="0"/>
          </a:p>
          <a:p>
            <a:endParaRPr lang="nl-NL" sz="2000" dirty="0"/>
          </a:p>
          <a:p>
            <a:pPr>
              <a:buNone/>
            </a:pPr>
            <a:endParaRPr lang="nl-NL" sz="2000" dirty="0"/>
          </a:p>
          <a:p>
            <a:r>
              <a:rPr lang="nl-NL" sz="2000" dirty="0"/>
              <a:t>Klachtprocedure </a:t>
            </a:r>
            <a:r>
              <a:rPr lang="nl-NL" sz="2000" dirty="0" err="1"/>
              <a:t>ogv</a:t>
            </a:r>
            <a:r>
              <a:rPr lang="nl-NL" sz="2000" dirty="0"/>
              <a:t> artikel 55 </a:t>
            </a:r>
            <a:r>
              <a:rPr lang="nl-NL" sz="2000" dirty="0" err="1"/>
              <a:t>Wzd</a:t>
            </a:r>
            <a:r>
              <a:rPr lang="nl-NL" sz="2000" dirty="0"/>
              <a:t>, gestart door zoon van betrokkene, vraag is of de zoon ontvankelijk is in de klacht. </a:t>
            </a:r>
          </a:p>
          <a:p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D7C11CD-3E1B-43A1-B1B1-F77C4FF809F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4459435-7F39-BB6A-A812-EB5B760C8E1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42C856E-61E3-D3D4-6237-45793E76D33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en-NL"/>
              <a:t> - </a:t>
            </a:r>
            <a:fld id="{54D72FF5-8901-4F65-8672-4BCC104D202A}" type="slidenum">
              <a:rPr lang="nl-NL" smtClean="0"/>
              <a:t>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2948606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04CE7F-3CA1-F25A-7721-45C3F4BC8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Het vrijwillige kader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ECFE17F-1C73-DC53-A279-8F24BF1AA7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* </a:t>
            </a:r>
            <a:r>
              <a:rPr lang="nl-NL" sz="2400" dirty="0"/>
              <a:t>Wet op de geneeskundige behandelingsovereenkomst</a:t>
            </a:r>
          </a:p>
          <a:p>
            <a:r>
              <a:rPr lang="nl-NL" sz="2400" dirty="0"/>
              <a:t>* Sommige onderdelen van de </a:t>
            </a:r>
            <a:r>
              <a:rPr lang="nl-NL" sz="2400" dirty="0" err="1"/>
              <a:t>Wzd</a:t>
            </a:r>
            <a:endParaRPr lang="nl-NL" sz="2400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5E0E500-8D1D-45CD-95FB-519DAB56423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>
              <a:buNone/>
            </a:pPr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BE52B3C-460A-F495-A682-2C6085D1F4C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339B95D-2996-D244-6E64-3219F932E1C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en-NL"/>
              <a:t> - </a:t>
            </a:r>
            <a:fld id="{54D72FF5-8901-4F65-8672-4BCC104D202A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28171449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A651E0-C29A-3042-ABFE-1B3B84695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nl-NL" dirty="0"/>
            </a:br>
            <a:r>
              <a:rPr lang="nl-NL" dirty="0"/>
              <a:t>Vertegenwoordigers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EA91676-6C4D-4F48-8BF9-3B33E4458A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000" y="1988840"/>
            <a:ext cx="9910800" cy="3528392"/>
          </a:xfrm>
        </p:spPr>
        <p:txBody>
          <a:bodyPr/>
          <a:lstStyle/>
          <a:p>
            <a:pPr marL="0" indent="0">
              <a:buNone/>
            </a:pPr>
            <a:r>
              <a:rPr lang="nl-NL" sz="2000" dirty="0"/>
              <a:t>Wie is het aanspreekpunt van de arts (hulpverlener), met wie sluit de arts de behandelingsovereenkomst? </a:t>
            </a:r>
          </a:p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r>
              <a:rPr lang="nl-NL" sz="2000" dirty="0"/>
              <a:t>Wet op de geneeskundige behandelingsovereenkomst:</a:t>
            </a:r>
          </a:p>
          <a:p>
            <a:endParaRPr lang="nl-NL" sz="2000" dirty="0"/>
          </a:p>
          <a:p>
            <a:pPr lvl="1"/>
            <a:r>
              <a:rPr lang="nl-NL" sz="2000" dirty="0"/>
              <a:t>wilsbekwame patiënt (16 jaar en ouder)</a:t>
            </a:r>
          </a:p>
          <a:p>
            <a:pPr lvl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977049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nl-NL" dirty="0"/>
            </a:br>
            <a:r>
              <a:rPr lang="nl-NL" dirty="0"/>
              <a:t>een belangrijk onderscheid en verschil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981200" y="1684422"/>
            <a:ext cx="8229600" cy="4525963"/>
          </a:xfrm>
        </p:spPr>
        <p:txBody>
          <a:bodyPr/>
          <a:lstStyle/>
          <a:p>
            <a:endParaRPr lang="nl-NL" dirty="0"/>
          </a:p>
          <a:p>
            <a:endParaRPr lang="nl-NL" dirty="0"/>
          </a:p>
          <a:p>
            <a:r>
              <a:rPr lang="nl-NL" sz="2400" dirty="0"/>
              <a:t>Wilsonbekwaam</a:t>
            </a:r>
          </a:p>
          <a:p>
            <a:pPr marL="0" indent="0">
              <a:buNone/>
            </a:pPr>
            <a:endParaRPr lang="nl-NL" sz="2400" dirty="0"/>
          </a:p>
          <a:p>
            <a:r>
              <a:rPr lang="nl-NL" sz="2400" dirty="0"/>
              <a:t>Handelingsonbekwaam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945416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nl-NL" dirty="0"/>
            </a:br>
            <a:r>
              <a:rPr lang="nl-NL" dirty="0"/>
              <a:t>wilsonbekwaam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64000" y="2276872"/>
            <a:ext cx="9910800" cy="3410798"/>
          </a:xfrm>
        </p:spPr>
        <p:txBody>
          <a:bodyPr>
            <a:normAutofit fontScale="92500"/>
          </a:bodyPr>
          <a:lstStyle/>
          <a:p>
            <a:pPr marL="914400" lvl="2" indent="0">
              <a:buNone/>
            </a:pPr>
            <a:endParaRPr lang="nl-NL" dirty="0"/>
          </a:p>
          <a:p>
            <a:pPr marL="914400" lvl="2" indent="0">
              <a:buNone/>
            </a:pPr>
            <a:r>
              <a:rPr lang="nl-NL" sz="3000" dirty="0"/>
              <a:t>Iemand kan de gevolgen van zijn/haar beslissing niet overzien (in de wet vaak omschreven als: Niet tot een redelijke waardering van zijn belangen in staat zijn)</a:t>
            </a:r>
          </a:p>
          <a:p>
            <a:pPr marL="457200" lvl="1" indent="0">
              <a:buNone/>
            </a:pPr>
            <a:endParaRPr lang="nl-NL" sz="1900" dirty="0"/>
          </a:p>
          <a:p>
            <a:pPr marL="457200" lvl="1" indent="0">
              <a:buNone/>
            </a:pPr>
            <a:r>
              <a:rPr lang="nl-NL" sz="1900" b="1" u="sng" dirty="0"/>
              <a:t>Het is een feitelijke toestand die per dag en per situatie kan wisselen</a:t>
            </a:r>
          </a:p>
          <a:p>
            <a:pPr marL="457200" lvl="1" indent="0">
              <a:buNone/>
            </a:pPr>
            <a:endParaRPr lang="nl-NL" sz="1900" dirty="0"/>
          </a:p>
          <a:p>
            <a:pPr marL="457200" lvl="1" indent="0">
              <a:buNone/>
            </a:pPr>
            <a:r>
              <a:rPr lang="nl-NL" sz="1900" dirty="0"/>
              <a:t>	</a:t>
            </a:r>
          </a:p>
          <a:p>
            <a:pPr marL="457200" lvl="1" indent="0">
              <a:buNone/>
            </a:pPr>
            <a:endParaRPr lang="nl-NL" b="1" u="sng" dirty="0"/>
          </a:p>
          <a:p>
            <a:pPr marL="457200" lvl="1" indent="0">
              <a:buNone/>
            </a:pPr>
            <a:endParaRPr lang="nl-NL" b="1" u="sng" dirty="0"/>
          </a:p>
        </p:txBody>
      </p:sp>
    </p:spTree>
    <p:extLst>
      <p:ext uri="{BB962C8B-B14F-4D97-AF65-F5344CB8AC3E}">
        <p14:creationId xmlns:p14="http://schemas.microsoft.com/office/powerpoint/2010/main" val="35959994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nl-NL" dirty="0"/>
            </a:br>
            <a:r>
              <a:rPr lang="nl-NL" dirty="0"/>
              <a:t>handelingsonbekwaam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64000" y="2204864"/>
            <a:ext cx="9910800" cy="348280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	</a:t>
            </a:r>
            <a:r>
              <a:rPr lang="nl-NL" sz="2400" dirty="0"/>
              <a:t>Vloeit voort uit de wet</a:t>
            </a:r>
          </a:p>
          <a:p>
            <a:endParaRPr lang="nl-NL" sz="2400" dirty="0"/>
          </a:p>
          <a:p>
            <a:pPr lvl="1"/>
            <a:r>
              <a:rPr lang="nl-NL" sz="2400" dirty="0"/>
              <a:t>Iedereen onder de 16 jaar (</a:t>
            </a:r>
            <a:r>
              <a:rPr lang="nl-NL" sz="2400" dirty="0" err="1"/>
              <a:t>wgbo</a:t>
            </a:r>
            <a:r>
              <a:rPr lang="nl-NL" sz="2400" dirty="0"/>
              <a:t>) en onder de 18 (overige wetten)</a:t>
            </a:r>
          </a:p>
          <a:p>
            <a:pPr lvl="1"/>
            <a:r>
              <a:rPr lang="nl-NL" sz="2400" dirty="0"/>
              <a:t>Onder curatele </a:t>
            </a:r>
            <a:r>
              <a:rPr lang="nl-NL" sz="2400" dirty="0" err="1"/>
              <a:t>gestelden</a:t>
            </a:r>
            <a:endParaRPr lang="nl-NL" sz="2400" dirty="0"/>
          </a:p>
          <a:p>
            <a:pPr lvl="1"/>
            <a:r>
              <a:rPr lang="nl-NL" sz="2400" dirty="0"/>
              <a:t>Kan geen geldige rechtshandeling verrichten (er zijn uitzonderingen)</a:t>
            </a:r>
          </a:p>
          <a:p>
            <a:pPr marL="457200" lvl="1" indent="0">
              <a:buNone/>
            </a:pPr>
            <a:endParaRPr lang="nl-NL" dirty="0"/>
          </a:p>
          <a:p>
            <a:pPr marL="457200" lvl="1" indent="0">
              <a:buNone/>
            </a:pPr>
            <a:r>
              <a:rPr lang="nl-NL" b="1" u="sng" dirty="0"/>
              <a:t>Het is een wettelijke status (je bent handelingsbekwaam of niet)</a:t>
            </a:r>
          </a:p>
        </p:txBody>
      </p:sp>
    </p:spTree>
    <p:extLst>
      <p:ext uri="{BB962C8B-B14F-4D97-AF65-F5344CB8AC3E}">
        <p14:creationId xmlns:p14="http://schemas.microsoft.com/office/powerpoint/2010/main" val="12433988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A651E0-C29A-3042-ABFE-1B3B84695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nl-NL" dirty="0"/>
            </a:br>
            <a:r>
              <a:rPr lang="nl-NL" dirty="0"/>
              <a:t>vertegenwoordigers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EA91676-6C4D-4F48-8BF9-3B33E4458A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3432" y="2060848"/>
            <a:ext cx="9227368" cy="42196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1800" dirty="0"/>
              <a:t>Wie is het aanspreekpunt van de arts (hulpverlener), met wie sluit de arts de behandelingsovereenkomst? (</a:t>
            </a:r>
            <a:r>
              <a:rPr lang="nl-NL" sz="1800" dirty="0" err="1"/>
              <a:t>wgbo</a:t>
            </a:r>
            <a:r>
              <a:rPr lang="nl-NL" sz="1800" dirty="0"/>
              <a:t>)</a:t>
            </a:r>
          </a:p>
          <a:p>
            <a:pPr lvl="1"/>
            <a:r>
              <a:rPr lang="nl-NL" sz="1800" dirty="0"/>
              <a:t> patiënt is niet in staat tot een redelijke waardering van zijn belangen (=wilsonbekwaam)</a:t>
            </a:r>
          </a:p>
          <a:p>
            <a:pPr lvl="2"/>
            <a:r>
              <a:rPr lang="nl-NL" sz="1800" dirty="0"/>
              <a:t>Schriftelijk gemachtigde (kan in levenstestament staan)</a:t>
            </a:r>
          </a:p>
          <a:p>
            <a:pPr lvl="2"/>
            <a:r>
              <a:rPr lang="nl-NL" sz="1800" dirty="0"/>
              <a:t>Echtgenoot/partner/levensgezel en als die er niet is: ouder, kind, broer, zus</a:t>
            </a:r>
          </a:p>
          <a:p>
            <a:pPr lvl="2"/>
            <a:r>
              <a:rPr lang="nl-NL" sz="1800" dirty="0"/>
              <a:t>Curator/mentor</a:t>
            </a:r>
          </a:p>
          <a:p>
            <a:pPr marL="540000" lvl="2" indent="0">
              <a:buNone/>
            </a:pPr>
            <a:endParaRPr lang="nl-NL" sz="1800" dirty="0"/>
          </a:p>
          <a:p>
            <a:pPr lvl="2"/>
            <a:endParaRPr lang="nl-NL" sz="1800" dirty="0"/>
          </a:p>
          <a:p>
            <a:pPr marL="914400" lvl="2" indent="0">
              <a:buNone/>
            </a:pPr>
            <a:r>
              <a:rPr lang="nl-NL" sz="1800" dirty="0"/>
              <a:t>NB: de beslissing van de wettelijk vertegenwoordiger komt alleen in beeld als betrokkene wilsonbekwaam is !</a:t>
            </a:r>
          </a:p>
        </p:txBody>
      </p:sp>
    </p:spTree>
    <p:extLst>
      <p:ext uri="{BB962C8B-B14F-4D97-AF65-F5344CB8AC3E}">
        <p14:creationId xmlns:p14="http://schemas.microsoft.com/office/powerpoint/2010/main" val="26863930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Mag een vertegenwoordiger zijn wil doorzetten?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64000" y="2060848"/>
            <a:ext cx="9910800" cy="3626822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r>
              <a:rPr lang="nl-NL" sz="2000" b="1" dirty="0"/>
              <a:t>Verzet</a:t>
            </a:r>
            <a:r>
              <a:rPr lang="nl-NL" sz="2000" dirty="0"/>
              <a:t> de patiënt zich tegen een verrichting van </a:t>
            </a:r>
            <a:r>
              <a:rPr lang="nl-NL" sz="2000" b="1" dirty="0"/>
              <a:t>ingrijpende</a:t>
            </a:r>
            <a:r>
              <a:rPr lang="nl-NL" sz="2000" dirty="0"/>
              <a:t> aard waarvoor de vertegenwoordiger </a:t>
            </a:r>
            <a:r>
              <a:rPr lang="nl-NL" sz="2000" b="1" dirty="0"/>
              <a:t>wel toestemming </a:t>
            </a:r>
            <a:r>
              <a:rPr lang="nl-NL" sz="2000" dirty="0"/>
              <a:t>heeft gegeven, dan kan deze verrichting slechts worden uitgevoerd indien zij kennelijk nodig is teneinde </a:t>
            </a:r>
            <a:r>
              <a:rPr lang="nl-NL" sz="2000" b="1" dirty="0"/>
              <a:t>ernstig nadeel </a:t>
            </a:r>
            <a:r>
              <a:rPr lang="nl-NL" sz="2000" dirty="0"/>
              <a:t>voor de patiënt te voorkomen (art 7:465 lid 6 </a:t>
            </a:r>
            <a:r>
              <a:rPr lang="nl-NL" sz="2000" dirty="0" err="1"/>
              <a:t>wgbo</a:t>
            </a:r>
            <a:r>
              <a:rPr lang="nl-NL" sz="2000" dirty="0"/>
              <a:t>)</a:t>
            </a:r>
          </a:p>
          <a:p>
            <a:pPr marL="0" lvl="1" indent="0">
              <a:buNone/>
            </a:pPr>
            <a:endParaRPr lang="nl-NL" sz="2000" dirty="0"/>
          </a:p>
          <a:p>
            <a:pPr marL="0" lvl="1" indent="0">
              <a:buNone/>
            </a:pPr>
            <a:r>
              <a:rPr lang="nl-NL" sz="2000" dirty="0"/>
              <a:t>NB! De arts heeft een eigen verantwoordelijkheid ! </a:t>
            </a:r>
          </a:p>
          <a:p>
            <a:pPr marL="0" lvl="1" indent="0">
              <a:buNone/>
            </a:pPr>
            <a:endParaRPr lang="nl-NL" sz="2000" dirty="0"/>
          </a:p>
          <a:p>
            <a:pPr marL="0" lvl="1" indent="0">
              <a:buNone/>
            </a:pP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937959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10.0.17763.0"/>
  <p:tag name="AS_RELEASE_DATE" val="2018.04.09"/>
  <p:tag name="AS_TITLE" val="Aspose.Slides for .NET 4.0 Client Profile"/>
  <p:tag name="AS_VERSION" val="18.4"/>
  <p:tag name="EDBSDOCUMENTINFO" val="&lt;?xml version=&quot;1.0&quot; encoding=&quot;utf-16&quot;?&gt;&#10;&lt;documentinfo version=&quot;1.0&quot; projectname=&quot;rechtspraak&quot; projectid=&quot;218afa3b-96b0-45ee-9f14-bd03b9fe23aa&quot; pagemasterid=&quot;00000000-0000-0000-0000-000000000000&quot; documentid=&quot;ec4b26726f144736b05c8dcec48ae017&quot; profileid=&quot;00000000-0000-0000-0000-000000000000&quot; culture=&quot;nl-NL&quot;&gt;&#10;  &lt;content&gt;&#10;    &lt;document sourcepath=&quot;\Presentation_16x9&quot; sourceid=&quot;972e7057-c48c-439a-97c8-4ece8caa68ef&quot;&gt;&#10;      &lt;variables&gt;&#10;        &lt;Title&gt;Wilsonbekwaamheid in de (verplichte) zorg&lt;/Title&gt;&#10;        &lt;Subtitle&gt;Loekie van der Heijden&#10;2022&lt;/Subtitle&gt;&#10;        &lt;Date&gt;15-4-2022 00:00:00&lt;/Date&gt;&#10;        &lt;Footer /&gt;&#10;        &lt;Template&gt;Thema_Rechtvaardig&lt;/Template&gt;&#10;        &lt;AddSlideNumber&gt;True&lt;/AddSlideNumber&gt;&#10;        &lt;InsertDate&gt;False&lt;/InsertDate&gt;&#10;        &lt;Speaker /&gt;&#10;        &lt;SenderData&gt;&#10;          &lt;EmployeeId&gt;c9d09e92-4b2d-4b09-96a5-b11b9d3f7984&lt;/EmployeeId&gt;&#10;          &lt;OrganisationId&gt;ad26fd77-3272-49bb-a145-28c2113f31be&lt;/OrganisationId&gt;&#10;          &lt;LogoId&gt;40&lt;/LogoId&gt;&#10;        &lt;/SenderData&gt;&#10;        &lt;Settings /&gt;&#10;        &lt;Options&gt;&#10;          &lt;IsModify&gt;False&lt;/IsModify&gt;&#10;          &lt;SaveSettings&gt;True&lt;/SaveSettings&gt;&#10;        &lt;/Options&gt;&#10;        &lt;Legacy /&gt;&#10;      &lt;/variables&gt;&#10;    &lt;/document&gt;&#10;  &lt;/content&gt;&#10;&lt;/documentinfo&gt;"/>
  <p:tag name="EDBSPATH" val="\Presentation_16x9"/>
  <p:tag name="PVTEMPLATE" val="Thema_Rechtvaardig"/>
</p:tagLst>
</file>

<file path=ppt/theme/theme1.xml><?xml version="1.0" encoding="utf-8"?>
<a:theme xmlns:a="http://schemas.openxmlformats.org/drawingml/2006/main" name="Rechtvaardig">
  <a:themeElements>
    <a:clrScheme name="Rechtspraak - PowerPoint Thema's">
      <a:dk1>
        <a:sysClr val="windowText" lastClr="000000"/>
      </a:dk1>
      <a:lt1>
        <a:sysClr val="window" lastClr="FFFFFF"/>
      </a:lt1>
      <a:dk2>
        <a:srgbClr val="A50061"/>
      </a:dk2>
      <a:lt2>
        <a:srgbClr val="7F7F7F"/>
      </a:lt2>
      <a:accent1>
        <a:srgbClr val="A50061"/>
      </a:accent1>
      <a:accent2>
        <a:srgbClr val="1F175C"/>
      </a:accent2>
      <a:accent3>
        <a:srgbClr val="B4CAD2"/>
      </a:accent3>
      <a:accent4>
        <a:srgbClr val="A2B700"/>
      </a:accent4>
      <a:accent5>
        <a:srgbClr val="1A9AEA"/>
      </a:accent5>
      <a:accent6>
        <a:srgbClr val="D34F00"/>
      </a:accent6>
      <a:hlink>
        <a:srgbClr val="A50061"/>
      </a:hlink>
      <a:folHlink>
        <a:srgbClr val="7F7F7F"/>
      </a:folHlink>
    </a:clrScheme>
    <a:fontScheme name="Standaardontwerp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Standaardontwerp 1">
        <a:dk1>
          <a:srgbClr val="000000"/>
        </a:dk1>
        <a:lt1>
          <a:srgbClr val="FFFFFF"/>
        </a:lt1>
        <a:dk2>
          <a:srgbClr val="1A9AEA"/>
        </a:dk2>
        <a:lt2>
          <a:srgbClr val="7F7F7F"/>
        </a:lt2>
        <a:accent1>
          <a:srgbClr val="A2B700"/>
        </a:accent1>
        <a:accent2>
          <a:srgbClr val="D34F00"/>
        </a:accent2>
        <a:accent3>
          <a:srgbClr val="FFFFFF"/>
        </a:accent3>
        <a:accent4>
          <a:srgbClr val="000000"/>
        </a:accent4>
        <a:accent5>
          <a:srgbClr val="CED8AA"/>
        </a:accent5>
        <a:accent6>
          <a:srgbClr val="BF4700"/>
        </a:accent6>
        <a:hlink>
          <a:srgbClr val="678300"/>
        </a:hlink>
        <a:folHlink>
          <a:srgbClr val="B4CAD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hema_Rechtvaardig_16x9.potx" id="{AF8FE6A2-6748-46C4-BF88-E667C32C1529}" vid="{943E1C94-00B3-43CE-928D-6ABA9290CA8A}"/>
    </a:ext>
  </a:extLst>
</a:theme>
</file>

<file path=ppt/theme/theme2.xml><?xml version="1.0" encoding="utf-8"?>
<a:theme xmlns:a="http://schemas.openxmlformats.org/drawingml/2006/main" name="Office Theme">
  <a:themeElements>
    <a:clrScheme name="Rechtspraak - PowerPoint Thema's">
      <a:dk1>
        <a:sysClr val="windowText" lastClr="000000"/>
      </a:dk1>
      <a:lt1>
        <a:sysClr val="window" lastClr="FFFFFF"/>
      </a:lt1>
      <a:dk2>
        <a:srgbClr val="A50061"/>
      </a:dk2>
      <a:lt2>
        <a:srgbClr val="7F7F7F"/>
      </a:lt2>
      <a:accent1>
        <a:srgbClr val="A50061"/>
      </a:accent1>
      <a:accent2>
        <a:srgbClr val="1F175C"/>
      </a:accent2>
      <a:accent3>
        <a:srgbClr val="B4CAD2"/>
      </a:accent3>
      <a:accent4>
        <a:srgbClr val="A2B700"/>
      </a:accent4>
      <a:accent5>
        <a:srgbClr val="1A9AEA"/>
      </a:accent5>
      <a:accent6>
        <a:srgbClr val="D34F00"/>
      </a:accent6>
      <a:hlink>
        <a:srgbClr val="A50061"/>
      </a:hlink>
      <a:folHlink>
        <a:srgbClr val="7F7F7F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Rechtspraak - PowerPoint Thema's">
      <a:dk1>
        <a:sysClr val="windowText" lastClr="000000"/>
      </a:dk1>
      <a:lt1>
        <a:sysClr val="window" lastClr="FFFFFF"/>
      </a:lt1>
      <a:dk2>
        <a:srgbClr val="A50061"/>
      </a:dk2>
      <a:lt2>
        <a:srgbClr val="7F7F7F"/>
      </a:lt2>
      <a:accent1>
        <a:srgbClr val="A50061"/>
      </a:accent1>
      <a:accent2>
        <a:srgbClr val="1F175C"/>
      </a:accent2>
      <a:accent3>
        <a:srgbClr val="B4CAD2"/>
      </a:accent3>
      <a:accent4>
        <a:srgbClr val="A2B700"/>
      </a:accent4>
      <a:accent5>
        <a:srgbClr val="1A9AEA"/>
      </a:accent5>
      <a:accent6>
        <a:srgbClr val="D34F00"/>
      </a:accent6>
      <a:hlink>
        <a:srgbClr val="A50061"/>
      </a:hlink>
      <a:folHlink>
        <a:srgbClr val="7F7F7F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KO_Url xmlns="6e88f817-7825-43ee-8de5-ff8bc520e1cf" xsi:nil="true"/>
    <MKO_Volgorde xmlns="6e88f817-7825-43ee-8de5-ff8bc520e1cf" xsi:nil="true"/>
    <URL xmlns="http://schemas.microsoft.com/sharepoint/v3">
      <Url xsi:nil="true"/>
      <Description xsi:nil="true"/>
    </URL>
    <MKO_Description xmlns="6e88f817-7825-43ee-8de5-ff8bc520e1cf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KennisItem" ma:contentTypeID="0x0101003D6A691CD1FD426BB6C9CBE61C2BE88000970CD4298871544FB6643732768E6088" ma:contentTypeVersion="4" ma:contentTypeDescription="Een nieuw document maken." ma:contentTypeScope="" ma:versionID="3951ea96ca008e9f45b361b225a27894">
  <xsd:schema xmlns:xsd="http://www.w3.org/2001/XMLSchema" xmlns:xs="http://www.w3.org/2001/XMLSchema" xmlns:p="http://schemas.microsoft.com/office/2006/metadata/properties" xmlns:ns1="http://schemas.microsoft.com/sharepoint/v3" xmlns:ns2="6e88f817-7825-43ee-8de5-ff8bc520e1cf" targetNamespace="http://schemas.microsoft.com/office/2006/metadata/properties" ma:root="true" ma:fieldsID="1a631d75a0a04c83f493593aee397c47" ns1:_="" ns2:_="">
    <xsd:import namespace="http://schemas.microsoft.com/sharepoint/v3"/>
    <xsd:import namespace="6e88f817-7825-43ee-8de5-ff8bc520e1cf"/>
    <xsd:element name="properties">
      <xsd:complexType>
        <xsd:sequence>
          <xsd:element name="documentManagement">
            <xsd:complexType>
              <xsd:all>
                <xsd:element ref="ns1:URL" minOccurs="0"/>
                <xsd:element ref="ns2:MKO_Description" minOccurs="0"/>
                <xsd:element ref="ns2:MKO_Url" minOccurs="0"/>
                <xsd:element ref="ns2:MKO_Volgor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URL" ma:index="8" nillable="true" ma:displayName="URL" ma:internalName="UR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88f817-7825-43ee-8de5-ff8bc520e1cf" elementFormDefault="qualified">
    <xsd:import namespace="http://schemas.microsoft.com/office/2006/documentManagement/types"/>
    <xsd:import namespace="http://schemas.microsoft.com/office/infopath/2007/PartnerControls"/>
    <xsd:element name="MKO_Description" ma:index="9" nillable="true" ma:displayName="Omschrijving" ma:internalName="MKO_Description">
      <xsd:simpleType>
        <xsd:restriction base="dms:Note">
          <xsd:maxLength value="255"/>
        </xsd:restriction>
      </xsd:simpleType>
    </xsd:element>
    <xsd:element name="MKO_Url" ma:index="10" nillable="true" ma:displayName="MKO_Url" ma:internalName="MKO_Url">
      <xsd:simpleType>
        <xsd:restriction base="dms:Note">
          <xsd:maxLength value="255"/>
        </xsd:restriction>
      </xsd:simpleType>
    </xsd:element>
    <xsd:element name="MKO_Volgorde" ma:index="11" nillable="true" ma:displayName="Volgorde" ma:internalName="MKO_Volgorde" ma:readOnly="false">
      <xsd:simpleType>
        <xsd:restriction base="dms:Number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9FD296E-EF6A-451A-B25F-A346FF5EF947}">
  <ds:schemaRefs>
    <ds:schemaRef ds:uri="6e88f817-7825-43ee-8de5-ff8bc520e1cf"/>
    <ds:schemaRef ds:uri="http://www.w3.org/XML/1998/namespace"/>
    <ds:schemaRef ds:uri="http://purl.org/dc/terms/"/>
    <ds:schemaRef ds:uri="http://schemas.microsoft.com/office/2006/documentManagement/types"/>
    <ds:schemaRef ds:uri="http://purl.org/dc/elements/1.1/"/>
    <ds:schemaRef ds:uri="http://purl.org/dc/dcmitype/"/>
    <ds:schemaRef ds:uri="http://schemas.microsoft.com/office/2006/metadata/properties"/>
    <ds:schemaRef ds:uri="http://schemas.microsoft.com/sharepoint/v3"/>
    <ds:schemaRef ds:uri="http://schemas.microsoft.com/office/infopath/2007/PartnerControl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9E480FE7-766E-43C8-A754-195E613CAB5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e88f817-7825-43ee-8de5-ff8bc520e1c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C66C905-71E5-4D0C-B8A8-6E4AC87A336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52292dce388cf5d0022b84b77a60465bbaa7ada5</Template>
  <TotalTime>7511</TotalTime>
  <Words>1109</Words>
  <Application>Microsoft Office PowerPoint</Application>
  <PresentationFormat>Breedbeeld</PresentationFormat>
  <Paragraphs>152</Paragraphs>
  <Slides>23</Slides>
  <Notes>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23</vt:i4>
      </vt:variant>
    </vt:vector>
  </HeadingPairs>
  <TitlesOfParts>
    <vt:vector size="27" baseType="lpstr">
      <vt:lpstr>Arial</vt:lpstr>
      <vt:lpstr>Times New Roman</vt:lpstr>
      <vt:lpstr>Wingdings</vt:lpstr>
      <vt:lpstr>Rechtvaardig</vt:lpstr>
      <vt:lpstr>De Wet zorg en dwang (Wzd) en de mentor</vt:lpstr>
      <vt:lpstr>Uitgangspunten in wetten en verdragen</vt:lpstr>
      <vt:lpstr>Het vrijwillige kader</vt:lpstr>
      <vt:lpstr> Vertegenwoordigers</vt:lpstr>
      <vt:lpstr> een belangrijk onderscheid en verschil</vt:lpstr>
      <vt:lpstr> wilsonbekwaam</vt:lpstr>
      <vt:lpstr> handelingsonbekwaam</vt:lpstr>
      <vt:lpstr> vertegenwoordigers</vt:lpstr>
      <vt:lpstr>Mag een vertegenwoordiger zijn wil doorzetten? </vt:lpstr>
      <vt:lpstr>De Wzd</vt:lpstr>
      <vt:lpstr>Wzd</vt:lpstr>
      <vt:lpstr>Wzd</vt:lpstr>
      <vt:lpstr>Wzd vertegenwoordiger</vt:lpstr>
      <vt:lpstr>Wzd vertegenwoordiger</vt:lpstr>
      <vt:lpstr>Wzd vertegenwoordiger</vt:lpstr>
      <vt:lpstr>Wzd vertegenwoordiger</vt:lpstr>
      <vt:lpstr>Wzd</vt:lpstr>
      <vt:lpstr>Wzd</vt:lpstr>
      <vt:lpstr>Wzd ernstig nadeel</vt:lpstr>
      <vt:lpstr>Wzd spoedprocedure</vt:lpstr>
      <vt:lpstr>PowerPoint-presentatie</vt:lpstr>
      <vt:lpstr>PowerPoint-presentatie</vt:lpstr>
      <vt:lpstr>Conclusie PG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Wilsonbekwaamheid in de (verplichte) zorg</dc:title>
  <dc:creator>Heijden, L. van der (Rechtbank Amsterdam)</dc:creator>
  <cp:lastModifiedBy>Meer, S.E. van der (Rechtbank Amsterdam)</cp:lastModifiedBy>
  <cp:revision>9</cp:revision>
  <cp:lastPrinted>2022-04-25T09:15:13Z</cp:lastPrinted>
  <dcterms:created xsi:type="dcterms:W3CDTF">2022-04-15T07:06:21Z</dcterms:created>
  <dcterms:modified xsi:type="dcterms:W3CDTF">2024-04-09T05:20:01Z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0x0101003D6A691CD1FD426BB6C9CBE61C2BE88000970CD4298871544FB6643732768E6088</vt:lpwstr>
  </property>
  <property fmtid="{D5CDD505-2E9C-101B-9397-08002B2CF9AE}" pid="3" name="MKO_KmTitle">
    <vt:lpwstr>RBAMS PRIV FJ Verplichte zorg (Wvggz/Wzd/Wpg)</vt:lpwstr>
  </property>
  <property fmtid="{D5CDD505-2E9C-101B-9397-08002B2CF9AE}" pid="4" name="MKO_SharedWith">
    <vt:lpwstr>limited</vt:lpwstr>
  </property>
  <property fmtid="{D5CDD505-2E9C-101B-9397-08002B2CF9AE}" pid="5" name="MKO_KmId">
    <vt:lpwstr>5faad166-b223-43d3-9101-d9e13aafa1ee</vt:lpwstr>
  </property>
  <property fmtid="{D5CDD505-2E9C-101B-9397-08002B2CF9AE}" pid="6" name="MKO_Owners">
    <vt:lpwstr>7386;#Dinjens, E. (Rechtbank Amsterdam);#5808;#Westbroek, T.M.M.P. (Rechtbank Amsterdam)</vt:lpwstr>
  </property>
  <property fmtid="{D5CDD505-2E9C-101B-9397-08002B2CF9AE}" pid="7" name="MKO_KmType">
    <vt:lpwstr>kennisdossier</vt:lpwstr>
  </property>
  <property fmtid="{D5CDD505-2E9C-101B-9397-08002B2CF9AE}" pid="8" name="_docset_NoMedatataSyncRequired">
    <vt:lpwstr>False</vt:lpwstr>
  </property>
</Properties>
</file>