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57" r:id="rId3"/>
    <p:sldId id="259" r:id="rId4"/>
    <p:sldId id="275" r:id="rId5"/>
    <p:sldId id="279" r:id="rId6"/>
    <p:sldId id="280" r:id="rId7"/>
    <p:sldId id="260" r:id="rId8"/>
    <p:sldId id="276" r:id="rId9"/>
    <p:sldId id="261" r:id="rId10"/>
    <p:sldId id="270" r:id="rId11"/>
    <p:sldId id="277" r:id="rId12"/>
    <p:sldId id="271" r:id="rId13"/>
    <p:sldId id="262" r:id="rId14"/>
    <p:sldId id="278" r:id="rId15"/>
    <p:sldId id="269" r:id="rId16"/>
    <p:sldId id="273"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75"/>
  </p:normalViewPr>
  <p:slideViewPr>
    <p:cSldViewPr>
      <p:cViewPr varScale="1">
        <p:scale>
          <a:sx n="106" d="100"/>
          <a:sy n="106" d="100"/>
        </p:scale>
        <p:origin x="181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5C1AC-CD3C-4FEC-8EDA-02A955F16E86}" type="datetimeFigureOut">
              <a:rPr lang="nl-NL" smtClean="0"/>
              <a:pPr/>
              <a:t>9-4-2024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0100D9-3A6D-489E-BDC8-51247DA9AD0E}"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D20100D9-3A6D-489E-BDC8-51247DA9AD0E}" type="slidenum">
              <a:rPr lang="nl-NL" smtClean="0"/>
              <a:pPr/>
              <a:t>1</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5055D139-656D-446D-ABAC-E18FBA12F763}" type="datetimeFigureOut">
              <a:rPr lang="nl-NL" smtClean="0"/>
              <a:pPr/>
              <a:t>9-4-2024</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D672D23F-19EE-47E0-943E-113D5FF0C6E1}"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5055D139-656D-446D-ABAC-E18FBA12F763}" type="datetimeFigureOut">
              <a:rPr lang="nl-NL" smtClean="0"/>
              <a:pPr/>
              <a:t>9-4-2024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72D23F-19EE-47E0-943E-113D5FF0C6E1}"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5055D139-656D-446D-ABAC-E18FBA12F763}" type="datetimeFigureOut">
              <a:rPr lang="nl-NL" smtClean="0"/>
              <a:pPr/>
              <a:t>9-4-2024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72D23F-19EE-47E0-943E-113D5FF0C6E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5055D139-656D-446D-ABAC-E18FBA12F763}" type="datetimeFigureOut">
              <a:rPr lang="nl-NL" smtClean="0"/>
              <a:pPr/>
              <a:t>9-4-2024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72D23F-19EE-47E0-943E-113D5FF0C6E1}" type="slidenum">
              <a:rPr lang="nl-NL" smtClean="0"/>
              <a:pPr/>
              <a:t>‹nr.›</a:t>
            </a:fld>
            <a:endParaRPr lang="nl-NL"/>
          </a:p>
        </p:txBody>
      </p:sp>
      <p:sp>
        <p:nvSpPr>
          <p:cNvPr id="7" name="Titel 6"/>
          <p:cNvSpPr>
            <a:spLocks noGrp="1"/>
          </p:cNvSpPr>
          <p:nvPr>
            <p:ph type="title"/>
          </p:nvPr>
        </p:nvSpPr>
        <p:spPr/>
        <p:txBody>
          <a:bodyPr rtlCol="0"/>
          <a:lstStyle/>
          <a:p>
            <a:r>
              <a:rPr kumimoji="0" lang="nl-NL"/>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5055D139-656D-446D-ABAC-E18FBA12F763}" type="datetimeFigureOut">
              <a:rPr lang="nl-NL" smtClean="0"/>
              <a:pPr/>
              <a:t>9-4-2024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72D23F-19EE-47E0-943E-113D5FF0C6E1}" type="slidenum">
              <a:rPr lang="nl-NL" smtClean="0"/>
              <a:pPr/>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5055D139-656D-446D-ABAC-E18FBA12F763}" type="datetimeFigureOut">
              <a:rPr lang="nl-NL" smtClean="0"/>
              <a:pPr/>
              <a:t>9-4-2024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672D23F-19EE-47E0-943E-113D5FF0C6E1}" type="slidenum">
              <a:rPr lang="nl-NL" smtClean="0"/>
              <a:pPr/>
              <a:t>‹nr.›</a:t>
            </a:fld>
            <a:endParaRPr lang="nl-NL"/>
          </a:p>
        </p:txBody>
      </p:sp>
      <p:sp>
        <p:nvSpPr>
          <p:cNvPr id="8" name="Titel 7"/>
          <p:cNvSpPr>
            <a:spLocks noGrp="1"/>
          </p:cNvSpPr>
          <p:nvPr>
            <p:ph type="title"/>
          </p:nvPr>
        </p:nvSpPr>
        <p:spPr/>
        <p:txBody>
          <a:bodyPr rtlCol="0"/>
          <a:lstStyle/>
          <a:p>
            <a:r>
              <a:rPr kumimoji="0" lang="nl-NL"/>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5055D139-656D-446D-ABAC-E18FBA12F763}" type="datetimeFigureOut">
              <a:rPr lang="nl-NL" smtClean="0"/>
              <a:pPr/>
              <a:t>9-4-2024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672D23F-19EE-47E0-943E-113D5FF0C6E1}"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5055D139-656D-446D-ABAC-E18FBA12F763}" type="datetimeFigureOut">
              <a:rPr lang="nl-NL" smtClean="0"/>
              <a:pPr/>
              <a:t>9-4-2024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672D23F-19EE-47E0-943E-113D5FF0C6E1}" type="slidenum">
              <a:rPr lang="nl-NL" smtClean="0"/>
              <a:pPr/>
              <a:t>‹nr.›</a:t>
            </a:fld>
            <a:endParaRPr lang="nl-NL"/>
          </a:p>
        </p:txBody>
      </p:sp>
      <p:sp>
        <p:nvSpPr>
          <p:cNvPr id="6" name="Titel 5"/>
          <p:cNvSpPr>
            <a:spLocks noGrp="1"/>
          </p:cNvSpPr>
          <p:nvPr>
            <p:ph type="title"/>
          </p:nvPr>
        </p:nvSpPr>
        <p:spPr/>
        <p:txBody>
          <a:bodyPr rtlCol="0"/>
          <a:lstStyle/>
          <a:p>
            <a:r>
              <a:rPr kumimoji="0" lang="nl-NL"/>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055D139-656D-446D-ABAC-E18FBA12F763}" type="datetimeFigureOut">
              <a:rPr lang="nl-NL" smtClean="0"/>
              <a:pPr/>
              <a:t>9-4-2024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672D23F-19EE-47E0-943E-113D5FF0C6E1}"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p>
            <a:fld id="{5055D139-656D-446D-ABAC-E18FBA12F763}" type="datetimeFigureOut">
              <a:rPr lang="nl-NL" smtClean="0"/>
              <a:pPr/>
              <a:t>9-4-2024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672D23F-19EE-47E0-943E-113D5FF0C6E1}"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5055D139-656D-446D-ABAC-E18FBA12F763}" type="datetimeFigureOut">
              <a:rPr lang="nl-NL" smtClean="0"/>
              <a:pPr/>
              <a:t>9-4-2024</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D672D23F-19EE-47E0-943E-113D5FF0C6E1}" type="slidenum">
              <a:rPr lang="nl-NL" smtClean="0"/>
              <a:pPr/>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a:t>Klik om de stijl te bewerken</a:t>
            </a:r>
            <a:endParaRPr kumimoji="0" lang="en-US"/>
          </a:p>
        </p:txBody>
      </p:sp>
      <p:sp>
        <p:nvSpPr>
          <p:cNvPr id="8" name="Vrije v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rije v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rije v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nl-NL"/>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055D139-656D-446D-ABAC-E18FBA12F763}" type="datetimeFigureOut">
              <a:rPr lang="nl-NL" smtClean="0"/>
              <a:pPr/>
              <a:t>9-4-2024</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672D23F-19EE-47E0-943E-113D5FF0C6E1}"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t>Groot </a:t>
            </a:r>
            <a:r>
              <a:rPr lang="en-US" dirty="0" err="1"/>
              <a:t>Mentorenoverleg</a:t>
            </a:r>
            <a:endParaRPr lang="nl-NL" dirty="0"/>
          </a:p>
        </p:txBody>
      </p:sp>
      <p:sp>
        <p:nvSpPr>
          <p:cNvPr id="3" name="Ondertitel 2"/>
          <p:cNvSpPr>
            <a:spLocks noGrp="1"/>
          </p:cNvSpPr>
          <p:nvPr>
            <p:ph type="subTitle" idx="1"/>
          </p:nvPr>
        </p:nvSpPr>
        <p:spPr/>
        <p:txBody>
          <a:bodyPr/>
          <a:lstStyle/>
          <a:p>
            <a:r>
              <a:rPr lang="en-US" dirty="0"/>
              <a:t>4 </a:t>
            </a:r>
            <a:r>
              <a:rPr lang="en-US" dirty="0" err="1"/>
              <a:t>maart</a:t>
            </a:r>
            <a:r>
              <a:rPr lang="en-US" dirty="0"/>
              <a:t> 2024</a:t>
            </a:r>
          </a:p>
          <a:p>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algn="ctr">
              <a:buNone/>
            </a:pPr>
            <a:r>
              <a:rPr lang="nl-NL" sz="2400" b="1" dirty="0">
                <a:latin typeface="Calibri" panose="020F0502020204030204" pitchFamily="34" charset="0"/>
                <a:ea typeface="Calibri" panose="020F0502020204030204" pitchFamily="34" charset="0"/>
                <a:cs typeface="Calibri" panose="020F0502020204030204" pitchFamily="34" charset="0"/>
              </a:rPr>
              <a:t>Casus 2:</a:t>
            </a:r>
          </a:p>
          <a:p>
            <a:pPr>
              <a:buNone/>
            </a:pPr>
            <a:endParaRPr lang="nl-NL" sz="2400" dirty="0"/>
          </a:p>
          <a:p>
            <a:pPr>
              <a:buNone/>
            </a:pPr>
            <a:r>
              <a:rPr lang="nl-NL" sz="2000" dirty="0">
                <a:latin typeface="Calibri" panose="020F0502020204030204" pitchFamily="34" charset="0"/>
                <a:ea typeface="Calibri" panose="020F0502020204030204" pitchFamily="34" charset="0"/>
                <a:cs typeface="Calibri" panose="020F0502020204030204" pitchFamily="34" charset="0"/>
              </a:rPr>
              <a:t>Mentor neemt impopulaire beslissing wat leidt tot ontevredenheid bij cliënt, familie of mantelzorger.</a:t>
            </a:r>
          </a:p>
          <a:p>
            <a:pPr>
              <a:buNone/>
            </a:pPr>
            <a:r>
              <a:rPr lang="nl-NL" sz="2000" dirty="0">
                <a:latin typeface="Calibri" panose="020F0502020204030204" pitchFamily="34" charset="0"/>
                <a:ea typeface="Calibri" panose="020F0502020204030204" pitchFamily="34" charset="0"/>
                <a:cs typeface="Calibri" panose="020F0502020204030204" pitchFamily="34" charset="0"/>
              </a:rPr>
              <a:t>Cliënt verzoekt bij rechtbank om mentor te ontslaan of om klacht te behandelen.</a:t>
            </a:r>
          </a:p>
          <a:p>
            <a:pPr>
              <a:buNone/>
            </a:pPr>
            <a:r>
              <a:rPr lang="nl-NL" sz="2000" dirty="0">
                <a:latin typeface="Calibri" panose="020F0502020204030204" pitchFamily="34" charset="0"/>
                <a:ea typeface="Calibri" panose="020F0502020204030204" pitchFamily="34" charset="0"/>
                <a:cs typeface="Calibri" panose="020F0502020204030204" pitchFamily="34" charset="0"/>
              </a:rPr>
              <a:t>Verzoek vanuit rechtbank aan mentor schriftelijk te antwoorden. </a:t>
            </a:r>
          </a:p>
          <a:p>
            <a:pPr>
              <a:buNone/>
            </a:pPr>
            <a:r>
              <a:rPr lang="nl-NL" sz="2000" dirty="0">
                <a:latin typeface="Calibri" panose="020F0502020204030204" pitchFamily="34" charset="0"/>
                <a:ea typeface="Calibri" panose="020F0502020204030204" pitchFamily="34" charset="0"/>
                <a:cs typeface="Calibri" panose="020F0502020204030204" pitchFamily="34" charset="0"/>
              </a:rPr>
              <a:t>	Vervolgens komt er een zitting. Deze kostbare tijd en kilometers worden niet vergoed!</a:t>
            </a:r>
          </a:p>
        </p:txBody>
      </p:sp>
      <p:sp>
        <p:nvSpPr>
          <p:cNvPr id="2" name="Titel 1"/>
          <p:cNvSpPr>
            <a:spLocks noGrp="1"/>
          </p:cNvSpPr>
          <p:nvPr>
            <p:ph type="title"/>
          </p:nvPr>
        </p:nvSpPr>
        <p:spPr/>
        <p:txBody>
          <a:bodyPr/>
          <a:lstStyle/>
          <a:p>
            <a:r>
              <a:rPr lang="nl-NL" dirty="0"/>
              <a:t>Groot </a:t>
            </a:r>
            <a:r>
              <a:rPr lang="nl-NL" dirty="0" err="1"/>
              <a:t>Mentorenoverleg</a:t>
            </a: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274DAEC-AD88-E254-64EA-F4DDAA081A20}"/>
              </a:ext>
            </a:extLst>
          </p:cNvPr>
          <p:cNvSpPr>
            <a:spLocks noGrp="1"/>
          </p:cNvSpPr>
          <p:nvPr>
            <p:ph idx="1"/>
          </p:nvPr>
        </p:nvSpPr>
        <p:spPr>
          <a:xfrm>
            <a:off x="457200" y="2708920"/>
            <a:ext cx="8229600" cy="3298371"/>
          </a:xfrm>
        </p:spPr>
        <p:txBody>
          <a:bodyPr>
            <a:normAutofit/>
          </a:bodyPr>
          <a:lstStyle/>
          <a:p>
            <a:pPr algn="ctr"/>
            <a:r>
              <a:rPr lang="nl-NL" sz="2400" b="1" dirty="0">
                <a:latin typeface="Calibri" panose="020F0502020204030204" pitchFamily="34" charset="0"/>
                <a:ea typeface="Calibri" panose="020F0502020204030204" pitchFamily="34" charset="0"/>
                <a:cs typeface="Calibri" panose="020F0502020204030204" pitchFamily="34" charset="0"/>
              </a:rPr>
              <a:t>Wat is de rol van de mentor in deze casus?</a:t>
            </a:r>
          </a:p>
        </p:txBody>
      </p:sp>
      <p:sp>
        <p:nvSpPr>
          <p:cNvPr id="3" name="Titel 2">
            <a:extLst>
              <a:ext uri="{FF2B5EF4-FFF2-40B4-BE49-F238E27FC236}">
                <a16:creationId xmlns:a16="http://schemas.microsoft.com/office/drawing/2014/main" id="{15F0A946-8B78-6A07-3A26-46493D854835}"/>
              </a:ext>
            </a:extLst>
          </p:cNvPr>
          <p:cNvSpPr>
            <a:spLocks noGrp="1"/>
          </p:cNvSpPr>
          <p:nvPr>
            <p:ph type="title"/>
          </p:nvPr>
        </p:nvSpPr>
        <p:spPr/>
        <p:txBody>
          <a:bodyPr/>
          <a:lstStyle/>
          <a:p>
            <a:r>
              <a:rPr lang="nl-NL" dirty="0"/>
              <a:t>Groot </a:t>
            </a:r>
            <a:r>
              <a:rPr lang="nl-NL" dirty="0" err="1"/>
              <a:t>Mentorenoverleg</a:t>
            </a:r>
            <a:endParaRPr lang="nl-NL" dirty="0"/>
          </a:p>
        </p:txBody>
      </p:sp>
    </p:spTree>
    <p:extLst>
      <p:ext uri="{BB962C8B-B14F-4D97-AF65-F5344CB8AC3E}">
        <p14:creationId xmlns:p14="http://schemas.microsoft.com/office/powerpoint/2010/main" val="1513943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92500" lnSpcReduction="20000"/>
          </a:bodyPr>
          <a:lstStyle/>
          <a:p>
            <a:pPr marL="109728" indent="0" algn="ctr">
              <a:buNone/>
            </a:pPr>
            <a:r>
              <a:rPr lang="nl-NL" sz="2800" b="1" dirty="0">
                <a:latin typeface="Calibri" panose="020F0502020204030204" pitchFamily="34" charset="0"/>
                <a:ea typeface="Calibri" panose="020F0502020204030204" pitchFamily="34" charset="0"/>
                <a:cs typeface="Calibri" panose="020F0502020204030204" pitchFamily="34" charset="0"/>
              </a:rPr>
              <a:t>Proactief</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Mentor houdt documentatie bij.</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Je informeert betrokkenen dat zij niet op de hoogte worden gesteld over cliënt en het proces. </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Mentor is in het bezit van een klachtenregeling, deze wordt nimmer gebruikt.</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Mentor overlegt extra met alle professionals, zowel vooraf, als door deze klacht.</a:t>
            </a:r>
          </a:p>
          <a:p>
            <a:pPr marL="109728" indent="0" algn="ctr">
              <a:buNone/>
            </a:pPr>
            <a:r>
              <a:rPr lang="nl-NL" sz="2800" b="1" dirty="0">
                <a:latin typeface="Calibri" panose="020F0502020204030204" pitchFamily="34" charset="0"/>
                <a:ea typeface="Calibri" panose="020F0502020204030204" pitchFamily="34" charset="0"/>
                <a:cs typeface="Calibri" panose="020F0502020204030204" pitchFamily="34" charset="0"/>
              </a:rPr>
              <a:t>Discussiepunt</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Een klachtenzitting neemt veel tijd en energie in beslag.</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Mentor wordt jaarlijks 4x getoetst, integriteit van de mentor wordt met elke zitting in twijfel gebracht. </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Hoe gaan we met klachten om?</a:t>
            </a:r>
          </a:p>
        </p:txBody>
      </p:sp>
      <p:sp>
        <p:nvSpPr>
          <p:cNvPr id="2" name="Titel 1"/>
          <p:cNvSpPr>
            <a:spLocks noGrp="1"/>
          </p:cNvSpPr>
          <p:nvPr>
            <p:ph type="title"/>
          </p:nvPr>
        </p:nvSpPr>
        <p:spPr/>
        <p:txBody>
          <a:bodyPr>
            <a:normAutofit/>
          </a:bodyPr>
          <a:lstStyle/>
          <a:p>
            <a:r>
              <a:rPr lang="nl-NL" dirty="0"/>
              <a:t>Groot </a:t>
            </a:r>
            <a:r>
              <a:rPr lang="nl-NL" dirty="0" err="1"/>
              <a:t>Mentorenoverleg</a:t>
            </a:r>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algn="ctr">
              <a:buNone/>
            </a:pPr>
            <a:r>
              <a:rPr lang="nl-NL" sz="2800" b="1" dirty="0">
                <a:latin typeface="Calibri" panose="020F0502020204030204" pitchFamily="34" charset="0"/>
                <a:ea typeface="Calibri" panose="020F0502020204030204" pitchFamily="34" charset="0"/>
                <a:cs typeface="Calibri" panose="020F0502020204030204" pitchFamily="34" charset="0"/>
              </a:rPr>
              <a:t>Casus 3:</a:t>
            </a:r>
          </a:p>
          <a:p>
            <a:pPr algn="ctr">
              <a:buNone/>
            </a:pPr>
            <a:endParaRPr lang="nl-NL" sz="2400" dirty="0"/>
          </a:p>
          <a:p>
            <a:pPr marL="109728" indent="0">
              <a:buNone/>
            </a:pPr>
            <a:r>
              <a:rPr lang="nl-NL" sz="2000" dirty="0">
                <a:latin typeface="Calibri" panose="020F0502020204030204" pitchFamily="34" charset="0"/>
                <a:ea typeface="Calibri" panose="020F0502020204030204" pitchFamily="34" charset="0"/>
                <a:cs typeface="Calibri" panose="020F0502020204030204" pitchFamily="34" charset="0"/>
              </a:rPr>
              <a:t>Er wordt gedurende in korte periode 5x telefonisch contact opgenomen met mentor. </a:t>
            </a:r>
          </a:p>
          <a:p>
            <a:pPr marL="109728" indent="0">
              <a:buNone/>
            </a:pPr>
            <a:r>
              <a:rPr lang="nl-NL" sz="2000" dirty="0">
                <a:latin typeface="Calibri" panose="020F0502020204030204" pitchFamily="34" charset="0"/>
                <a:ea typeface="Calibri" panose="020F0502020204030204" pitchFamily="34" charset="0"/>
                <a:cs typeface="Calibri" panose="020F0502020204030204" pitchFamily="34" charset="0"/>
              </a:rPr>
              <a:t>(1</a:t>
            </a:r>
            <a:r>
              <a:rPr lang="nl-NL" sz="2000" baseline="30000" dirty="0">
                <a:latin typeface="Calibri" panose="020F0502020204030204" pitchFamily="34" charset="0"/>
                <a:ea typeface="Calibri" panose="020F0502020204030204" pitchFamily="34" charset="0"/>
                <a:cs typeface="Calibri" panose="020F0502020204030204" pitchFamily="34" charset="0"/>
              </a:rPr>
              <a:t>ste</a:t>
            </a:r>
            <a:r>
              <a:rPr lang="nl-NL" sz="2000" dirty="0">
                <a:latin typeface="Calibri" panose="020F0502020204030204" pitchFamily="34" charset="0"/>
                <a:ea typeface="Calibri" panose="020F0502020204030204" pitchFamily="34" charset="0"/>
                <a:cs typeface="Calibri" panose="020F0502020204030204" pitchFamily="34" charset="0"/>
              </a:rPr>
              <a:t> keer Henk de nieuwe persoonlijk begeleider, 2</a:t>
            </a:r>
            <a:r>
              <a:rPr lang="nl-NL" sz="2000" baseline="30000" dirty="0">
                <a:latin typeface="Calibri" panose="020F0502020204030204" pitchFamily="34" charset="0"/>
                <a:ea typeface="Calibri" panose="020F0502020204030204" pitchFamily="34" charset="0"/>
                <a:cs typeface="Calibri" panose="020F0502020204030204" pitchFamily="34" charset="0"/>
              </a:rPr>
              <a:t>de</a:t>
            </a:r>
            <a:r>
              <a:rPr lang="nl-NL" sz="2000" dirty="0">
                <a:latin typeface="Calibri" panose="020F0502020204030204" pitchFamily="34" charset="0"/>
                <a:ea typeface="Calibri" panose="020F0502020204030204" pitchFamily="34" charset="0"/>
                <a:cs typeface="Calibri" panose="020F0502020204030204" pitchFamily="34" charset="0"/>
              </a:rPr>
              <a:t> keer wegens ziekte van Henk, sabbatical, tijdelijke overname, ZZP’er etc.)</a:t>
            </a:r>
          </a:p>
          <a:p>
            <a:pPr marL="109728" indent="0">
              <a:buNone/>
            </a:pPr>
            <a:r>
              <a:rPr lang="nl-NL" sz="2000" dirty="0">
                <a:latin typeface="Calibri" panose="020F0502020204030204" pitchFamily="34" charset="0"/>
                <a:ea typeface="Calibri" panose="020F0502020204030204" pitchFamily="34" charset="0"/>
                <a:cs typeface="Calibri" panose="020F0502020204030204" pitchFamily="34" charset="0"/>
              </a:rPr>
              <a:t>Mevrouw wordt opgenomen in het ziekenhuis voor behandeling longontsteking ondanks levenstestament. </a:t>
            </a:r>
          </a:p>
        </p:txBody>
      </p:sp>
      <p:sp>
        <p:nvSpPr>
          <p:cNvPr id="2" name="Titel 1"/>
          <p:cNvSpPr>
            <a:spLocks noGrp="1"/>
          </p:cNvSpPr>
          <p:nvPr>
            <p:ph type="title"/>
          </p:nvPr>
        </p:nvSpPr>
        <p:spPr/>
        <p:txBody>
          <a:bodyPr/>
          <a:lstStyle/>
          <a:p>
            <a:r>
              <a:rPr lang="nl-NL" dirty="0"/>
              <a:t>Groot </a:t>
            </a:r>
            <a:r>
              <a:rPr lang="nl-NL" dirty="0" err="1"/>
              <a:t>Mentorenoverleg</a:t>
            </a:r>
            <a:endParaRPr lang="nl-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F369691-5D52-43ED-4A91-A35651DE5C6D}"/>
              </a:ext>
            </a:extLst>
          </p:cNvPr>
          <p:cNvSpPr>
            <a:spLocks noGrp="1"/>
          </p:cNvSpPr>
          <p:nvPr>
            <p:ph idx="1"/>
          </p:nvPr>
        </p:nvSpPr>
        <p:spPr>
          <a:xfrm>
            <a:off x="457200" y="2924944"/>
            <a:ext cx="8229600" cy="3082347"/>
          </a:xfrm>
        </p:spPr>
        <p:txBody>
          <a:bodyPr>
            <a:normAutofit/>
          </a:bodyPr>
          <a:lstStyle/>
          <a:p>
            <a:pPr algn="ctr"/>
            <a:r>
              <a:rPr lang="nl-NL" sz="2400" b="1" dirty="0">
                <a:latin typeface="Calibri" panose="020F0502020204030204" pitchFamily="34" charset="0"/>
                <a:ea typeface="Calibri" panose="020F0502020204030204" pitchFamily="34" charset="0"/>
                <a:cs typeface="Calibri" panose="020F0502020204030204" pitchFamily="34" charset="0"/>
              </a:rPr>
              <a:t>Wat is de rol van de mentor in deze casus?</a:t>
            </a:r>
          </a:p>
        </p:txBody>
      </p:sp>
      <p:sp>
        <p:nvSpPr>
          <p:cNvPr id="3" name="Titel 2">
            <a:extLst>
              <a:ext uri="{FF2B5EF4-FFF2-40B4-BE49-F238E27FC236}">
                <a16:creationId xmlns:a16="http://schemas.microsoft.com/office/drawing/2014/main" id="{CB47770B-1CD6-6C0F-7670-D36665EDEA42}"/>
              </a:ext>
            </a:extLst>
          </p:cNvPr>
          <p:cNvSpPr>
            <a:spLocks noGrp="1"/>
          </p:cNvSpPr>
          <p:nvPr>
            <p:ph type="title"/>
          </p:nvPr>
        </p:nvSpPr>
        <p:spPr/>
        <p:txBody>
          <a:bodyPr/>
          <a:lstStyle/>
          <a:p>
            <a:r>
              <a:rPr lang="nl-NL" dirty="0"/>
              <a:t>Groot </a:t>
            </a:r>
            <a:r>
              <a:rPr lang="nl-NL" dirty="0" err="1"/>
              <a:t>Mentorenoverleg</a:t>
            </a:r>
            <a:endParaRPr lang="nl-NL" dirty="0"/>
          </a:p>
        </p:txBody>
      </p:sp>
    </p:spTree>
    <p:extLst>
      <p:ext uri="{BB962C8B-B14F-4D97-AF65-F5344CB8AC3E}">
        <p14:creationId xmlns:p14="http://schemas.microsoft.com/office/powerpoint/2010/main" val="872880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481328"/>
            <a:ext cx="8229600" cy="4755984"/>
          </a:xfrm>
        </p:spPr>
        <p:txBody>
          <a:bodyPr>
            <a:normAutofit lnSpcReduction="10000"/>
          </a:bodyPr>
          <a:lstStyle/>
          <a:p>
            <a:pPr algn="ctr">
              <a:buNone/>
            </a:pPr>
            <a:r>
              <a:rPr lang="nl-NL" sz="2400" b="1" dirty="0">
                <a:latin typeface="Calibri" panose="020F0502020204030204" pitchFamily="34" charset="0"/>
                <a:ea typeface="Calibri" panose="020F0502020204030204" pitchFamily="34" charset="0"/>
                <a:cs typeface="Calibri" panose="020F0502020204030204" pitchFamily="34" charset="0"/>
              </a:rPr>
              <a:t>Proactief</a:t>
            </a:r>
          </a:p>
          <a:p>
            <a:pPr algn="ctr">
              <a:buNone/>
            </a:pPr>
            <a:endParaRPr lang="nl-NL" sz="2400" b="1"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Veelvuldige wisseling van medewerkers, hoe borg je de zorg? Zowel schriftelijk (e-mail) als telefonisch contact blijven opnemen met het “nieuwe” aanspreekpunt.</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Door contact te zoeken met begeleidingsteam, gedragsdeskundige, locatiemanager, etc.</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Zorgen uiten tijdens cliëntplan bespreking en aansturen op jaarlijkse zorgplan bespreking. </a:t>
            </a:r>
          </a:p>
          <a:p>
            <a:pPr marL="109728" indent="0" algn="ctr">
              <a:buNone/>
            </a:pPr>
            <a:r>
              <a:rPr lang="nl-NL" sz="2400" b="1" dirty="0">
                <a:latin typeface="Calibri" panose="020F0502020204030204" pitchFamily="34" charset="0"/>
                <a:ea typeface="Calibri" panose="020F0502020204030204" pitchFamily="34" charset="0"/>
                <a:cs typeface="Calibri" panose="020F0502020204030204" pitchFamily="34" charset="0"/>
              </a:rPr>
              <a:t>Discussiepunt</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Wat zijn de gevolgen voor de mentor van de ontstane zorginfarct?</a:t>
            </a:r>
          </a:p>
          <a:p>
            <a:pPr>
              <a:buNone/>
            </a:pPr>
            <a:endParaRPr lang="nl-NL" sz="2400" dirty="0"/>
          </a:p>
        </p:txBody>
      </p:sp>
      <p:sp>
        <p:nvSpPr>
          <p:cNvPr id="2" name="Titel 1"/>
          <p:cNvSpPr>
            <a:spLocks noGrp="1"/>
          </p:cNvSpPr>
          <p:nvPr>
            <p:ph type="title"/>
          </p:nvPr>
        </p:nvSpPr>
        <p:spPr/>
        <p:txBody>
          <a:bodyPr/>
          <a:lstStyle/>
          <a:p>
            <a:r>
              <a:rPr lang="nl-NL" dirty="0"/>
              <a:t>Groot </a:t>
            </a:r>
            <a:r>
              <a:rPr lang="nl-NL" dirty="0" err="1"/>
              <a:t>Mentorenoverleg</a:t>
            </a:r>
            <a:endParaRPr lang="nl-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71214" y="1340768"/>
            <a:ext cx="8229600" cy="5121696"/>
          </a:xfrm>
        </p:spPr>
        <p:txBody>
          <a:bodyPr>
            <a:normAutofit/>
          </a:bodyPr>
          <a:lstStyle/>
          <a:p>
            <a:pPr marL="109728" indent="0" algn="ctr">
              <a:buNone/>
            </a:pPr>
            <a:r>
              <a:rPr lang="nl-NL" sz="2400" b="1" dirty="0">
                <a:latin typeface="Calibri" panose="020F0502020204030204" pitchFamily="34" charset="0"/>
                <a:ea typeface="Calibri" panose="020F0502020204030204" pitchFamily="34" charset="0"/>
                <a:cs typeface="Calibri" panose="020F0502020204030204" pitchFamily="34" charset="0"/>
              </a:rPr>
              <a:t>Wat kan je zelf als mentor doen om overuren te voorkomen?</a:t>
            </a:r>
          </a:p>
          <a:p>
            <a:pPr marL="109728" indent="0" algn="ctr">
              <a:buNone/>
            </a:pPr>
            <a:endParaRPr lang="nl-NL" sz="400" b="1"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Je bent goed op de hoogte van de wettelijke kaders.</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Tijdens het kennismakingsgesprek, geef je duidelijk aan wat de cliënt en zijn systeem mag verwachten.</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Je kent de wegen binnen zorgland,  wat valt onder WLZ of WMO, de verschillen van indicaties (WLZ, VPT, PGB) Je bent op de hoogte welke ondersteuning binnen de indicatie valt.</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Je leert je grens aangeven. </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Heb voor jezelf helder wat spoedgevallen zijn!</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Wees je bewust, wanneer je één vinger geeft…….</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Hoeveel vrijwilligerswerk je in een maand wil doen….</a:t>
            </a:r>
          </a:p>
          <a:p>
            <a:endParaRPr lang="nl-NL" dirty="0"/>
          </a:p>
        </p:txBody>
      </p:sp>
      <p:sp>
        <p:nvSpPr>
          <p:cNvPr id="2" name="Titel 1"/>
          <p:cNvSpPr>
            <a:spLocks noGrp="1"/>
          </p:cNvSpPr>
          <p:nvPr>
            <p:ph type="title"/>
          </p:nvPr>
        </p:nvSpPr>
        <p:spPr>
          <a:xfrm>
            <a:off x="457200" y="332656"/>
            <a:ext cx="8229600" cy="1143000"/>
          </a:xfrm>
        </p:spPr>
        <p:txBody>
          <a:bodyPr/>
          <a:lstStyle/>
          <a:p>
            <a:r>
              <a:rPr lang="nl-NL" dirty="0"/>
              <a:t>Groot </a:t>
            </a:r>
            <a:r>
              <a:rPr lang="nl-NL" dirty="0" err="1"/>
              <a:t>Mentorenoverleg</a:t>
            </a:r>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85000" lnSpcReduction="20000"/>
          </a:bodyPr>
          <a:lstStyle/>
          <a:p>
            <a:pPr algn="ctr">
              <a:buNone/>
            </a:pPr>
            <a:r>
              <a:rPr lang="en-US" sz="2400" dirty="0">
                <a:latin typeface="Calibri" panose="020F0502020204030204" pitchFamily="34" charset="0"/>
                <a:ea typeface="Calibri" panose="020F0502020204030204" pitchFamily="34" charset="0"/>
                <a:cs typeface="Calibri" panose="020F0502020204030204" pitchFamily="34" charset="0"/>
              </a:rPr>
              <a:t>Welkom</a:t>
            </a:r>
          </a:p>
          <a:p>
            <a:pPr algn="ctr">
              <a:buNone/>
            </a:pPr>
            <a:r>
              <a:rPr lang="en-US" sz="3100" b="1" dirty="0" err="1">
                <a:latin typeface="Calibri" panose="020F0502020204030204" pitchFamily="34" charset="0"/>
                <a:ea typeface="Calibri" panose="020F0502020204030204" pitchFamily="34" charset="0"/>
                <a:cs typeface="Calibri" panose="020F0502020204030204" pitchFamily="34" charset="0"/>
              </a:rPr>
              <a:t>Ontstaan</a:t>
            </a:r>
            <a:r>
              <a:rPr lang="en-US" sz="3100" b="1" dirty="0">
                <a:latin typeface="Calibri" panose="020F0502020204030204" pitchFamily="34" charset="0"/>
                <a:ea typeface="Calibri" panose="020F0502020204030204" pitchFamily="34" charset="0"/>
                <a:cs typeface="Calibri" panose="020F0502020204030204" pitchFamily="34" charset="0"/>
              </a:rPr>
              <a:t> van het idee:  </a:t>
            </a:r>
          </a:p>
          <a:p>
            <a:pPr marL="109728" indent="0">
              <a:buNone/>
            </a:pPr>
            <a:endParaRPr lang="en-US" sz="2400"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Mentoren worden ondergesneeuwd door bewindvoerder kwesties en niet gezien en erkend in hun taak.</a:t>
            </a:r>
            <a:br>
              <a:rPr lang="nl-NL" sz="2400" dirty="0">
                <a:latin typeface="Calibri" panose="020F0502020204030204" pitchFamily="34" charset="0"/>
                <a:ea typeface="Calibri" panose="020F0502020204030204" pitchFamily="34" charset="0"/>
                <a:cs typeface="Calibri" panose="020F0502020204030204" pitchFamily="34" charset="0"/>
              </a:rPr>
            </a:br>
            <a:endParaRPr lang="nl-NL" sz="2400" dirty="0">
              <a:latin typeface="Calibri" panose="020F0502020204030204" pitchFamily="34" charset="0"/>
              <a:ea typeface="Calibri" panose="020F0502020204030204" pitchFamily="34" charset="0"/>
              <a:cs typeface="Calibri" panose="020F0502020204030204" pitchFamily="34" charset="0"/>
            </a:endParaRPr>
          </a:p>
          <a:p>
            <a:pPr marL="109728" indent="0" algn="ctr">
              <a:buNone/>
            </a:pPr>
            <a:r>
              <a:rPr lang="nl-NL" sz="3100" b="1" dirty="0">
                <a:latin typeface="Calibri" panose="020F0502020204030204" pitchFamily="34" charset="0"/>
                <a:ea typeface="Calibri" panose="020F0502020204030204" pitchFamily="34" charset="0"/>
                <a:cs typeface="Calibri" panose="020F0502020204030204" pitchFamily="34" charset="0"/>
              </a:rPr>
              <a:t>Doel van deze ochtend: </a:t>
            </a:r>
            <a:endParaRPr lang="nl-NL" sz="2400"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Verbinding maken tussen de mentoren en overige disciplines.</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Erkenning van de werkzaamheden mentor en het blootleggen van de spagaat situaties, waar de mentor geregeld tegenaan loopt. </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Tendensen, die tijdens dit overleg naar voren komen kenbaar maken aan de Expertgroep.</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Bewustwording en handvatten om je werkzaamheden mogelijk binnen het kader van 17-uur uit te voeren.</a:t>
            </a:r>
          </a:p>
          <a:p>
            <a:pPr>
              <a:buFont typeface="Wingdings" panose="05000000000000000000" pitchFamily="2" charset="2"/>
              <a:buChar char="Ø"/>
            </a:pPr>
            <a:r>
              <a:rPr lang="nl-NL" sz="2400" dirty="0">
                <a:latin typeface="Calibri" panose="020F0502020204030204" pitchFamily="34" charset="0"/>
                <a:ea typeface="Calibri" panose="020F0502020204030204" pitchFamily="34" charset="0"/>
                <a:cs typeface="Calibri" panose="020F0502020204030204" pitchFamily="34" charset="0"/>
              </a:rPr>
              <a:t>Zorg hebben voor elkaar, we hebben een individualistisch beroep!</a:t>
            </a:r>
          </a:p>
          <a:p>
            <a:pPr algn="ctr">
              <a:buFont typeface="Wingdings" panose="05000000000000000000" pitchFamily="2" charset="2"/>
              <a:buChar char="Ø"/>
            </a:pPr>
            <a:endParaRPr lang="nl-NL" sz="2400" dirty="0"/>
          </a:p>
          <a:p>
            <a:pPr algn="ctr">
              <a:buNone/>
            </a:pPr>
            <a:endParaRPr lang="en-US" sz="1200" dirty="0"/>
          </a:p>
          <a:p>
            <a:pPr algn="ctr">
              <a:buNone/>
            </a:pPr>
            <a:endParaRPr lang="en-US" sz="2400" dirty="0"/>
          </a:p>
        </p:txBody>
      </p:sp>
      <p:sp>
        <p:nvSpPr>
          <p:cNvPr id="2" name="Titel 1"/>
          <p:cNvSpPr>
            <a:spLocks noGrp="1"/>
          </p:cNvSpPr>
          <p:nvPr>
            <p:ph type="title"/>
          </p:nvPr>
        </p:nvSpPr>
        <p:spPr/>
        <p:txBody>
          <a:bodyPr/>
          <a:lstStyle/>
          <a:p>
            <a:r>
              <a:rPr lang="en-US" dirty="0"/>
              <a:t>Groot </a:t>
            </a:r>
            <a:r>
              <a:rPr lang="en-US" dirty="0" err="1"/>
              <a:t>Mentorenoverleg</a:t>
            </a:r>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algn="ctr">
              <a:buNone/>
            </a:pPr>
            <a:r>
              <a:rPr lang="nl-NL" sz="2400" b="1" dirty="0"/>
              <a:t>Inhoud mentorschap</a:t>
            </a:r>
          </a:p>
          <a:p>
            <a:pPr algn="ctr">
              <a:buNone/>
            </a:pPr>
            <a:endParaRPr lang="nl-NL" sz="2400" b="1" dirty="0"/>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Mentor heeft een regie voerende- en raadgevende functie voor het realiseren en behouden van een hulpverleningsnetwerk rondom cliënt.</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Een mentor neemt beslissingen aangaande de verzorging, verpleging, behandeling en begeleiding van cliënt (regiefunctie). Denk daarbij ook aan keuze van woonvorm, contact met betrokkenen, zorgaanbieders (wijzigingen zorgplan, controle op naleving zorgplan), de bewindvoerder, etc. </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Verantwoording afleggen aan de rechtbank.</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Scholing</a:t>
            </a:r>
            <a:r>
              <a:rPr lang="nl-NL" sz="2000" dirty="0"/>
              <a:t>.</a:t>
            </a:r>
          </a:p>
          <a:p>
            <a:pPr>
              <a:buNone/>
            </a:pPr>
            <a:endParaRPr lang="nl-NL" sz="2400" dirty="0"/>
          </a:p>
        </p:txBody>
      </p:sp>
      <p:sp>
        <p:nvSpPr>
          <p:cNvPr id="2" name="Titel 1"/>
          <p:cNvSpPr>
            <a:spLocks noGrp="1"/>
          </p:cNvSpPr>
          <p:nvPr>
            <p:ph type="title"/>
          </p:nvPr>
        </p:nvSpPr>
        <p:spPr/>
        <p:txBody>
          <a:bodyPr/>
          <a:lstStyle/>
          <a:p>
            <a:r>
              <a:rPr lang="nl-NL" dirty="0"/>
              <a:t>Groot </a:t>
            </a:r>
            <a:r>
              <a:rPr lang="nl-NL" dirty="0" err="1"/>
              <a:t>Mentorenoverleg</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332CDF2-1037-EE0A-D1C4-03D8B7ED2321}"/>
              </a:ext>
            </a:extLst>
          </p:cNvPr>
          <p:cNvSpPr>
            <a:spLocks noGrp="1"/>
          </p:cNvSpPr>
          <p:nvPr>
            <p:ph idx="1"/>
          </p:nvPr>
        </p:nvSpPr>
        <p:spPr/>
        <p:txBody>
          <a:bodyPr>
            <a:normAutofit/>
          </a:bodyPr>
          <a:lstStyle/>
          <a:p>
            <a:pPr marL="109728" indent="0" algn="ctr">
              <a:buNone/>
            </a:pPr>
            <a:r>
              <a:rPr lang="nl-NL" sz="2800" b="1" dirty="0"/>
              <a:t>Welke taken behoren o.a. </a:t>
            </a:r>
            <a:r>
              <a:rPr lang="nl-NL" sz="2800" b="1" i="1" dirty="0"/>
              <a:t>niet</a:t>
            </a:r>
            <a:r>
              <a:rPr lang="nl-NL" sz="2800" b="1" dirty="0"/>
              <a:t> bij de mentor?</a:t>
            </a:r>
          </a:p>
          <a:p>
            <a:pPr algn="ctr"/>
            <a:endParaRPr lang="nl-NL" b="1" dirty="0"/>
          </a:p>
          <a:p>
            <a:pPr algn="l">
              <a:buFont typeface="Wingdings" panose="05000000000000000000" pitchFamily="2" charset="2"/>
              <a:buChar char="Ø"/>
            </a:pPr>
            <a:r>
              <a:rPr lang="nl-NL" sz="2000" b="0" i="0" dirty="0">
                <a:solidFill>
                  <a:srgbClr val="222222"/>
                </a:solidFill>
                <a:effectLst/>
                <a:latin typeface="Calibri" panose="020F0502020204030204" pitchFamily="34" charset="0"/>
              </a:rPr>
              <a:t>Mee naar ziekenhuis/huisarts, etc.</a:t>
            </a:r>
          </a:p>
          <a:p>
            <a:pPr algn="l">
              <a:buFont typeface="Wingdings" panose="05000000000000000000" pitchFamily="2" charset="2"/>
              <a:buChar char="Ø"/>
            </a:pPr>
            <a:r>
              <a:rPr lang="nl-NL" sz="2000" b="0" i="0" dirty="0">
                <a:solidFill>
                  <a:srgbClr val="222222"/>
                </a:solidFill>
                <a:effectLst/>
                <a:latin typeface="Calibri" panose="020F0502020204030204" pitchFamily="34" charset="0"/>
              </a:rPr>
              <a:t>Kopen van kleding/verzorgingsproducten (materiele zaken, etc.).</a:t>
            </a:r>
          </a:p>
          <a:p>
            <a:pPr algn="l">
              <a:buFont typeface="Wingdings" panose="05000000000000000000" pitchFamily="2" charset="2"/>
              <a:buChar char="Ø"/>
            </a:pPr>
            <a:r>
              <a:rPr lang="nl-NL" sz="2000" b="0" i="0" dirty="0">
                <a:solidFill>
                  <a:srgbClr val="222222"/>
                </a:solidFill>
                <a:effectLst/>
                <a:latin typeface="Calibri" panose="020F0502020204030204" pitchFamily="34" charset="0"/>
              </a:rPr>
              <a:t>Verzorgen van een aanvraag of verlenging </a:t>
            </a:r>
            <a:r>
              <a:rPr lang="nl-NL" sz="2000" dirty="0">
                <a:solidFill>
                  <a:srgbClr val="222222"/>
                </a:solidFill>
                <a:latin typeface="Calibri" panose="020F0502020204030204" pitchFamily="34" charset="0"/>
              </a:rPr>
              <a:t>legitimatie </a:t>
            </a:r>
            <a:r>
              <a:rPr lang="nl-NL" sz="2000" b="0" i="0" dirty="0">
                <a:solidFill>
                  <a:srgbClr val="222222"/>
                </a:solidFill>
                <a:effectLst/>
                <a:latin typeface="Calibri" panose="020F0502020204030204" pitchFamily="34" charset="0"/>
              </a:rPr>
              <a:t>(als iemand al ergens in zorg is).</a:t>
            </a:r>
          </a:p>
          <a:p>
            <a:pPr algn="l">
              <a:buFont typeface="Wingdings" panose="05000000000000000000" pitchFamily="2" charset="2"/>
              <a:buChar char="Ø"/>
            </a:pPr>
            <a:r>
              <a:rPr lang="nl-NL" sz="2000" b="0" i="0" dirty="0">
                <a:solidFill>
                  <a:srgbClr val="222222"/>
                </a:solidFill>
                <a:effectLst/>
                <a:latin typeface="Calibri" panose="020F0502020204030204" pitchFamily="34" charset="0"/>
              </a:rPr>
              <a:t>Wegbrengen naar/ophalen van vakantieadres.</a:t>
            </a:r>
          </a:p>
          <a:p>
            <a:pPr algn="l">
              <a:buFont typeface="Wingdings" panose="05000000000000000000" pitchFamily="2" charset="2"/>
              <a:buChar char="Ø"/>
            </a:pPr>
            <a:r>
              <a:rPr lang="nl-NL" sz="2000" b="0" i="0" dirty="0">
                <a:solidFill>
                  <a:srgbClr val="222222"/>
                </a:solidFill>
                <a:effectLst/>
                <a:latin typeface="Calibri" panose="020F0502020204030204" pitchFamily="34" charset="0"/>
              </a:rPr>
              <a:t>Wijziging GBA melden bij de gemeente. (We zijn wel verplicht adreswijziging naar de rechtbank te sturen.)</a:t>
            </a:r>
          </a:p>
          <a:p>
            <a:pPr algn="l">
              <a:buFont typeface="Wingdings" panose="05000000000000000000" pitchFamily="2" charset="2"/>
              <a:buChar char="Ø"/>
            </a:pPr>
            <a:r>
              <a:rPr lang="nl-NL" sz="2000" dirty="0">
                <a:solidFill>
                  <a:srgbClr val="222222"/>
                </a:solidFill>
                <a:latin typeface="Calibri" panose="020F0502020204030204" pitchFamily="34" charset="0"/>
              </a:rPr>
              <a:t>B</a:t>
            </a:r>
            <a:r>
              <a:rPr lang="nl-NL" sz="2000" b="0" i="0" dirty="0">
                <a:solidFill>
                  <a:srgbClr val="222222"/>
                </a:solidFill>
                <a:effectLst/>
                <a:latin typeface="Calibri" panose="020F0502020204030204" pitchFamily="34" charset="0"/>
              </a:rPr>
              <a:t>eslissen in hoogstpersoonlijke zaken, zoals het tekenen van een niet reanimatieverklaring. </a:t>
            </a:r>
          </a:p>
          <a:p>
            <a:pPr algn="l">
              <a:buFont typeface="Wingdings" panose="05000000000000000000" pitchFamily="2" charset="2"/>
              <a:buChar char="Ø"/>
            </a:pPr>
            <a:r>
              <a:rPr lang="nl-NL" sz="2000" b="0" i="0" dirty="0">
                <a:solidFill>
                  <a:srgbClr val="222222"/>
                </a:solidFill>
                <a:effectLst/>
                <a:latin typeface="Calibri" panose="020F0502020204030204" pitchFamily="34" charset="0"/>
              </a:rPr>
              <a:t>Het regelen van een uitvaart.</a:t>
            </a:r>
            <a:endParaRPr lang="nl-NL" sz="2000" dirty="0"/>
          </a:p>
        </p:txBody>
      </p:sp>
      <p:sp>
        <p:nvSpPr>
          <p:cNvPr id="3" name="Titel 2">
            <a:extLst>
              <a:ext uri="{FF2B5EF4-FFF2-40B4-BE49-F238E27FC236}">
                <a16:creationId xmlns:a16="http://schemas.microsoft.com/office/drawing/2014/main" id="{E97A093B-6CB3-E838-6FF9-2151F4BD765D}"/>
              </a:ext>
            </a:extLst>
          </p:cNvPr>
          <p:cNvSpPr>
            <a:spLocks noGrp="1"/>
          </p:cNvSpPr>
          <p:nvPr>
            <p:ph type="title"/>
          </p:nvPr>
        </p:nvSpPr>
        <p:spPr/>
        <p:txBody>
          <a:bodyPr/>
          <a:lstStyle/>
          <a:p>
            <a:r>
              <a:rPr lang="nl-NL" dirty="0"/>
              <a:t>Groot </a:t>
            </a:r>
            <a:r>
              <a:rPr lang="nl-NL" dirty="0" err="1"/>
              <a:t>Mentorenoverleg</a:t>
            </a:r>
            <a:endParaRPr lang="nl-NL" dirty="0"/>
          </a:p>
        </p:txBody>
      </p:sp>
    </p:spTree>
    <p:extLst>
      <p:ext uri="{BB962C8B-B14F-4D97-AF65-F5344CB8AC3E}">
        <p14:creationId xmlns:p14="http://schemas.microsoft.com/office/powerpoint/2010/main" val="1640022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2E5FC04-0014-7028-DD6B-EAF65AC14E3F}"/>
              </a:ext>
            </a:extLst>
          </p:cNvPr>
          <p:cNvSpPr>
            <a:spLocks noGrp="1"/>
          </p:cNvSpPr>
          <p:nvPr>
            <p:ph idx="1"/>
          </p:nvPr>
        </p:nvSpPr>
        <p:spPr/>
        <p:txBody>
          <a:bodyPr>
            <a:normAutofit/>
          </a:bodyPr>
          <a:lstStyle/>
          <a:p>
            <a:pPr marL="109728" indent="0" algn="ctr">
              <a:buNone/>
            </a:pPr>
            <a:r>
              <a:rPr lang="nl-NL" sz="2400" b="1" dirty="0">
                <a:latin typeface="Calibri" panose="020F0502020204030204" pitchFamily="34" charset="0"/>
                <a:ea typeface="Calibri" panose="020F0502020204030204" pitchFamily="34" charset="0"/>
                <a:cs typeface="Calibri" panose="020F0502020204030204" pitchFamily="34" charset="0"/>
              </a:rPr>
              <a:t>Uitkomst van NBPM enquête; Welke doelgroep/taken nemen veel uren in beslag?</a:t>
            </a:r>
          </a:p>
          <a:p>
            <a:pPr marL="342900" indent="-342900">
              <a:buFont typeface="Wingdings" panose="05000000000000000000" pitchFamily="2" charset="2"/>
              <a:buChar char="Ø"/>
            </a:pPr>
            <a:endParaRPr lang="nl-NL" sz="2400"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Thuiswonende cliënten.</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Cliënten met een psychiatrische stoornis, VG en meervoudige problematiek binnen een instelling.</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Familie, mantelzorgers, het systeem rondom betrokkene.</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Betrokkenheid van diverse externe partijen, CCE, CIZ, VT etc.</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Omdat de mentor de enige is met kennis over betrokkene, toch uren kwijt na overlijden en beëindigen van het dossier.</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Besprekingen in het belang van betrokkene, beeldvorming, borgen en overdragen van kennis naar nieuwe verzorgenden. </a:t>
            </a:r>
          </a:p>
          <a:p>
            <a:endParaRPr lang="nl-NL" dirty="0"/>
          </a:p>
        </p:txBody>
      </p:sp>
      <p:sp>
        <p:nvSpPr>
          <p:cNvPr id="3" name="Titel 2">
            <a:extLst>
              <a:ext uri="{FF2B5EF4-FFF2-40B4-BE49-F238E27FC236}">
                <a16:creationId xmlns:a16="http://schemas.microsoft.com/office/drawing/2014/main" id="{8BBE2272-193E-3C7C-60A2-391EA6057825}"/>
              </a:ext>
            </a:extLst>
          </p:cNvPr>
          <p:cNvSpPr>
            <a:spLocks noGrp="1"/>
          </p:cNvSpPr>
          <p:nvPr>
            <p:ph type="title"/>
          </p:nvPr>
        </p:nvSpPr>
        <p:spPr/>
        <p:txBody>
          <a:bodyPr/>
          <a:lstStyle/>
          <a:p>
            <a:r>
              <a:rPr lang="nl-NL" dirty="0"/>
              <a:t>Groot </a:t>
            </a:r>
            <a:r>
              <a:rPr lang="nl-NL" dirty="0" err="1"/>
              <a:t>Mentorenoverleg</a:t>
            </a:r>
            <a:endParaRPr lang="nl-NL" dirty="0"/>
          </a:p>
        </p:txBody>
      </p:sp>
    </p:spTree>
    <p:extLst>
      <p:ext uri="{BB962C8B-B14F-4D97-AF65-F5344CB8AC3E}">
        <p14:creationId xmlns:p14="http://schemas.microsoft.com/office/powerpoint/2010/main" val="2433126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9FB3280-7F4A-9F12-4B91-F80C5DEFEBF8}"/>
              </a:ext>
            </a:extLst>
          </p:cNvPr>
          <p:cNvSpPr>
            <a:spLocks noGrp="1"/>
          </p:cNvSpPr>
          <p:nvPr>
            <p:ph idx="1"/>
          </p:nvPr>
        </p:nvSpPr>
        <p:spPr/>
        <p:txBody>
          <a:bodyPr>
            <a:normAutofit/>
          </a:bodyPr>
          <a:lstStyle/>
          <a:p>
            <a:pPr marL="109728" indent="0" algn="ctr">
              <a:buNone/>
            </a:pPr>
            <a:r>
              <a:rPr lang="nl-NL" b="1" dirty="0">
                <a:latin typeface="Calibri" panose="020F0502020204030204" pitchFamily="34" charset="0"/>
                <a:ea typeface="Calibri" panose="020F0502020204030204" pitchFamily="34" charset="0"/>
                <a:cs typeface="Calibri" panose="020F0502020204030204" pitchFamily="34" charset="0"/>
              </a:rPr>
              <a:t>Wat heb je nodig van externe partijen?</a:t>
            </a:r>
          </a:p>
          <a:p>
            <a:pPr marL="109728" indent="0" algn="ctr">
              <a:buNone/>
            </a:pPr>
            <a:endParaRPr lang="nl-NL" b="1" dirty="0"/>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CIZ/WMO: een toereikende indicatie. (overleg, verzoek laten indienen door een externe, toetsingsgesprek, etc.).</a:t>
            </a:r>
          </a:p>
          <a:p>
            <a:pPr>
              <a:buFont typeface="Wingdings" panose="05000000000000000000" pitchFamily="2" charset="2"/>
              <a:buChar char="Ø"/>
            </a:pPr>
            <a:endParaRPr lang="nl-NL" sz="2000"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Rechtbank: een snelle afhandeling van het verzoek, kennis van de inhoud mentorschap, machtiging facturering extra gemaakte uren</a:t>
            </a:r>
          </a:p>
          <a:p>
            <a:pPr marL="109728" indent="0">
              <a:buNone/>
            </a:pPr>
            <a:endParaRPr lang="nl-NL" sz="2000" dirty="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Hulpverleningsnetwerk: steeds op de hoogte brengen van de inhoud van het mentorschap en de wettelijke kaders.</a:t>
            </a:r>
          </a:p>
          <a:p>
            <a:endParaRPr lang="nl-NL" dirty="0"/>
          </a:p>
        </p:txBody>
      </p:sp>
      <p:sp>
        <p:nvSpPr>
          <p:cNvPr id="3" name="Titel 2">
            <a:extLst>
              <a:ext uri="{FF2B5EF4-FFF2-40B4-BE49-F238E27FC236}">
                <a16:creationId xmlns:a16="http://schemas.microsoft.com/office/drawing/2014/main" id="{33E3BCCC-4EA1-579F-8D1B-C1BF1A2DDA7A}"/>
              </a:ext>
            </a:extLst>
          </p:cNvPr>
          <p:cNvSpPr>
            <a:spLocks noGrp="1"/>
          </p:cNvSpPr>
          <p:nvPr>
            <p:ph type="title"/>
          </p:nvPr>
        </p:nvSpPr>
        <p:spPr/>
        <p:txBody>
          <a:bodyPr/>
          <a:lstStyle/>
          <a:p>
            <a:r>
              <a:rPr lang="nl-NL" dirty="0"/>
              <a:t>Groot </a:t>
            </a:r>
            <a:r>
              <a:rPr lang="nl-NL" dirty="0" err="1"/>
              <a:t>Mentorenoverleg</a:t>
            </a:r>
            <a:endParaRPr lang="nl-NL" dirty="0"/>
          </a:p>
        </p:txBody>
      </p:sp>
    </p:spTree>
    <p:extLst>
      <p:ext uri="{BB962C8B-B14F-4D97-AF65-F5344CB8AC3E}">
        <p14:creationId xmlns:p14="http://schemas.microsoft.com/office/powerpoint/2010/main" val="2519789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endParaRPr lang="nl-NL" sz="2400" dirty="0"/>
          </a:p>
          <a:p>
            <a:pPr marL="109728" indent="0" algn="ctr">
              <a:buNone/>
            </a:pPr>
            <a:r>
              <a:rPr lang="nl-NL" sz="2400" b="1" dirty="0">
                <a:latin typeface="Calibri" panose="020F0502020204030204" pitchFamily="34" charset="0"/>
                <a:ea typeface="Calibri" panose="020F0502020204030204" pitchFamily="34" charset="0"/>
                <a:cs typeface="Calibri" panose="020F0502020204030204" pitchFamily="34" charset="0"/>
              </a:rPr>
              <a:t>Casus 1:</a:t>
            </a:r>
          </a:p>
          <a:p>
            <a:pPr marL="109728" indent="0">
              <a:buNone/>
            </a:pPr>
            <a:r>
              <a:rPr lang="nl-NL" sz="2000" dirty="0">
                <a:latin typeface="Calibri" panose="020F0502020204030204" pitchFamily="34" charset="0"/>
                <a:ea typeface="Calibri" panose="020F0502020204030204" pitchFamily="34" charset="0"/>
                <a:cs typeface="Calibri" panose="020F0502020204030204" pitchFamily="34" charset="0"/>
              </a:rPr>
              <a:t>Thuiswonende cliënt woont moederziel alleen thuis.</a:t>
            </a:r>
          </a:p>
          <a:p>
            <a:pPr marL="109728" indent="0">
              <a:buNone/>
            </a:pPr>
            <a:r>
              <a:rPr lang="nl-NL" sz="2000" dirty="0">
                <a:latin typeface="Calibri" panose="020F0502020204030204" pitchFamily="34" charset="0"/>
                <a:ea typeface="Calibri" panose="020F0502020204030204" pitchFamily="34" charset="0"/>
                <a:cs typeface="Calibri" panose="020F0502020204030204" pitchFamily="34" charset="0"/>
              </a:rPr>
              <a:t>Er zijn geen naaste betrokkenen, familie (achterneef) begeeft zich op de achtergrond en laat van zich horen, wanneer er zogenaamd paniek is. </a:t>
            </a:r>
            <a:br>
              <a:rPr lang="nl-NL" sz="2000" dirty="0">
                <a:latin typeface="Calibri" panose="020F0502020204030204" pitchFamily="34" charset="0"/>
                <a:ea typeface="Calibri" panose="020F0502020204030204" pitchFamily="34" charset="0"/>
                <a:cs typeface="Calibri" panose="020F0502020204030204" pitchFamily="34" charset="0"/>
              </a:rPr>
            </a:br>
            <a:r>
              <a:rPr lang="nl-NL" sz="2000" dirty="0">
                <a:latin typeface="Calibri" panose="020F0502020204030204" pitchFamily="34" charset="0"/>
                <a:ea typeface="Calibri" panose="020F0502020204030204" pitchFamily="34" charset="0"/>
                <a:cs typeface="Calibri" panose="020F0502020204030204" pitchFamily="34" charset="0"/>
              </a:rPr>
              <a:t>Zoals: cliënt belt naar achterneef i.v.m. val.</a:t>
            </a:r>
          </a:p>
          <a:p>
            <a:pPr marL="109728" indent="0">
              <a:buNone/>
            </a:pPr>
            <a:endParaRPr lang="nl-NL" sz="2000" dirty="0">
              <a:latin typeface="Calibri" panose="020F0502020204030204" pitchFamily="34" charset="0"/>
              <a:ea typeface="Calibri" panose="020F0502020204030204" pitchFamily="34" charset="0"/>
              <a:cs typeface="Calibri" panose="020F0502020204030204" pitchFamily="34" charset="0"/>
            </a:endParaRPr>
          </a:p>
          <a:p>
            <a:pPr marL="109728" indent="0">
              <a:buNone/>
            </a:pPr>
            <a:r>
              <a:rPr lang="nl-NL" sz="2000" dirty="0">
                <a:latin typeface="Calibri" panose="020F0502020204030204" pitchFamily="34" charset="0"/>
                <a:ea typeface="Calibri" panose="020F0502020204030204" pitchFamily="34" charset="0"/>
                <a:cs typeface="Calibri" panose="020F0502020204030204" pitchFamily="34" charset="0"/>
              </a:rPr>
              <a:t>Neef woont ver weg en wil geen actieve betrokkenheid.</a:t>
            </a:r>
          </a:p>
          <a:p>
            <a:pPr marL="109728" indent="0" algn="ctr">
              <a:buNone/>
            </a:pPr>
            <a:endParaRPr lang="nl-NL" sz="2400" dirty="0"/>
          </a:p>
        </p:txBody>
      </p:sp>
      <p:sp>
        <p:nvSpPr>
          <p:cNvPr id="2" name="Titel 1"/>
          <p:cNvSpPr>
            <a:spLocks noGrp="1"/>
          </p:cNvSpPr>
          <p:nvPr>
            <p:ph type="title"/>
          </p:nvPr>
        </p:nvSpPr>
        <p:spPr/>
        <p:txBody>
          <a:bodyPr/>
          <a:lstStyle/>
          <a:p>
            <a:r>
              <a:rPr lang="nl-NL" dirty="0"/>
              <a:t>Groot </a:t>
            </a:r>
            <a:r>
              <a:rPr lang="nl-NL" dirty="0" err="1"/>
              <a:t>Mentorenoverleg</a:t>
            </a:r>
            <a:endParaRPr lang="nl-N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116347D1-8854-212F-594B-FAABCC146C1B}"/>
              </a:ext>
            </a:extLst>
          </p:cNvPr>
          <p:cNvSpPr>
            <a:spLocks noGrp="1"/>
          </p:cNvSpPr>
          <p:nvPr>
            <p:ph idx="1"/>
          </p:nvPr>
        </p:nvSpPr>
        <p:spPr>
          <a:xfrm>
            <a:off x="457200" y="2780928"/>
            <a:ext cx="8229600" cy="3226363"/>
          </a:xfrm>
        </p:spPr>
        <p:txBody>
          <a:bodyPr/>
          <a:lstStyle/>
          <a:p>
            <a:pPr algn="ctr"/>
            <a:r>
              <a:rPr lang="nl-NL" sz="2400" b="1" dirty="0">
                <a:latin typeface="Calibri" panose="020F0502020204030204" pitchFamily="34" charset="0"/>
                <a:ea typeface="Calibri" panose="020F0502020204030204" pitchFamily="34" charset="0"/>
                <a:cs typeface="Calibri" panose="020F0502020204030204" pitchFamily="34" charset="0"/>
              </a:rPr>
              <a:t>Wat is de rol van de mentor in deze casus?</a:t>
            </a:r>
          </a:p>
          <a:p>
            <a:endParaRPr lang="nl-NL" b="1" dirty="0"/>
          </a:p>
        </p:txBody>
      </p:sp>
      <p:sp>
        <p:nvSpPr>
          <p:cNvPr id="3" name="Titel 2">
            <a:extLst>
              <a:ext uri="{FF2B5EF4-FFF2-40B4-BE49-F238E27FC236}">
                <a16:creationId xmlns:a16="http://schemas.microsoft.com/office/drawing/2014/main" id="{A919F2EA-BCB3-D0EC-5401-7A4E6E953812}"/>
              </a:ext>
            </a:extLst>
          </p:cNvPr>
          <p:cNvSpPr>
            <a:spLocks noGrp="1"/>
          </p:cNvSpPr>
          <p:nvPr>
            <p:ph type="title"/>
          </p:nvPr>
        </p:nvSpPr>
        <p:spPr/>
        <p:txBody>
          <a:bodyPr/>
          <a:lstStyle/>
          <a:p>
            <a:r>
              <a:rPr lang="nl-NL" dirty="0"/>
              <a:t>Groot </a:t>
            </a:r>
            <a:r>
              <a:rPr lang="nl-NL" dirty="0" err="1"/>
              <a:t>Mentorenoverleg</a:t>
            </a:r>
            <a:endParaRPr lang="nl-NL" dirty="0"/>
          </a:p>
        </p:txBody>
      </p:sp>
    </p:spTree>
    <p:extLst>
      <p:ext uri="{BB962C8B-B14F-4D97-AF65-F5344CB8AC3E}">
        <p14:creationId xmlns:p14="http://schemas.microsoft.com/office/powerpoint/2010/main" val="1032779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algn="ctr">
              <a:buNone/>
            </a:pPr>
            <a:r>
              <a:rPr lang="nl-NL" sz="2400" b="1" dirty="0">
                <a:latin typeface="Calibri" panose="020F0502020204030204" pitchFamily="34" charset="0"/>
                <a:ea typeface="Calibri" panose="020F0502020204030204" pitchFamily="34" charset="0"/>
                <a:cs typeface="Calibri" panose="020F0502020204030204" pitchFamily="34" charset="0"/>
              </a:rPr>
              <a:t>Proactief</a:t>
            </a:r>
          </a:p>
          <a:p>
            <a:pPr>
              <a:buNone/>
            </a:pPr>
            <a:endParaRPr lang="nl-NL" sz="2400" dirty="0"/>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Alle betrokkenen rondom dit netwerk informeren en contact mee leggen: huisarts, inschakelen casemanager dementie, contact buren activeren, WLZ indicatie aanvragen, begeleider regelen, personenalarmering, etc.</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Contact met de bewindvoerder.</a:t>
            </a:r>
          </a:p>
          <a:p>
            <a:pPr marL="109728" indent="0">
              <a:buNone/>
            </a:pPr>
            <a:endParaRPr lang="nl-NL" sz="2000" dirty="0">
              <a:latin typeface="Calibri" panose="020F0502020204030204" pitchFamily="34" charset="0"/>
              <a:ea typeface="Calibri" panose="020F0502020204030204" pitchFamily="34" charset="0"/>
              <a:cs typeface="Calibri" panose="020F0502020204030204" pitchFamily="34" charset="0"/>
            </a:endParaRPr>
          </a:p>
          <a:p>
            <a:pPr marL="109728" indent="0" algn="ctr">
              <a:buNone/>
            </a:pPr>
            <a:r>
              <a:rPr lang="nl-NL" sz="2400" b="1" dirty="0">
                <a:latin typeface="Calibri" panose="020F0502020204030204" pitchFamily="34" charset="0"/>
                <a:ea typeface="Calibri" panose="020F0502020204030204" pitchFamily="34" charset="0"/>
                <a:cs typeface="Calibri" panose="020F0502020204030204" pitchFamily="34" charset="0"/>
              </a:rPr>
              <a:t>Discussiepunt</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Ken de wet, bij wie ligt welke taak? </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Bij thuiswonende moet je soms over deze grens heengaan en…..</a:t>
            </a:r>
          </a:p>
          <a:p>
            <a:pPr>
              <a:buFont typeface="Wingdings" panose="05000000000000000000" pitchFamily="2" charset="2"/>
              <a:buChar char="Ø"/>
            </a:pPr>
            <a:r>
              <a:rPr lang="nl-NL" sz="2000" dirty="0">
                <a:latin typeface="Calibri" panose="020F0502020204030204" pitchFamily="34" charset="0"/>
                <a:ea typeface="Calibri" panose="020F0502020204030204" pitchFamily="34" charset="0"/>
                <a:cs typeface="Calibri" panose="020F0502020204030204" pitchFamily="34" charset="0"/>
              </a:rPr>
              <a:t>waar ligt jouw grens?</a:t>
            </a:r>
          </a:p>
          <a:p>
            <a:pPr marL="109728" indent="0">
              <a:buNone/>
            </a:pPr>
            <a:endParaRPr lang="nl-NL" sz="2400" dirty="0"/>
          </a:p>
        </p:txBody>
      </p:sp>
      <p:sp>
        <p:nvSpPr>
          <p:cNvPr id="2" name="Titel 1"/>
          <p:cNvSpPr>
            <a:spLocks noGrp="1"/>
          </p:cNvSpPr>
          <p:nvPr>
            <p:ph type="title"/>
          </p:nvPr>
        </p:nvSpPr>
        <p:spPr/>
        <p:txBody>
          <a:bodyPr/>
          <a:lstStyle/>
          <a:p>
            <a:r>
              <a:rPr lang="nl-NL" dirty="0"/>
              <a:t>Groot </a:t>
            </a:r>
            <a:r>
              <a:rPr lang="nl-NL" dirty="0" err="1"/>
              <a:t>Mentorenoverleg</a:t>
            </a:r>
            <a:endParaRPr lang="nl-N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TotalTime>
  <Words>996</Words>
  <Application>Microsoft Office PowerPoint</Application>
  <PresentationFormat>Diavoorstelling (4:3)</PresentationFormat>
  <Paragraphs>113</Paragraphs>
  <Slides>16</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16</vt:i4>
      </vt:variant>
    </vt:vector>
  </HeadingPairs>
  <TitlesOfParts>
    <vt:vector size="23" baseType="lpstr">
      <vt:lpstr>Calibri</vt:lpstr>
      <vt:lpstr>Lucida Sans Unicode</vt:lpstr>
      <vt:lpstr>Verdana</vt:lpstr>
      <vt:lpstr>Wingdings</vt:lpstr>
      <vt:lpstr>Wingdings 2</vt:lpstr>
      <vt:lpstr>Wingdings 3</vt:lpstr>
      <vt:lpstr>Concours</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lpstr>Groot Mentorenoverleg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ww</dc:creator>
  <cp:lastModifiedBy>Meer, S.E. van der (Rechtbank Amsterdam)</cp:lastModifiedBy>
  <cp:revision>60</cp:revision>
  <dcterms:created xsi:type="dcterms:W3CDTF">2015-03-24T06:18:33Z</dcterms:created>
  <dcterms:modified xsi:type="dcterms:W3CDTF">2024-04-09T05:28:20Z</dcterms:modified>
</cp:coreProperties>
</file>