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x-e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1" r:id="rId5"/>
    <p:sldId id="262" r:id="rId6"/>
    <p:sldId id="274" r:id="rId7"/>
    <p:sldId id="275" r:id="rId8"/>
    <p:sldId id="277" r:id="rId9"/>
    <p:sldId id="276" r:id="rId10"/>
    <p:sldId id="278" r:id="rId11"/>
    <p:sldId id="287" r:id="rId12"/>
    <p:sldId id="286" r:id="rId13"/>
    <p:sldId id="282" r:id="rId14"/>
    <p:sldId id="279" r:id="rId15"/>
    <p:sldId id="272" r:id="rId16"/>
  </p:sldIdLst>
  <p:sldSz cx="12192000" cy="6858000"/>
  <p:notesSz cx="6858000" cy="9144000"/>
  <p:custDataLst>
    <p:tags r:id="rId19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464"/>
    <a:srgbClr val="E5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04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FA13E-BCA4-7C9E-9325-06CBE99485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561509-130E-BE36-50F4-7F86F79F7E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 dirty="0"/>
              <a:t>Juni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E8A43A-55CE-F3A8-FDA5-5D4AE69BA5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FF37B-6F75-914C-085E-FD6EAAACCF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7F1DD-44BF-48FF-97B4-A4799C47EC5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24227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 dirty="0"/>
              <a:t>Juni 2024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D6D19-96DF-48E4-8818-8EFED868537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504124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6B00A80-14EA-83AF-2266-A456ACEAE1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83986"/>
            <a:ext cx="12196798" cy="33847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F19402-CA2D-E41F-D9A2-13BE91451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0001" y="1061278"/>
            <a:ext cx="6820700" cy="1455783"/>
          </a:xfrm>
        </p:spPr>
        <p:txBody>
          <a:bodyPr anchor="b" anchorCtr="0">
            <a:noAutofit/>
          </a:bodyPr>
          <a:lstStyle>
            <a:lvl1pPr algn="l">
              <a:lnSpc>
                <a:spcPct val="110000"/>
              </a:lnSpc>
              <a:defRPr sz="43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24EA4-5061-A2B0-9855-9675BFD60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1" y="2620012"/>
            <a:ext cx="6820700" cy="430118"/>
          </a:xfrm>
        </p:spPr>
        <p:txBody>
          <a:bodyPr>
            <a:noAutofit/>
          </a:bodyPr>
          <a:lstStyle>
            <a:lvl1pPr marL="0" indent="0" algn="l">
              <a:spcAft>
                <a:spcPct val="0"/>
              </a:spcAft>
              <a:buNone/>
              <a:defRPr sz="2600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06634-315B-986A-12D4-D168864A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EFEE-20F1-634C-B189-022EC5E47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57783-4E9D-C1A2-973B-E6751764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672B85-3684-237F-0248-E8E5296C3C5A}"/>
              </a:ext>
            </a:extLst>
          </p:cNvPr>
          <p:cNvSpPr/>
          <p:nvPr userDrawn="1"/>
        </p:nvSpPr>
        <p:spPr>
          <a:xfrm>
            <a:off x="3538800" y="1083600"/>
            <a:ext cx="46800" cy="1890000"/>
          </a:xfrm>
          <a:prstGeom prst="rect">
            <a:avLst/>
          </a:prstGeom>
          <a:solidFill>
            <a:srgbClr val="E5E3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iLogo">
            <a:extLst>
              <a:ext uri="{FF2B5EF4-FFF2-40B4-BE49-F238E27FC236}">
                <a16:creationId xmlns:a16="http://schemas.microsoft.com/office/drawing/2014/main" id="{4BD00911-9F9F-5A72-4046-6E21C86C3A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" y="1080001"/>
            <a:ext cx="2304000" cy="135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394710"/>
      </p:ext>
    </p:extLst>
  </p:cSld>
  <p:clrMapOvr>
    <a:masterClrMapping/>
  </p:clrMapOvr>
  <p:transition/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 zon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4DC84C-3431-EFD9-6524-0DDE8A2E4F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440" y="0"/>
            <a:ext cx="943016" cy="68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074368"/>
      </p:ext>
    </p:extLst>
  </p:cSld>
  <p:clrMapOvr>
    <a:masterClrMapping/>
  </p:clrMapOvr>
  <p:transition/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B62A2-B8B5-A8E8-7F33-B3733F08D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000" y="2034000"/>
            <a:ext cx="8442000" cy="3960000"/>
          </a:xfrm>
        </p:spPr>
        <p:txBody>
          <a:bodyPr/>
          <a:lstStyle>
            <a:lvl1pPr>
              <a:spcBef>
                <a:spcPts val="1600"/>
              </a:spcBef>
              <a:spcAft>
                <a:spcPts val="400"/>
              </a:spcAft>
              <a:buClr>
                <a:schemeClr val="accent1"/>
              </a:buClr>
              <a:defRPr/>
            </a:lvl1pPr>
            <a:lvl2pPr marL="432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2pPr>
            <a:lvl3pPr marL="648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3pPr>
            <a:lvl4pPr marL="864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4pPr>
            <a:lvl5pPr marL="1080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C07B3-AD88-25E6-01BF-22C46855F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026F5-2414-9291-713A-0D0B48CC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9ACD0-ED9C-11AC-52A5-D74B12740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97060F5-2DBC-2280-97E3-A048BF997B5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520000" y="1278000"/>
            <a:ext cx="8442000" cy="380489"/>
          </a:xfrm>
        </p:spPr>
        <p:txBody>
          <a:bodyPr>
            <a:noAutofit/>
          </a:bodyPr>
          <a:lstStyle>
            <a:lvl1pPr marL="0" indent="0" algn="l">
              <a:spcAft>
                <a:spcPct val="0"/>
              </a:spcAft>
              <a:buNone/>
              <a:defRPr sz="2000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DDF783D3-0E0B-93C5-4458-AEDD252A8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825642304"/>
      </p:ext>
    </p:extLst>
  </p:cSld>
  <p:clrMapOvr>
    <a:masterClrMapping/>
  </p:clrMapOvr>
  <p:transition/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C7FC223-8F1E-D60F-AAFA-32FE998F10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440" y="0"/>
            <a:ext cx="943016" cy="68616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A01F5-95AC-C76E-F309-5114CD3B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74932-E0DC-6769-EE22-F7AB6DAD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DBC68-9C97-43FB-7956-7384EA038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F8FDD2E-AC8C-BC42-7B23-C9FB68C58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0183" y="2554188"/>
            <a:ext cx="9137815" cy="1218795"/>
          </a:xfrm>
        </p:spPr>
        <p:txBody>
          <a:bodyPr anchor="b" anchorCtr="0">
            <a:noAutofit/>
          </a:bodyPr>
          <a:lstStyle>
            <a:lvl1pPr algn="l">
              <a:lnSpc>
                <a:spcPct val="110000"/>
              </a:lnSpc>
              <a:defRPr sz="36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A78DB23-3F88-5F2E-47F9-A33763810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0183" y="3960525"/>
            <a:ext cx="9137815" cy="380489"/>
          </a:xfrm>
        </p:spPr>
        <p:txBody>
          <a:bodyPr>
            <a:noAutofit/>
          </a:bodyPr>
          <a:lstStyle>
            <a:lvl1pPr marL="0" indent="0" algn="l">
              <a:spcAft>
                <a:spcPct val="0"/>
              </a:spcAft>
              <a:buNone/>
              <a:defRPr sz="2300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AB6D52-1EDF-E8F1-C80E-0A49ABE39AE7}"/>
              </a:ext>
            </a:extLst>
          </p:cNvPr>
          <p:cNvSpPr/>
          <p:nvPr userDrawn="1"/>
        </p:nvSpPr>
        <p:spPr>
          <a:xfrm>
            <a:off x="1224000" y="2628000"/>
            <a:ext cx="46800" cy="990000"/>
          </a:xfrm>
          <a:prstGeom prst="rect">
            <a:avLst/>
          </a:prstGeom>
          <a:solidFill>
            <a:srgbClr val="E5E3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1912011"/>
      </p:ext>
    </p:extLst>
  </p:cSld>
  <p:clrMapOvr>
    <a:masterClrMapping/>
  </p:clrMapOvr>
  <p:transition/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942033-2A3B-46B5-BBF5-8F7CA33F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8BC8C-C7CC-DCF1-2798-48AD09D61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D6182-FD1D-7F28-6C66-FBD95BB76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FDFB7534-2B5D-7C78-8E42-9D2CEBDF0A8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0" y="2034000"/>
            <a:ext cx="4751388" cy="3427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 </a:t>
            </a:r>
            <a:endParaRPr lang="nl-NL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391887F3-C680-01EF-8887-4E66F0E1F8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92700" y="2033999"/>
            <a:ext cx="5867400" cy="3960000"/>
          </a:xfrm>
        </p:spPr>
        <p:txBody>
          <a:bodyPr/>
          <a:lstStyle>
            <a:lvl1pPr>
              <a:spcBef>
                <a:spcPts val="1600"/>
              </a:spcBef>
              <a:spcAft>
                <a:spcPts val="400"/>
              </a:spcAft>
              <a:defRPr/>
            </a:lvl1pPr>
            <a:lvl2pPr>
              <a:spcBef>
                <a:spcPts val="800"/>
              </a:spcBef>
              <a:spcAft>
                <a:spcPts val="800"/>
              </a:spcAft>
              <a:defRPr/>
            </a:lvl2pPr>
            <a:lvl3pPr>
              <a:spcBef>
                <a:spcPts val="800"/>
              </a:spcBef>
              <a:spcAft>
                <a:spcPts val="800"/>
              </a:spcAft>
              <a:defRPr/>
            </a:lvl3pPr>
            <a:lvl4pPr>
              <a:spcBef>
                <a:spcPts val="800"/>
              </a:spcBef>
              <a:spcAft>
                <a:spcPts val="800"/>
              </a:spcAft>
              <a:defRPr/>
            </a:lvl4pPr>
            <a:lvl5pPr>
              <a:spcBef>
                <a:spcPts val="80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23D2EC4-1E72-1224-9D2D-9DB28F4D0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29493F2-4103-9642-22EC-E17B110F8ECF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520000" y="1278000"/>
            <a:ext cx="8442000" cy="380489"/>
          </a:xfrm>
        </p:spPr>
        <p:txBody>
          <a:bodyPr>
            <a:noAutofit/>
          </a:bodyPr>
          <a:lstStyle>
            <a:lvl1pPr marL="0" indent="0" algn="l">
              <a:spcAft>
                <a:spcPct val="0"/>
              </a:spcAft>
              <a:buNone/>
              <a:defRPr sz="2000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680903351"/>
      </p:ext>
    </p:extLst>
  </p:cSld>
  <p:clrMapOvr>
    <a:masterClrMapping/>
  </p:clrMapOvr>
  <p:transition/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ED8A03A-E969-E2ED-D0C0-818FA2D0A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000" y="2033999"/>
            <a:ext cx="4132800" cy="3960000"/>
          </a:xfrm>
        </p:spPr>
        <p:txBody>
          <a:bodyPr/>
          <a:lstStyle>
            <a:lvl1pPr>
              <a:spcBef>
                <a:spcPts val="1600"/>
              </a:spcBef>
              <a:spcAft>
                <a:spcPts val="400"/>
              </a:spcAft>
              <a:buClr>
                <a:schemeClr val="accent1"/>
              </a:buClr>
              <a:defRPr/>
            </a:lvl1pPr>
            <a:lvl2pPr marL="432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" panose="05000000000000000000" pitchFamily="2" charset="2"/>
              <a:buChar char=""/>
              <a:defRPr/>
            </a:lvl2pPr>
            <a:lvl3pPr marL="648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" panose="05000000000000000000" pitchFamily="2" charset="2"/>
              <a:buChar char=""/>
              <a:defRPr/>
            </a:lvl3pPr>
            <a:lvl4pPr marL="864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" panose="05000000000000000000" pitchFamily="2" charset="2"/>
              <a:buChar char=""/>
              <a:defRPr/>
            </a:lvl4pPr>
            <a:lvl5pPr marL="1080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" panose="05000000000000000000" pitchFamily="2" charset="2"/>
              <a:buChar char=""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D55B2-F126-FBDC-5661-38DE6461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B2111-709A-CDAE-133B-09D161D8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4A981-81F6-39A8-595F-1421575A0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C93A25E-CFA6-45D6-0A67-64CC4BF815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829200" y="2033999"/>
            <a:ext cx="4132800" cy="3960000"/>
          </a:xfrm>
        </p:spPr>
        <p:txBody>
          <a:bodyPr/>
          <a:lstStyle>
            <a:lvl1pPr>
              <a:spcBef>
                <a:spcPts val="1600"/>
              </a:spcBef>
              <a:spcAft>
                <a:spcPts val="400"/>
              </a:spcAft>
              <a:buClr>
                <a:schemeClr val="accent1"/>
              </a:buClr>
              <a:defRPr/>
            </a:lvl1pPr>
            <a:lvl2pPr marL="432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2pPr>
            <a:lvl3pPr marL="648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3pPr>
            <a:lvl4pPr marL="864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4pPr>
            <a:lvl5pPr marL="1080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38F19D7-4090-9E74-89C3-69A3EB4F9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0" y="739664"/>
            <a:ext cx="8442000" cy="398571"/>
          </a:xfrm>
        </p:spPr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BE45585-FFE3-6EC9-6E6D-5FD2B8FBBD47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2520000" y="1278000"/>
            <a:ext cx="8442000" cy="380489"/>
          </a:xfrm>
        </p:spPr>
        <p:txBody>
          <a:bodyPr>
            <a:noAutofit/>
          </a:bodyPr>
          <a:lstStyle>
            <a:lvl1pPr marL="0" indent="0" algn="l">
              <a:spcAft>
                <a:spcPct val="0"/>
              </a:spcAft>
              <a:buNone/>
              <a:defRPr sz="2000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06219253"/>
      </p:ext>
    </p:extLst>
  </p:cSld>
  <p:clrMapOvr>
    <a:masterClrMapping/>
  </p:clrMapOvr>
  <p:transition/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9BD93-537E-D5A7-D815-AF80583BE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0" y="2034000"/>
            <a:ext cx="4132800" cy="669414"/>
          </a:xfrm>
        </p:spPr>
        <p:txBody>
          <a:bodyPr anchor="b">
            <a:noAutofit/>
          </a:bodyPr>
          <a:lstStyle>
            <a:lvl1pPr marL="0" indent="0">
              <a:spcAft>
                <a:spcPct val="0"/>
              </a:spcAft>
              <a:buNone/>
              <a:defRPr sz="2000" b="1">
                <a:latin typeface="Nunito Sans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E4EEC-3F88-0BF9-C5E7-82902B47C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29200" y="2034000"/>
            <a:ext cx="4132800" cy="669414"/>
          </a:xfrm>
        </p:spPr>
        <p:txBody>
          <a:bodyPr anchor="b">
            <a:noAutofit/>
          </a:bodyPr>
          <a:lstStyle>
            <a:lvl1pPr marL="0" indent="0">
              <a:spcAft>
                <a:spcPct val="0"/>
              </a:spcAft>
              <a:buNone/>
              <a:defRPr sz="2000" b="1">
                <a:latin typeface="Nunito Sans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D7507A-EB41-1698-6C7F-C0834ABBF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261F78-6304-EEBC-9987-2477D7C79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F04FED-9731-3CCB-741F-E75A208F2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282D965-E040-AA93-8E04-7DCAB8ABE45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520000" y="2819876"/>
            <a:ext cx="4132800" cy="3174123"/>
          </a:xfrm>
        </p:spPr>
        <p:txBody>
          <a:bodyPr/>
          <a:lstStyle>
            <a:lvl1pPr>
              <a:spcBef>
                <a:spcPts val="1600"/>
              </a:spcBef>
              <a:spcAft>
                <a:spcPts val="400"/>
              </a:spcAft>
              <a:buClr>
                <a:schemeClr val="accent1"/>
              </a:buClr>
              <a:defRPr/>
            </a:lvl1pPr>
            <a:lvl2pPr marL="432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2pPr>
            <a:lvl3pPr marL="648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3pPr>
            <a:lvl4pPr marL="864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4pPr>
            <a:lvl5pPr marL="1080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17E4023-F2B4-19BF-5B6A-30BF5FEEE09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29200" y="2819876"/>
            <a:ext cx="4132800" cy="3174123"/>
          </a:xfrm>
        </p:spPr>
        <p:txBody>
          <a:bodyPr/>
          <a:lstStyle>
            <a:lvl1pPr>
              <a:spcBef>
                <a:spcPts val="1600"/>
              </a:spcBef>
              <a:spcAft>
                <a:spcPts val="400"/>
              </a:spcAft>
              <a:buClr>
                <a:schemeClr val="accent1"/>
              </a:buClr>
              <a:defRPr/>
            </a:lvl1pPr>
            <a:lvl2pPr marL="432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2pPr>
            <a:lvl3pPr marL="648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3pPr>
            <a:lvl4pPr marL="864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4pPr>
            <a:lvl5pPr marL="1080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 2" panose="05020102010507070707" pitchFamily="18" charset="2"/>
              <a:buChar char=""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76F88C2-1B9C-6284-20EB-6C2EB3EFF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5A360C8-E91C-81F4-B571-DCF5B0683F08}"/>
              </a:ext>
            </a:extLst>
          </p:cNvPr>
          <p:cNvSpPr>
            <a:spLocks noGrp="1"/>
          </p:cNvSpPr>
          <p:nvPr>
            <p:ph type="subTitle" idx="15"/>
          </p:nvPr>
        </p:nvSpPr>
        <p:spPr>
          <a:xfrm>
            <a:off x="2520000" y="1278000"/>
            <a:ext cx="8442000" cy="380489"/>
          </a:xfrm>
        </p:spPr>
        <p:txBody>
          <a:bodyPr>
            <a:noAutofit/>
          </a:bodyPr>
          <a:lstStyle>
            <a:lvl1pPr marL="0" indent="0" algn="l">
              <a:spcAft>
                <a:spcPct val="0"/>
              </a:spcAft>
              <a:buNone/>
              <a:defRPr sz="2000">
                <a:solidFill>
                  <a:schemeClr val="accent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06189461"/>
      </p:ext>
    </p:extLst>
  </p:cSld>
  <p:clrMapOvr>
    <a:masterClrMapping/>
  </p:clrMapOvr>
  <p:transition/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BC79-4BC8-1FE5-A04C-B9702762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514701"/>
            <a:ext cx="4160025" cy="1292662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28A78-1D64-C2BA-4A81-09D763574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000" y="1872238"/>
            <a:ext cx="4160025" cy="4121762"/>
          </a:xfrm>
        </p:spPr>
        <p:txBody>
          <a:bodyPr>
            <a:normAutofit/>
          </a:bodyPr>
          <a:lstStyle>
            <a:lvl1pPr marL="0" indent="0">
              <a:spcAft>
                <a:spcPct val="0"/>
              </a:spcAft>
              <a:buNone/>
              <a:defRPr sz="230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263AA-AFE4-B0B4-D195-E6BCBBD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AD24B-4ADA-91AF-F92A-F075D2CDE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FAEA4-E94B-35F2-CD07-704951FC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6348E94-73B7-D3BC-EDF3-A0105CFC0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700" y="987426"/>
            <a:ext cx="5868000" cy="5006574"/>
          </a:xfrm>
        </p:spPr>
        <p:txBody>
          <a:bodyPr/>
          <a:lstStyle>
            <a:lvl1pPr>
              <a:spcBef>
                <a:spcPts val="1600"/>
              </a:spcBef>
              <a:spcAft>
                <a:spcPts val="400"/>
              </a:spcAft>
              <a:buClr>
                <a:schemeClr val="accent1"/>
              </a:buClr>
              <a:defRPr/>
            </a:lvl1pPr>
            <a:lvl2pPr marL="432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" panose="05000000000000000000" pitchFamily="2" charset="2"/>
              <a:buChar char=""/>
              <a:defRPr/>
            </a:lvl2pPr>
            <a:lvl3pPr marL="648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" panose="05000000000000000000" pitchFamily="2" charset="2"/>
              <a:buChar char=""/>
              <a:defRPr/>
            </a:lvl3pPr>
            <a:lvl4pPr marL="864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" panose="05000000000000000000" pitchFamily="2" charset="2"/>
              <a:buChar char=""/>
              <a:defRPr/>
            </a:lvl4pPr>
            <a:lvl5pPr marL="1080000" indent="-216000">
              <a:spcBef>
                <a:spcPts val="800"/>
              </a:spcBef>
              <a:spcAft>
                <a:spcPts val="800"/>
              </a:spcAft>
              <a:buClr>
                <a:srgbClr val="7A7979"/>
              </a:buClr>
              <a:buFont typeface="Wingdings" panose="05000000000000000000" pitchFamily="2" charset="2"/>
              <a:buChar char=""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E2CFD66-F6C6-3B7F-3033-244E067215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440" y="0"/>
            <a:ext cx="943016" cy="68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162757"/>
      </p:ext>
    </p:extLst>
  </p:cSld>
  <p:clrMapOvr>
    <a:masterClrMapping/>
  </p:clrMapOvr>
  <p:transition/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AE433-6E74-4700-45E6-2D93F8BA4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9BC011-26AD-7AA8-D6BD-FBAEE121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621D55-E4D8-5043-66F3-2C6D76B1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54202-3B52-0322-F776-44EC5BEB4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5114506"/>
      </p:ext>
    </p:extLst>
  </p:cSld>
  <p:clrMapOvr>
    <a:masterClrMapping/>
  </p:clrMapOvr>
  <p:transition/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4F55DC-607F-BBE8-3DEB-1022807B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9A16D4-7DBE-302A-8E60-10A2CEB1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A5BED-F0CF-DCDD-2938-1123B3EE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4DC84C-3431-EFD9-6524-0DDE8A2E4F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440" y="0"/>
            <a:ext cx="943016" cy="68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980105"/>
      </p:ext>
    </p:extLst>
  </p:cSld>
  <p:clrMapOvr>
    <a:masterClrMapping/>
  </p:clrMapOvr>
  <p:transition/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tm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DB0566-1D4B-34E1-74EC-C2AF771C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998" y="810000"/>
            <a:ext cx="8442000" cy="43088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F3DEA-B05E-1850-912D-66255D69D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0" y="2033999"/>
            <a:ext cx="84420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1B3EE-2FF5-AFE9-F8EE-DD136FC6A0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2000" y="6353841"/>
            <a:ext cx="1440000" cy="18466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rgbClr val="666464"/>
                </a:solidFill>
              </a:defRPr>
            </a:lvl1pPr>
          </a:lstStyle>
          <a:p>
            <a:r>
              <a:rPr lang="nl-NL" dirty="0"/>
              <a:t>Mei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3269B-08D2-5F4E-4FF8-BD8E79724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55001" y="6353841"/>
            <a:ext cx="4481998" cy="18466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00">
                <a:solidFill>
                  <a:srgbClr val="666464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CAA18-CCBC-D3FD-21AD-128864B81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61998" y="6353841"/>
            <a:ext cx="441479" cy="18466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00">
                <a:solidFill>
                  <a:srgbClr val="666464"/>
                </a:solidFill>
              </a:defRPr>
            </a:lvl1pPr>
          </a:lstStyle>
          <a:p>
            <a:fld id="{B2D0FFB4-5A54-4FB9-AEA3-1DE2A18E917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82E08A-B187-60D5-7C8B-BF44948BBB08}"/>
              </a:ext>
            </a:extLst>
          </p:cNvPr>
          <p:cNvSpPr/>
          <p:nvPr userDrawn="1"/>
        </p:nvSpPr>
        <p:spPr>
          <a:xfrm>
            <a:off x="2019600" y="457200"/>
            <a:ext cx="28800" cy="1216800"/>
          </a:xfrm>
          <a:prstGeom prst="rect">
            <a:avLst/>
          </a:prstGeom>
          <a:solidFill>
            <a:srgbClr val="E5E3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750B2B-6EE9-BA45-BC11-B47A29CDD85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440" y="0"/>
            <a:ext cx="943016" cy="6861600"/>
          </a:xfrm>
          <a:prstGeom prst="rect">
            <a:avLst/>
          </a:prstGeom>
        </p:spPr>
      </p:pic>
      <p:pic>
        <p:nvPicPr>
          <p:cNvPr id="9" name="iLogo">
            <a:extLst>
              <a:ext uri="{FF2B5EF4-FFF2-40B4-BE49-F238E27FC236}">
                <a16:creationId xmlns:a16="http://schemas.microsoft.com/office/drawing/2014/main" id="{A28D1211-AB9F-ADDA-55C6-03BB844A5EB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" y="648001"/>
            <a:ext cx="1260000" cy="74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7" r:id="rId4"/>
    <p:sldLayoutId id="2147483652" r:id="rId5"/>
    <p:sldLayoutId id="2147483653" r:id="rId6"/>
    <p:sldLayoutId id="2147483656" r:id="rId7"/>
    <p:sldLayoutId id="2147483654" r:id="rId8"/>
    <p:sldLayoutId id="2147483655" r:id="rId9"/>
    <p:sldLayoutId id="2147483658" r:id="rId10"/>
  </p:sldLayoutIdLst>
  <p:transition/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600" kern="1200">
          <a:solidFill>
            <a:schemeClr val="accent1"/>
          </a:solidFill>
          <a:latin typeface="+mj-lt"/>
          <a:ea typeface="+mj-ea"/>
          <a:cs typeface="Martel" panose="00000500000000000000" pitchFamily="2" charset="0"/>
        </a:defRPr>
      </a:lvl1pPr>
    </p:titleStyle>
    <p:bodyStyle>
      <a:lvl1pPr marL="216000" indent="-216000" algn="l" defTabSz="914400" rtl="0" eaLnBrk="1" latinLnBrk="0" hangingPunct="1">
        <a:lnSpc>
          <a:spcPct val="110000"/>
        </a:lnSpc>
        <a:spcBef>
          <a:spcPts val="16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110000"/>
        </a:lnSpc>
        <a:spcBef>
          <a:spcPts val="800"/>
        </a:spcBef>
        <a:spcAft>
          <a:spcPts val="800"/>
        </a:spcAft>
        <a:buClr>
          <a:srgbClr val="7A7979"/>
        </a:buClr>
        <a:buFont typeface="Wingdings 2" panose="05020102010507070707" pitchFamily="18" charset="2"/>
        <a:buChar char=""/>
        <a:defRPr sz="18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110000"/>
        </a:lnSpc>
        <a:spcBef>
          <a:spcPts val="800"/>
        </a:spcBef>
        <a:spcAft>
          <a:spcPts val="800"/>
        </a:spcAft>
        <a:buClr>
          <a:srgbClr val="7A7979"/>
        </a:buClr>
        <a:buFont typeface="Wingdings 2" panose="05020102010507070707" pitchFamily="18" charset="2"/>
        <a:buChar char="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110000"/>
        </a:lnSpc>
        <a:spcBef>
          <a:spcPts val="800"/>
        </a:spcBef>
        <a:spcAft>
          <a:spcPts val="800"/>
        </a:spcAft>
        <a:buClr>
          <a:srgbClr val="7A7979"/>
        </a:buClr>
        <a:buFont typeface="Wingdings 2" panose="05020102010507070707" pitchFamily="18" charset="2"/>
        <a:buChar char=""/>
        <a:defRPr sz="14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110000"/>
        </a:lnSpc>
        <a:spcBef>
          <a:spcPts val="800"/>
        </a:spcBef>
        <a:spcAft>
          <a:spcPts val="800"/>
        </a:spcAft>
        <a:buClr>
          <a:srgbClr val="7A7979"/>
        </a:buClr>
        <a:buFont typeface="Wingdings 2" panose="05020102010507070707" pitchFamily="18" charset="2"/>
        <a:buChar char=""/>
        <a:defRPr sz="12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40563-6047-7DF5-2F5F-85800F21D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0001" y="804604"/>
            <a:ext cx="6820700" cy="1455783"/>
          </a:xfrm>
        </p:spPr>
        <p:txBody>
          <a:bodyPr/>
          <a:lstStyle/>
          <a:p>
            <a:r>
              <a:rPr lang="nl-NL" sz="3600" dirty="0"/>
              <a:t>Vergadering EG CBM, LKB, IVO en brancheverenigingen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2B2E8B-5C2F-583A-2376-E7986112A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8170" y="5234875"/>
            <a:ext cx="6820700" cy="430118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20 juni 2024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sz="2000" dirty="0">
                <a:solidFill>
                  <a:schemeClr val="bg1"/>
                </a:solidFill>
              </a:rPr>
              <a:t>Bart Aalderink en Patrick Foppen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6253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72BB5A2-D610-E515-405E-C857B9596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1540042"/>
            <a:ext cx="11534274" cy="4453958"/>
          </a:xfrm>
        </p:spPr>
        <p:txBody>
          <a:bodyPr>
            <a:normAutofit/>
          </a:bodyPr>
          <a:lstStyle/>
          <a:p>
            <a:r>
              <a:rPr lang="nl-NL" dirty="0"/>
              <a:t>Sinds maart 2024 hebben betrokkene beperkte toegang tot het digitale dossier;</a:t>
            </a:r>
          </a:p>
          <a:p>
            <a:r>
              <a:rPr lang="nl-NL" dirty="0"/>
              <a:t>Een betrokkene kan inloggen met </a:t>
            </a:r>
            <a:r>
              <a:rPr lang="nl-NL" dirty="0" err="1"/>
              <a:t>DigiD</a:t>
            </a:r>
            <a:r>
              <a:rPr lang="nl-NL" dirty="0"/>
              <a:t> op </a:t>
            </a:r>
            <a:r>
              <a:rPr lang="nl-NL" dirty="0" err="1"/>
              <a:t>MijnCBM</a:t>
            </a:r>
            <a:r>
              <a:rPr lang="nl-NL" dirty="0"/>
              <a:t>;</a:t>
            </a:r>
          </a:p>
          <a:p>
            <a:r>
              <a:rPr lang="nl-NL" dirty="0"/>
              <a:t>Betrokkene kan alleen afgehandelde verslagen en verzoeken en algemene informatie inzien;</a:t>
            </a:r>
          </a:p>
          <a:p>
            <a:r>
              <a:rPr lang="nl-NL" dirty="0"/>
              <a:t>Toegang is alleen mogelijk voor betrokkenen waarvan de uitvoerder digitaal is aangesloten;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14021-05C9-ED47-55DE-F2701D94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2595CD-6D74-F9E9-3A45-3F72F2B2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C26B80-2758-0428-A800-8A2D351B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10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5F5B82F-91B8-BC46-0A4D-1B8CCFD3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(beperkte) toegang betrokkene</a:t>
            </a:r>
          </a:p>
        </p:txBody>
      </p:sp>
    </p:spTree>
    <p:extLst>
      <p:ext uri="{BB962C8B-B14F-4D97-AF65-F5344CB8AC3E}">
        <p14:creationId xmlns:p14="http://schemas.microsoft.com/office/powerpoint/2010/main" val="93136941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72BB5A2-D610-E515-405E-C857B9596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1540042"/>
            <a:ext cx="11733394" cy="4436552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Sinds maart 2024 kunnen alle professionele uitvoerders gebruik maken van Mijn LKB;</a:t>
            </a:r>
          </a:p>
          <a:p>
            <a:r>
              <a:rPr lang="nl-NL" dirty="0"/>
              <a:t>Uitvoerders kunnen d.m.v. </a:t>
            </a:r>
            <a:r>
              <a:rPr lang="nl-NL" dirty="0" err="1"/>
              <a:t>eHerkenning</a:t>
            </a:r>
            <a:r>
              <a:rPr lang="nl-NL" dirty="0"/>
              <a:t> inloggen op Mijn LKB (via Rechtspraak.nl);</a:t>
            </a:r>
          </a:p>
          <a:p>
            <a:r>
              <a:rPr lang="nl-NL" dirty="0"/>
              <a:t>Via het portaal kunnen zij digitaal de jaarlijkse handhavingscontrole indienen;</a:t>
            </a:r>
          </a:p>
          <a:p>
            <a:r>
              <a:rPr lang="nl-NL" dirty="0"/>
              <a:t>Ook is het mogelijk om nieuwe medewerkers op te voeren, de hoedanigheid van medewerkers te wijzigen en medewerkers uit dienst melden. </a:t>
            </a:r>
          </a:p>
          <a:p>
            <a:r>
              <a:rPr lang="nl-NL" dirty="0"/>
              <a:t>LKB zal deze verzoeken digitaal behandelen;</a:t>
            </a:r>
          </a:p>
          <a:p>
            <a:r>
              <a:rPr lang="nl-NL" dirty="0"/>
              <a:t>Via het portaal kan de uitvoerder “</a:t>
            </a:r>
            <a:r>
              <a:rPr lang="nl-NL" dirty="0" err="1"/>
              <a:t>realtime</a:t>
            </a:r>
            <a:r>
              <a:rPr lang="nl-NL" dirty="0"/>
              <a:t>” de status van een verzoeken volgen;</a:t>
            </a:r>
          </a:p>
          <a:p>
            <a:r>
              <a:rPr lang="nl-NL" dirty="0"/>
              <a:t>Uitvoerder krijgt notificatie (per e-mail) als er een wijziging in het portaal is;</a:t>
            </a:r>
          </a:p>
          <a:p>
            <a:r>
              <a:rPr lang="nl-NL" dirty="0"/>
              <a:t>Op termijn zal het portaal worden uitgebreid met meer mogelijkheden. </a:t>
            </a:r>
          </a:p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14021-05C9-ED47-55DE-F2701D94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2595CD-6D74-F9E9-3A45-3F72F2B2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C26B80-2758-0428-A800-8A2D351B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11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5F5B82F-91B8-BC46-0A4D-1B8CCFD3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Mijn LKB </a:t>
            </a:r>
          </a:p>
        </p:txBody>
      </p:sp>
    </p:spTree>
    <p:extLst>
      <p:ext uri="{BB962C8B-B14F-4D97-AF65-F5344CB8AC3E}">
        <p14:creationId xmlns:p14="http://schemas.microsoft.com/office/powerpoint/2010/main" val="113496509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992BCB4-2263-1A34-4B94-5A1F1413C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Zijn </a:t>
            </a:r>
            <a:r>
              <a:rPr lang="nl-NL" dirty="0"/>
              <a:t>er nog vragen? 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8F8E26D-97FC-2BFB-9342-4B20504C8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9DEDF3-2425-040E-2521-F575EA07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D0B4F94-086B-F4DB-1096-F047A152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12</a:t>
            </a:fld>
            <a:endParaRPr lang="nl-NL" dirty="0"/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A1F47829-2C0F-C8DF-83F9-F7FFE081B651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nl-NL" dirty="0"/>
              <a:t>Dank voor de aandacht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5D22FB49-64E0-6891-1C8D-982776E26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</a:p>
        </p:txBody>
      </p:sp>
    </p:spTree>
    <p:extLst>
      <p:ext uri="{BB962C8B-B14F-4D97-AF65-F5344CB8AC3E}">
        <p14:creationId xmlns:p14="http://schemas.microsoft.com/office/powerpoint/2010/main" val="9650573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72BB5A2-D610-E515-405E-C857B9596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9998" y="1862051"/>
            <a:ext cx="8442002" cy="4131949"/>
          </a:xfrm>
        </p:spPr>
        <p:txBody>
          <a:bodyPr/>
          <a:lstStyle/>
          <a:p>
            <a:r>
              <a:rPr lang="nl-NL" dirty="0"/>
              <a:t>Huidige stand van zaken;</a:t>
            </a:r>
          </a:p>
          <a:p>
            <a:r>
              <a:rPr lang="nl-NL" dirty="0"/>
              <a:t>Ontwikkelplanning;</a:t>
            </a:r>
          </a:p>
          <a:p>
            <a:r>
              <a:rPr lang="nl-NL" dirty="0"/>
              <a:t>Demo.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14021-05C9-ED47-55DE-F2701D94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2595CD-6D74-F9E9-3A45-3F72F2B2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C26B80-2758-0428-A800-8A2D351B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2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5F5B82F-91B8-BC46-0A4D-1B8CCFD3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44333894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584A2357-07F0-D777-A90C-589AFB362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Huidige stand van zaken </a:t>
            </a:r>
          </a:p>
        </p:txBody>
      </p:sp>
      <p:sp>
        <p:nvSpPr>
          <p:cNvPr id="9" name="Ondertitel 8">
            <a:extLst>
              <a:ext uri="{FF2B5EF4-FFF2-40B4-BE49-F238E27FC236}">
                <a16:creationId xmlns:a16="http://schemas.microsoft.com/office/drawing/2014/main" id="{5F47B2E6-5C1B-350E-C258-79456D2367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D6BC07F-73E4-9DED-AD76-F47E5194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FFFE149-6BC1-0497-1C4D-269026FE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32B591C-D9FE-CDDE-E917-81CE9BA8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40352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72BB5A2-D610-E515-405E-C857B9596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1540042"/>
            <a:ext cx="11534274" cy="4453958"/>
          </a:xfrm>
        </p:spPr>
        <p:txBody>
          <a:bodyPr>
            <a:normAutofit/>
          </a:bodyPr>
          <a:lstStyle/>
          <a:p>
            <a:r>
              <a:rPr lang="nl-NL" dirty="0"/>
              <a:t>Van de ruim 200.000 bewind- en curatelezaken met een professionele uitvoerder wordt in 150.000 zaken digitaal gewerkt; </a:t>
            </a:r>
          </a:p>
          <a:p>
            <a:r>
              <a:rPr lang="nl-NL" dirty="0"/>
              <a:t>Professionele mentoren kunnen sinds februari 2024 ook digitaal werken; </a:t>
            </a:r>
          </a:p>
          <a:p>
            <a:r>
              <a:rPr lang="nl-NL" dirty="0"/>
              <a:t>De verwachting is dat er nog dit jaar een (grote) kantoorsoftwareleveranciers zal “aansluiten”, waardoor dit percentage nog verder zal stijgen;</a:t>
            </a:r>
          </a:p>
          <a:p>
            <a:r>
              <a:rPr lang="nl-NL" dirty="0"/>
              <a:t>Vanaf mei 2024 kunnen professionele uitvoerders, die geen gebruik maken van geschikte kantoorsoftware, ook digitaal werken via het </a:t>
            </a:r>
            <a:r>
              <a:rPr lang="nl-NL" dirty="0" err="1"/>
              <a:t>MijnCBM</a:t>
            </a:r>
            <a:r>
              <a:rPr lang="nl-NL" dirty="0"/>
              <a:t> </a:t>
            </a:r>
            <a:r>
              <a:rPr lang="nl-NL" dirty="0" err="1"/>
              <a:t>webportaal</a:t>
            </a:r>
            <a:r>
              <a:rPr lang="nl-NL" dirty="0"/>
              <a:t>. </a:t>
            </a:r>
          </a:p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14021-05C9-ED47-55DE-F2701D94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2595CD-6D74-F9E9-3A45-3F72F2B2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C26B80-2758-0428-A800-8A2D351B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4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5F5B82F-91B8-BC46-0A4D-1B8CCFD3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Stand van zaken </a:t>
            </a:r>
          </a:p>
        </p:txBody>
      </p:sp>
    </p:spTree>
    <p:extLst>
      <p:ext uri="{BB962C8B-B14F-4D97-AF65-F5344CB8AC3E}">
        <p14:creationId xmlns:p14="http://schemas.microsoft.com/office/powerpoint/2010/main" val="28852312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584A2357-07F0-D777-A90C-589AFB362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Ontwikkelplanning </a:t>
            </a:r>
          </a:p>
        </p:txBody>
      </p:sp>
      <p:sp>
        <p:nvSpPr>
          <p:cNvPr id="9" name="Ondertitel 8">
            <a:extLst>
              <a:ext uri="{FF2B5EF4-FFF2-40B4-BE49-F238E27FC236}">
                <a16:creationId xmlns:a16="http://schemas.microsoft.com/office/drawing/2014/main" id="{5F47B2E6-5C1B-350E-C258-79456D236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1" y="2517061"/>
            <a:ext cx="6820700" cy="430118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D6BC07F-73E4-9DED-AD76-F47E5194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FFFE149-6BC1-0497-1C4D-269026FE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32B591C-D9FE-CDDE-E917-81CE9BA8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25780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72BB5A2-D610-E515-405E-C857B9596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1540042"/>
            <a:ext cx="11534274" cy="4453958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Mentorschappen; beschikbaar sinds </a:t>
            </a:r>
            <a:r>
              <a:rPr lang="nl-NL" b="1" u="sng" dirty="0"/>
              <a:t>januari 2024</a:t>
            </a:r>
          </a:p>
          <a:p>
            <a:r>
              <a:rPr lang="nl-NL" dirty="0"/>
              <a:t>Mijn LKB (voor handhavingsverzoeken en medewerkers); beschikbaar sinds </a:t>
            </a:r>
            <a:r>
              <a:rPr lang="nl-NL" u="sng" dirty="0"/>
              <a:t>maart 2024 </a:t>
            </a:r>
          </a:p>
          <a:p>
            <a:r>
              <a:rPr lang="nl-NL" dirty="0"/>
              <a:t>Beperkte toegang tot Mijn CBM voor betrokkenen; beschikbaar sinds </a:t>
            </a:r>
            <a:r>
              <a:rPr lang="nl-NL" u="sng" dirty="0"/>
              <a:t>maart 2024</a:t>
            </a:r>
          </a:p>
          <a:p>
            <a:r>
              <a:rPr lang="nl-NL" dirty="0"/>
              <a:t>Mijn CBM voor professionele uitvoerders; beschikbaar sinds </a:t>
            </a:r>
            <a:r>
              <a:rPr lang="nl-NL" u="sng" dirty="0"/>
              <a:t>mei 2024 </a:t>
            </a:r>
          </a:p>
          <a:p>
            <a:r>
              <a:rPr lang="nl-NL" dirty="0"/>
              <a:t>Proef digitaal indienen instellingsverzoeken; beschikbaar vanaf </a:t>
            </a:r>
            <a:r>
              <a:rPr lang="nl-NL" u="sng" dirty="0"/>
              <a:t>Q4 2024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14021-05C9-ED47-55DE-F2701D94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2595CD-6D74-F9E9-3A45-3F72F2B2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C26B80-2758-0428-A800-8A2D351B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6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5F5B82F-91B8-BC46-0A4D-1B8CCFD3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Relevante onderwerpen voor uitvoerders </a:t>
            </a:r>
          </a:p>
        </p:txBody>
      </p:sp>
    </p:spTree>
    <p:extLst>
      <p:ext uri="{BB962C8B-B14F-4D97-AF65-F5344CB8AC3E}">
        <p14:creationId xmlns:p14="http://schemas.microsoft.com/office/powerpoint/2010/main" val="414487787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72BB5A2-D610-E515-405E-C857B9596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1540042"/>
            <a:ext cx="11259098" cy="4453958"/>
          </a:xfrm>
        </p:spPr>
        <p:txBody>
          <a:bodyPr>
            <a:normAutofit/>
          </a:bodyPr>
          <a:lstStyle/>
          <a:p>
            <a:r>
              <a:rPr lang="nl-NL" dirty="0"/>
              <a:t>Sinds januari 2024 worden mentorschappen ook digitaal ondersteund;</a:t>
            </a:r>
          </a:p>
          <a:p>
            <a:r>
              <a:rPr lang="nl-NL" dirty="0"/>
              <a:t>Uitgangspunt: mentoren die al gebruik maken van geschikte kantoorsoftware sluiten aan via hun softwareleveranciers (</a:t>
            </a:r>
            <a:r>
              <a:rPr lang="nl-NL" dirty="0" err="1"/>
              <a:t>Onview</a:t>
            </a:r>
            <a:r>
              <a:rPr lang="nl-NL" dirty="0"/>
              <a:t>, </a:t>
            </a:r>
            <a:r>
              <a:rPr lang="nl-NL" dirty="0" err="1"/>
              <a:t>SmartFMS</a:t>
            </a:r>
            <a:r>
              <a:rPr lang="nl-NL" dirty="0"/>
              <a:t> etc.);</a:t>
            </a:r>
          </a:p>
          <a:p>
            <a:r>
              <a:rPr lang="nl-NL" dirty="0"/>
              <a:t>Gesprekken met andere softwareleveranciers (</a:t>
            </a:r>
            <a:r>
              <a:rPr lang="nl-NL" dirty="0" err="1"/>
              <a:t>BizzXL</a:t>
            </a:r>
            <a:r>
              <a:rPr lang="nl-NL" dirty="0"/>
              <a:t>, </a:t>
            </a:r>
            <a:r>
              <a:rPr lang="nl-NL" dirty="0" err="1"/>
              <a:t>Myneva</a:t>
            </a:r>
            <a:r>
              <a:rPr lang="nl-NL" dirty="0"/>
              <a:t>) om aan te sluiten lopen;</a:t>
            </a:r>
          </a:p>
          <a:p>
            <a:r>
              <a:rPr lang="nl-NL" dirty="0"/>
              <a:t>Voor mentoren die geen gebruik willen of kunnen maken van geschikte kantoorsoftware bestaat de mogelijkheid om in te loggen op </a:t>
            </a:r>
            <a:r>
              <a:rPr lang="nl-NL" dirty="0" err="1"/>
              <a:t>MijnCBM</a:t>
            </a:r>
            <a:r>
              <a:rPr lang="nl-NL" dirty="0"/>
              <a:t> (</a:t>
            </a:r>
            <a:r>
              <a:rPr lang="nl-NL" dirty="0" err="1"/>
              <a:t>webportaal</a:t>
            </a:r>
            <a:r>
              <a:rPr lang="nl-NL" dirty="0"/>
              <a:t> op rechtspraak.nl);</a:t>
            </a:r>
          </a:p>
          <a:p>
            <a:r>
              <a:rPr lang="nl-NL" dirty="0"/>
              <a:t>Er zal jaarlijks een mentorschapsverslag worden opgevraagd. In het 5</a:t>
            </a:r>
            <a:r>
              <a:rPr lang="nl-NL" baseline="30000" dirty="0"/>
              <a:t>e</a:t>
            </a:r>
            <a:r>
              <a:rPr lang="nl-NL" dirty="0"/>
              <a:t> jaar zal er een evaluatie worden klaargezet. In dat jaar zal er geen jaarlijks verslag worden opgevraagd.</a:t>
            </a:r>
          </a:p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14021-05C9-ED47-55DE-F2701D94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2595CD-6D74-F9E9-3A45-3F72F2B2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C26B80-2758-0428-A800-8A2D351B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7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5F5B82F-91B8-BC46-0A4D-1B8CCFD39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035" y="749314"/>
            <a:ext cx="8442000" cy="430887"/>
          </a:xfrm>
        </p:spPr>
        <p:txBody>
          <a:bodyPr/>
          <a:lstStyle/>
          <a:p>
            <a:r>
              <a:rPr lang="nl-NL" dirty="0"/>
              <a:t>Mentorschappen</a:t>
            </a:r>
          </a:p>
        </p:txBody>
      </p:sp>
    </p:spTree>
    <p:extLst>
      <p:ext uri="{BB962C8B-B14F-4D97-AF65-F5344CB8AC3E}">
        <p14:creationId xmlns:p14="http://schemas.microsoft.com/office/powerpoint/2010/main" val="65127660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72BB5A2-D610-E515-405E-C857B9596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1540042"/>
            <a:ext cx="11259098" cy="4453958"/>
          </a:xfrm>
        </p:spPr>
        <p:txBody>
          <a:bodyPr>
            <a:normAutofit/>
          </a:bodyPr>
          <a:lstStyle/>
          <a:p>
            <a:r>
              <a:rPr lang="nl-NL" dirty="0"/>
              <a:t>Sinds maart 2024 kunnen alle professionele uitvoerders gebruik maken van Mijn LKB;</a:t>
            </a:r>
          </a:p>
          <a:p>
            <a:r>
              <a:rPr lang="nl-NL" dirty="0"/>
              <a:t>Dit </a:t>
            </a:r>
            <a:r>
              <a:rPr lang="nl-NL" dirty="0" err="1"/>
              <a:t>webportaal</a:t>
            </a:r>
            <a:r>
              <a:rPr lang="nl-NL" dirty="0"/>
              <a:t> is bedoeld om de jaarlijkse handhavingscontrole in te dienen en om medewerkers toe te kunnen laten;</a:t>
            </a:r>
          </a:p>
          <a:p>
            <a:r>
              <a:rPr lang="nl-NL" dirty="0"/>
              <a:t>Het grootste deel van de professionele uitvoerders maakt hier al gebruik van;</a:t>
            </a:r>
          </a:p>
          <a:p>
            <a:r>
              <a:rPr lang="nl-NL" dirty="0"/>
              <a:t>De eerste ervaringen (van het LKB en van de uitvoerders) zijn positief.</a:t>
            </a:r>
          </a:p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14021-05C9-ED47-55DE-F2701D94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2595CD-6D74-F9E9-3A45-3F72F2B2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C26B80-2758-0428-A800-8A2D351B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8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5F5B82F-91B8-BC46-0A4D-1B8CCFD39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035" y="749314"/>
            <a:ext cx="8442000" cy="430887"/>
          </a:xfrm>
        </p:spPr>
        <p:txBody>
          <a:bodyPr/>
          <a:lstStyle/>
          <a:p>
            <a:r>
              <a:rPr lang="nl-NL" dirty="0"/>
              <a:t>Mijn LKB (Landelijk Kwaliteitsbureau) </a:t>
            </a:r>
          </a:p>
        </p:txBody>
      </p:sp>
    </p:spTree>
    <p:extLst>
      <p:ext uri="{BB962C8B-B14F-4D97-AF65-F5344CB8AC3E}">
        <p14:creationId xmlns:p14="http://schemas.microsoft.com/office/powerpoint/2010/main" val="92247084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72BB5A2-D610-E515-405E-C857B9596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1540042"/>
            <a:ext cx="11534274" cy="4453958"/>
          </a:xfrm>
        </p:spPr>
        <p:txBody>
          <a:bodyPr>
            <a:normAutofit lnSpcReduction="10000"/>
          </a:bodyPr>
          <a:lstStyle/>
          <a:p>
            <a:r>
              <a:rPr lang="nl-NL" dirty="0"/>
              <a:t>Vanaf mei 2024 kunnen mentoren (die geen geschikte software gebruiken) digitaal werken via </a:t>
            </a:r>
            <a:r>
              <a:rPr lang="nl-NL" dirty="0" err="1"/>
              <a:t>MijnCBM</a:t>
            </a:r>
            <a:r>
              <a:rPr lang="nl-NL" dirty="0"/>
              <a:t>; </a:t>
            </a:r>
          </a:p>
          <a:p>
            <a:r>
              <a:rPr lang="nl-NL" dirty="0"/>
              <a:t>Het </a:t>
            </a:r>
            <a:r>
              <a:rPr lang="nl-NL" dirty="0" err="1"/>
              <a:t>webportaal</a:t>
            </a:r>
            <a:r>
              <a:rPr lang="nl-NL" dirty="0"/>
              <a:t> is aangepast voor professionele mentoren (met meerdere zaken);</a:t>
            </a:r>
          </a:p>
          <a:p>
            <a:r>
              <a:rPr lang="nl-NL" dirty="0"/>
              <a:t>Later dit jaar zal het portaal ook worden opengesteld voor professionele bewindvoerders en curatoren;</a:t>
            </a:r>
          </a:p>
          <a:p>
            <a:r>
              <a:rPr lang="nl-NL" dirty="0"/>
              <a:t>Vanaf Q4 zal er een proef worden gestart met het digitaal indienen van instellingsverzoeken via </a:t>
            </a:r>
            <a:r>
              <a:rPr lang="nl-NL" dirty="0" err="1"/>
              <a:t>MijnCBM</a:t>
            </a:r>
            <a:r>
              <a:rPr lang="nl-NL" dirty="0"/>
              <a:t>;</a:t>
            </a:r>
          </a:p>
          <a:p>
            <a:r>
              <a:rPr lang="nl-NL" dirty="0"/>
              <a:t>Rechtzoekenden kunnen inloggen met </a:t>
            </a:r>
            <a:r>
              <a:rPr lang="nl-NL" dirty="0" err="1"/>
              <a:t>eHerkenning</a:t>
            </a:r>
            <a:r>
              <a:rPr lang="nl-NL" dirty="0"/>
              <a:t> of </a:t>
            </a:r>
            <a:r>
              <a:rPr lang="nl-NL" dirty="0" err="1"/>
              <a:t>DigiD</a:t>
            </a:r>
            <a:r>
              <a:rPr lang="nl-NL" dirty="0"/>
              <a:t> om een instellingsverzoek in te dienen;</a:t>
            </a:r>
          </a:p>
          <a:p>
            <a:r>
              <a:rPr lang="nl-NL" dirty="0"/>
              <a:t>Landelijke uitrol staat gepland voor 2025.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14021-05C9-ED47-55DE-F2701D94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Juni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2595CD-6D74-F9E9-3A45-3F72F2B2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C26B80-2758-0428-A800-8A2D351B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FFB4-5A54-4FB9-AEA3-1DE2A18E917B}" type="slidenum">
              <a:rPr lang="nl-NL" smtClean="0"/>
              <a:t>9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5F5B82F-91B8-BC46-0A4D-1B8CCFD3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Mijn CBM </a:t>
            </a:r>
          </a:p>
        </p:txBody>
      </p:sp>
    </p:spTree>
    <p:extLst>
      <p:ext uri="{BB962C8B-B14F-4D97-AF65-F5344CB8AC3E}">
        <p14:creationId xmlns:p14="http://schemas.microsoft.com/office/powerpoint/2010/main" val="247223211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18.04.09"/>
  <p:tag name="AS_TITLE" val="Aspose.Slides for .NET 4.0 Client Profile"/>
  <p:tag name="AS_VERSION" val="18.4"/>
  <p:tag name="EDBSPATH" val="\Presentation_2024"/>
  <p:tag name="EDBSDOCUMENTINFO" val="&lt;?xml version=&quot;1.0&quot; encoding=&quot;utf-16&quot;?&gt;&#10;&lt;documentinfo version=&quot;1.0&quot; projectname=&quot;rechtspraak&quot; projectid=&quot;218afa3b-96b0-45ee-9f14-bd03b9fe23aa&quot; pagemasterid=&quot;00000000-0000-0000-0000-000000000000&quot; documentid=&quot;67269b32c50d4dd4936262204ff35f86&quot; profileid=&quot;00000000-0000-0000-0000-000000000000&quot; culture=&quot;nl-NL&quot;&gt;&#10;  &lt;content&gt;&#10;    &lt;document sourcepath=&quot;\Presentation_2024&quot; sourceid=&quot;edd5d6da-8126-468c-bbe8-ac844f7c6117&quot;&gt;&#10;      &lt;variables&gt;&#10;        &lt;Template&gt;Thema_Betrouwbaar&lt;/Template&gt;&#10;        &lt;Title&gt;Demo Toezicht&lt;/Title&gt;&#10;        &lt;Subtitle /&gt;&#10;        &lt;Date&gt;27-6-2024 00:00:00&lt;/Date&gt;&#10;        &lt;Footer /&gt;&#10;        &lt;AddSlideNumber&gt;True&lt;/AddSlideNumber&gt;&#10;        &lt;InsertDate&gt;True&lt;/InsertDate&gt;&#10;        &lt;SenderData&gt;&#10;          &lt;EmployeeId&gt;083a301c-3869-4171-b01b-ebc0632ea62e&lt;/EmployeeId&gt;&#10;          &lt;OrganisationId&gt;b5ed6f79-ac85-4711-b104-ea552ff1b1a5&lt;/OrganisationId&gt;&#10;          &lt;LogoId&gt;04&lt;/LogoId&gt;&#10;        &lt;/SenderData&gt;&#10;        &lt;Settings /&gt;&#10;        &lt;Options&gt;&#10;          &lt;IsModify&gt;True&lt;/IsModify&gt;&#10;          &lt;SaveSettings&gt;False&lt;/SaveSettings&gt;&#10;        &lt;/Options&gt;&#10;        &lt;Legacy /&gt;&#10;      &lt;/variables&gt;&#10;    &lt;/document&gt;&#10;  &lt;/content&gt;&#10;&lt;/documentinfo&gt;"/>
</p:tagLst>
</file>

<file path=ppt/theme/theme1.xml><?xml version="1.0" encoding="utf-8"?>
<a:theme xmlns:a="http://schemas.openxmlformats.org/drawingml/2006/main" name="Betrouwbaar">
  <a:themeElements>
    <a:clrScheme name="De Rechtspraak Nieuw">
      <a:dk1>
        <a:sysClr val="windowText" lastClr="000000"/>
      </a:dk1>
      <a:lt1>
        <a:sysClr val="window" lastClr="FFFFFF"/>
      </a:lt1>
      <a:dk2>
        <a:srgbClr val="1F175C"/>
      </a:dk2>
      <a:lt2>
        <a:srgbClr val="E8E8E8"/>
      </a:lt2>
      <a:accent1>
        <a:srgbClr val="1F175C"/>
      </a:accent1>
      <a:accent2>
        <a:srgbClr val="A50061"/>
      </a:accent2>
      <a:accent3>
        <a:srgbClr val="0F6B99"/>
      </a:accent3>
      <a:accent4>
        <a:srgbClr val="E67955"/>
      </a:accent4>
      <a:accent5>
        <a:srgbClr val="5BAC98"/>
      </a:accent5>
      <a:accent6>
        <a:srgbClr val="3A3D3F"/>
      </a:accent6>
      <a:hlink>
        <a:srgbClr val="000000"/>
      </a:hlink>
      <a:folHlink>
        <a:srgbClr val="000000"/>
      </a:folHlink>
    </a:clrScheme>
    <a:fontScheme name="Rechtspraak">
      <a:majorFont>
        <a:latin typeface="Martel Light"/>
        <a:ea typeface="Arial"/>
        <a:cs typeface="Arial"/>
      </a:majorFont>
      <a:minorFont>
        <a:latin typeface="Nunito Sans SemiBold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 Betrouwbaar.potx" id="{791D3A65-8537-4569-9FCC-868DC6EC4537}" vid="{01A06AB4-6F87-49E7-B546-91F849EF434A}"/>
    </a:ext>
  </a:extLst>
</a:theme>
</file>

<file path=ppt/theme/theme2.xml><?xml version="1.0" encoding="utf-8"?>
<a:theme xmlns:a="http://schemas.openxmlformats.org/drawingml/2006/main" name="Office Theme">
  <a:themeElements>
    <a:clrScheme name="De Rechtspraak Nieuw">
      <a:dk1>
        <a:sysClr val="windowText" lastClr="000000"/>
      </a:dk1>
      <a:lt1>
        <a:sysClr val="window" lastClr="FFFFFF"/>
      </a:lt1>
      <a:dk2>
        <a:srgbClr val="1F175C"/>
      </a:dk2>
      <a:lt2>
        <a:srgbClr val="E8E8E8"/>
      </a:lt2>
      <a:accent1>
        <a:srgbClr val="1F175C"/>
      </a:accent1>
      <a:accent2>
        <a:srgbClr val="A50061"/>
      </a:accent2>
      <a:accent3>
        <a:srgbClr val="0F6B99"/>
      </a:accent3>
      <a:accent4>
        <a:srgbClr val="E67955"/>
      </a:accent4>
      <a:accent5>
        <a:srgbClr val="5BAC98"/>
      </a:accent5>
      <a:accent6>
        <a:srgbClr val="3A3D3F"/>
      </a:accent6>
      <a:hlink>
        <a:srgbClr val="000000"/>
      </a:hlink>
      <a:folHlink>
        <a:srgbClr val="000000"/>
      </a:folHlink>
    </a:clrScheme>
    <a:fontScheme name="De Rechtspraak Nieuw">
      <a:majorFont>
        <a:latin typeface="Martel"/>
        <a:ea typeface="Arial"/>
        <a:cs typeface="Arial"/>
      </a:majorFont>
      <a:minorFont>
        <a:latin typeface="Nunito Sans SemiBold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De Rechtspraak Nieuw">
      <a:dk1>
        <a:sysClr val="windowText" lastClr="000000"/>
      </a:dk1>
      <a:lt1>
        <a:sysClr val="window" lastClr="FFFFFF"/>
      </a:lt1>
      <a:dk2>
        <a:srgbClr val="1F175C"/>
      </a:dk2>
      <a:lt2>
        <a:srgbClr val="E8E8E8"/>
      </a:lt2>
      <a:accent1>
        <a:srgbClr val="1F175C"/>
      </a:accent1>
      <a:accent2>
        <a:srgbClr val="A50061"/>
      </a:accent2>
      <a:accent3>
        <a:srgbClr val="0F6B99"/>
      </a:accent3>
      <a:accent4>
        <a:srgbClr val="E67955"/>
      </a:accent4>
      <a:accent5>
        <a:srgbClr val="5BAC98"/>
      </a:accent5>
      <a:accent6>
        <a:srgbClr val="3A3D3F"/>
      </a:accent6>
      <a:hlink>
        <a:srgbClr val="000000"/>
      </a:hlink>
      <a:folHlink>
        <a:srgbClr val="000000"/>
      </a:folHlink>
    </a:clrScheme>
    <a:fontScheme name="De Rechtspraak Nieuw">
      <a:majorFont>
        <a:latin typeface="Martel"/>
        <a:ea typeface="Arial"/>
        <a:cs typeface="Arial"/>
      </a:majorFont>
      <a:minorFont>
        <a:latin typeface="Nunito Sans SemiBold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42CC4E92A3D246959C505488781E9C" ma:contentTypeVersion="6" ma:contentTypeDescription="Een nieuw document maken." ma:contentTypeScope="" ma:versionID="b0af4466ffdb18450b32089f3d9d50ec">
  <xsd:schema xmlns:xsd="http://www.w3.org/2001/XMLSchema" xmlns:xs="http://www.w3.org/2001/XMLSchema" xmlns:p="http://schemas.microsoft.com/office/2006/metadata/properties" xmlns:ns2="b9f34850-1bcb-4f98-929d-e467bcdbbabc" xmlns:ns3="e1a7a955-7694-4132-a4eb-846150e848af" targetNamespace="http://schemas.microsoft.com/office/2006/metadata/properties" ma:root="true" ma:fieldsID="df2631c20c8afcb43c84365927166b80" ns2:_="" ns3:_="">
    <xsd:import namespace="b9f34850-1bcb-4f98-929d-e467bcdbbabc"/>
    <xsd:import namespace="e1a7a955-7694-4132-a4eb-846150e848af"/>
    <xsd:element name="properties">
      <xsd:complexType>
        <xsd:sequence>
          <xsd:element name="documentManagement">
            <xsd:complexType>
              <xsd:all>
                <xsd:element ref="ns2:Documenttype"/>
                <xsd:element ref="ns2:Zaakstroom"/>
                <xsd:element ref="ns2:Doelgroep"/>
                <xsd:element ref="ns2:Oorsprong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34850-1bcb-4f98-929d-e467bcdbbabc" elementFormDefault="qualified">
    <xsd:import namespace="http://schemas.microsoft.com/office/2006/documentManagement/types"/>
    <xsd:import namespace="http://schemas.microsoft.com/office/infopath/2007/PartnerControls"/>
    <xsd:element name="Documenttype" ma:index="2" ma:displayName="Documenttype" ma:default="Achtergrondinformatie" ma:description="Wat voor soort document is het?" ma:format="Dropdown" ma:internalName="Documenttype">
      <xsd:simpleType>
        <xsd:restriction base="dms:Choice">
          <xsd:enumeration value="Klantreizen"/>
          <xsd:enumeration value="Business producten"/>
          <xsd:enumeration value="Implementatie Toezicht"/>
          <xsd:enumeration value="Implementatie LKB"/>
          <xsd:enumeration value="Implementatie Wsnp"/>
          <xsd:enumeration value="Implementatie Bewind"/>
          <xsd:enumeration value="Implementatie Curatele"/>
          <xsd:enumeration value="Implementatie Mentorschap"/>
          <xsd:enumeration value="Implementatie Faillissementen"/>
          <xsd:enumeration value="Achtergrondinformatie"/>
          <xsd:enumeration value="Agendabundel"/>
          <xsd:enumeration value="Communicatie"/>
          <xsd:enumeration value="DPIA"/>
          <xsd:enumeration value="MJP"/>
          <xsd:enumeration value="MZ"/>
          <xsd:enumeration value="Plan"/>
          <xsd:enumeration value="Presentatie"/>
          <xsd:enumeration value="Rapportage"/>
          <xsd:enumeration value="Stuurgroepstukken"/>
          <xsd:enumeration value="Vooronderzoek F procedure"/>
          <xsd:enumeration value="Vooronderzoek DOKO"/>
          <xsd:enumeration value="Vooronderzoek Microsoft Experimenten"/>
          <xsd:enumeration value="Werkgroep Insolventies"/>
          <xsd:enumeration value="Vooronderzoek Wsnp"/>
          <xsd:enumeration value="Vooronderzoek Registers"/>
          <xsd:enumeration value="Implementatie SfB"/>
          <xsd:enumeration value="Galan Groep onderzoek"/>
          <xsd:enumeration value="Jaarplannen"/>
        </xsd:restriction>
      </xsd:simpleType>
    </xsd:element>
    <xsd:element name="Zaakstroom" ma:index="3" ma:displayName="Zaakstroom" ma:default="Algemeen" ma:description="Bij welke zaakstroom hoort het document?" ma:format="Dropdown" ma:internalName="Zaakstroom">
      <xsd:simpleType>
        <xsd:restriction base="dms:Choice">
          <xsd:enumeration value="Toezicht"/>
          <xsd:enumeration value="Bewind"/>
          <xsd:enumeration value="Particulier bewind"/>
          <xsd:enumeration value="Curatele"/>
          <xsd:enumeration value="Particulier curatele"/>
          <xsd:enumeration value="Particulier mentorschap"/>
          <xsd:enumeration value="Mentorschap"/>
          <xsd:enumeration value="Faillissementen"/>
          <xsd:enumeration value="Insolventie"/>
          <xsd:enumeration value="ATC Schulden"/>
          <xsd:enumeration value="Wsnp"/>
          <xsd:enumeration value="Data / registers"/>
          <xsd:enumeration value="Algemeen"/>
        </xsd:restriction>
      </xsd:simpleType>
    </xsd:element>
    <xsd:element name="Doelgroep" ma:index="4" ma:displayName="Doelgroep" ma:default="Algemeen" ma:description="Voor welke doelgroep is het document bedoeld?" ma:format="Dropdown" ma:internalName="Doelgroep">
      <xsd:simpleType>
        <xsd:restriction base="dms:Choice">
          <xsd:enumeration value="Portefeuillegroep"/>
          <xsd:enumeration value="Recofa"/>
          <xsd:enumeration value="Expertgroep CBM"/>
          <xsd:enumeration value="LOVCKT"/>
          <xsd:enumeration value="SBO / KPO"/>
          <xsd:enumeration value="S&amp;I Board"/>
          <xsd:enumeration value="Investeringenboard"/>
          <xsd:enumeration value="Monitoring &amp; Toezicht board"/>
          <xsd:enumeration value="Toetsingscommissie"/>
          <xsd:enumeration value="Bewind IT leveranciers"/>
          <xsd:enumeration value="Rechtbanken"/>
          <xsd:enumeration value="KIS"/>
          <xsd:enumeration value="Min BZK"/>
          <xsd:enumeration value="Min JenV"/>
          <xsd:enumeration value="Algemeen"/>
          <xsd:enumeration value="Ketenpartners"/>
        </xsd:restriction>
      </xsd:simpleType>
    </xsd:element>
    <xsd:element name="Oorsprong" ma:index="5" nillable="true" ma:displayName="Oorsprong" ma:default="IV-team" ma:description="Van waar / wie is het document afkomstig?" ma:internalName="Oorsprong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mplementatie"/>
                    <xsd:enumeration value="Informatiemanagement"/>
                    <xsd:enumeration value="IV-team"/>
                    <xsd:enumeration value="Product management"/>
                    <xsd:enumeration value="Extern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7a955-7694-4132-a4eb-846150e848a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hou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Zaakstroom xmlns="b9f34850-1bcb-4f98-929d-e467bcdbbabc">Algemeen</Zaakstroom>
    <Documenttype xmlns="b9f34850-1bcb-4f98-929d-e467bcdbbabc">Achtergrondinformatie</Documenttype>
    <Doelgroep xmlns="b9f34850-1bcb-4f98-929d-e467bcdbbabc">Algemeen</Doelgroep>
    <Oorsprong xmlns="b9f34850-1bcb-4f98-929d-e467bcdbbabc">
      <Value>IV-team</Value>
    </Oorsprong>
  </documentManagement>
</p:properties>
</file>

<file path=customXml/itemProps1.xml><?xml version="1.0" encoding="utf-8"?>
<ds:datastoreItem xmlns:ds="http://schemas.openxmlformats.org/officeDocument/2006/customXml" ds:itemID="{93085F6E-88D4-4525-9FBE-184B8F306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f34850-1bcb-4f98-929d-e467bcdbbabc"/>
    <ds:schemaRef ds:uri="e1a7a955-7694-4132-a4eb-846150e848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2707E4-2772-45BF-AE4D-4D61B7D041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A4BEFD-3164-46E1-8F0B-FE219D08C06D}">
  <ds:schemaRefs>
    <ds:schemaRef ds:uri="http://purl.org/dc/terms/"/>
    <ds:schemaRef ds:uri="http://schemas.microsoft.com/office/2006/metadata/properties"/>
    <ds:schemaRef ds:uri="e1a7a955-7694-4132-a4eb-846150e848af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b9f34850-1bcb-4f98-929d-e467bcdbbabc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a3011f6c7632bb1a817fe8446eb858303ac634b0</Template>
  <TotalTime>3</TotalTime>
  <Words>631</Words>
  <Application>Microsoft Office PowerPoint</Application>
  <PresentationFormat>Breedbeeld</PresentationFormat>
  <Paragraphs>80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Arial</vt:lpstr>
      <vt:lpstr>Martel Light</vt:lpstr>
      <vt:lpstr>Nunito Sans</vt:lpstr>
      <vt:lpstr>Nunito Sans SemiBold</vt:lpstr>
      <vt:lpstr>Wingdings</vt:lpstr>
      <vt:lpstr>Wingdings 2</vt:lpstr>
      <vt:lpstr>Betrouwbaar</vt:lpstr>
      <vt:lpstr>Vergadering EG CBM, LKB, IVO en brancheverenigingen </vt:lpstr>
      <vt:lpstr>Agenda</vt:lpstr>
      <vt:lpstr>Huidige stand van zaken </vt:lpstr>
      <vt:lpstr>Stand van zaken </vt:lpstr>
      <vt:lpstr>Ontwikkelplanning </vt:lpstr>
      <vt:lpstr>Relevante onderwerpen voor uitvoerders </vt:lpstr>
      <vt:lpstr>Mentorschappen</vt:lpstr>
      <vt:lpstr>Mijn LKB (Landelijk Kwaliteitsbureau) </vt:lpstr>
      <vt:lpstr>Mijn CBM </vt:lpstr>
      <vt:lpstr>(beperkte) toegang betrokkene</vt:lpstr>
      <vt:lpstr>Mijn LKB </vt:lpstr>
      <vt:lpstr>Afsluiting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Toezicht</dc:title>
  <dc:creator>Foppen, Patrick (IVO Rechtspraak)</dc:creator>
  <cp:lastModifiedBy>Foppen, Patrick (IVO Rechtspraak)</cp:lastModifiedBy>
  <cp:revision>7</cp:revision>
  <dcterms:created xsi:type="dcterms:W3CDTF">2024-05-08T12:27:17Z</dcterms:created>
  <dcterms:modified xsi:type="dcterms:W3CDTF">2024-06-24T06:32:47Z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e0e3f2-e1d2-4d64-96ed-2c56cf223811_Enabled">
    <vt:lpwstr>true</vt:lpwstr>
  </property>
  <property fmtid="{D5CDD505-2E9C-101B-9397-08002B2CF9AE}" pid="3" name="MSIP_Label_b1e0e3f2-e1d2-4d64-96ed-2c56cf223811_SetDate">
    <vt:lpwstr>2024-05-08T12:39:11Z</vt:lpwstr>
  </property>
  <property fmtid="{D5CDD505-2E9C-101B-9397-08002B2CF9AE}" pid="4" name="MSIP_Label_b1e0e3f2-e1d2-4d64-96ed-2c56cf223811_Method">
    <vt:lpwstr>Privileged</vt:lpwstr>
  </property>
  <property fmtid="{D5CDD505-2E9C-101B-9397-08002B2CF9AE}" pid="5" name="MSIP_Label_b1e0e3f2-e1d2-4d64-96ed-2c56cf223811_Name">
    <vt:lpwstr>Test label</vt:lpwstr>
  </property>
  <property fmtid="{D5CDD505-2E9C-101B-9397-08002B2CF9AE}" pid="6" name="MSIP_Label_b1e0e3f2-e1d2-4d64-96ed-2c56cf223811_SiteId">
    <vt:lpwstr>4a7f237b-3fd4-4839-8175-58ce30110251</vt:lpwstr>
  </property>
  <property fmtid="{D5CDD505-2E9C-101B-9397-08002B2CF9AE}" pid="7" name="MSIP_Label_b1e0e3f2-e1d2-4d64-96ed-2c56cf223811_ActionId">
    <vt:lpwstr>84b9ca41-df36-4713-a468-bf08ff2cd8e5</vt:lpwstr>
  </property>
  <property fmtid="{D5CDD505-2E9C-101B-9397-08002B2CF9AE}" pid="8" name="MSIP_Label_b1e0e3f2-e1d2-4d64-96ed-2c56cf223811_ContentBits">
    <vt:lpwstr>0</vt:lpwstr>
  </property>
  <property fmtid="{D5CDD505-2E9C-101B-9397-08002B2CF9AE}" pid="9" name="ContentTypeId">
    <vt:lpwstr>0x0101005F42CC4E92A3D246959C505488781E9C</vt:lpwstr>
  </property>
</Properties>
</file>